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Greet the class with 'Shalom!' and teach them to say it back. Shalom is a Hebrew word that means hello, goodbye AND peace. We will use it again at the end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objective together. Return to these 'I can' statements in the plenary as a thumbs up / middle / down check.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HOOK (5 mins). Put 3–4 items or pictures in a bag: e.g. a kippah, two Shabbat candles in candlesticks, a picture of challah bread, a picture of a Torah scroll or a yad (pointer). Children take turns to feel/pull out an item and guess what it is and who might use it. Don't give answers yet — say 'Let's find out!'. Handle any real religious objects with care and model respect (e.g. a real Torah or siddur should not be placed on the floor). Many schools can borrow artefacts from the local RE/SACRE loan service.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Emphasise 'one God'. Ask: does anyone know another religion? Judaism is over 3,500 years old — for this age 'very, very old' is enough. Some children in the class may be Jewish or have Jewish friends — invite them to share only if they want 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Story moment. Ask: 'Could you count all the stars in the sky?' This is a very short, simplified version of the story from the Torah (Genesis 15). Could turn off the lights for effect.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Count the points together (6). Ask children to draw it in the air with their finger: one triangle pointing up, one pointing down. Keep the link to Israel factual and brief.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Torah scrolls are written by hand by a specially trained scribe, which takes over a year. When reading, people use a silver pointer called a yad (hand) so they do not touch the words with their fingers — this shows respect. The Torah includes the stories of Abraham and Moses. Show right-to-left by pointing along the Hebrew word.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Compare to buildings the children know (church, mosque, gurdwara, mandir). Some Jewish men and boys wear a small cap called a kippah to show respect to God, especially when praying — link back to the mystery bag if you used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Shabbat begins at sunset on Friday. Families light two candles and say blessings over wine/grape juice and two plaited challah loaves. Ask: 'What would you do on a day with no work or school jobs?' Link to the creation story: God rested on the seventh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mezuzah contains a handwritten scroll with words from the Torah (the Shema prayer: 'Hear O Israel, the Lord is our God, the Lord is One'). Some people touch it as they pass. The Hanukkah menorah (hanukkiah) has 9 branches: one candle for each of the 8 nights plus a helper candle (the shamash) used to light the others. Hanukkah 2026 starts on the evening of 4 December — a good link for a future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VIDEO (about 3.5 mins): BBC 'My Life, My Religion — What is Judaism?' https://www.bbc.co.uk/programmes/p02mx8x7. Charlie, 11, from Manchester shows us Jewish worship at his synagogue and in Jerusalem. Watch it yourself before the lesson and check it plays on your school network. The children tick off each item when they spot it (they could put a hand on their head). Backup: BBC Bitesize 'What is Judaism?' primary topic pack, https://www.bbc.co.uk/bitesize/topics/znwhfg8/articles/zh77vk7 (aimed at KS2, so pick short clips).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Turn to your partner. One minute per question, then share a few answers. Write children's 'I wonder…' questions on a sticky note wall to use in later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QUIZ (5 mins). Read each statement aloud. Thumbs up = true, thumbs down = false. Next slide shows the answers.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Number 3: Shabbat happens EVERY WEEK, from Friday evening to Saturday evening. Ask a child to correct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ACTIVITY (15 mins). Resources: A4 paper cut in half lengthways (or a long strip of sugar paper), 2 lolly sticks or straws per child, glue, crayons. Hold up a finished example. Display slides 7–9 while children work so they can copy key words. Support (⭐): adult helps; trace 'Torah'. Core (⭐⭐): draw and label, e.g. 'synagogue', 'Shabbat candles'. Challenge (⭐⭐⭐): explain why it is handwritten and treated with care. Remind them that a real Torah contains holy words. Our scrolls are about what WE have learned, so we don't need to copy the real text. Alternative if there's no time to craft: 'Set the Shabbat table'. Children draw candles, challah and a family meal on a paper plate.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PLENARY (5 mins). Partners share, then pick 3–4 children to tell the class. Go back to slide 2 for the thumbs check. Finish by everyone saying 'Shalom!', which means goodbye and peace as well as hello.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hyperlink" Target="https://www.bbc.co.uk/programmes/p02mx8x7" TargetMode="External"/><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E3A8A"/>
        </a:solidFill>
      </p:bgPr>
    </p:bg>
    <p:spTree>
      <p:nvGrpSpPr>
        <p:cNvPr id="1" name=""/>
        <p:cNvGrpSpPr/>
        <p:nvPr/>
      </p:nvGrpSpPr>
      <p:grpSpPr>
        <a:xfrm>
          <a:off x="0" y="0"/>
          <a:ext cx="0" cy="0"/>
          <a:chOff x="0" y="0"/>
          <a:chExt cx="0" cy="0"/>
        </a:xfrm>
      </p:grpSpPr>
      <p:sp>
        <p:nvSpPr>
          <p:cNvPr id="2" name="Shape 0"/>
          <p:cNvSpPr/>
          <p:nvPr/>
        </p:nvSpPr>
        <p:spPr>
          <a:xfrm>
            <a:off x="640080" y="640080"/>
            <a:ext cx="1463040" cy="1272845"/>
          </a:xfrm>
          <a:prstGeom prst="triangle">
            <a:avLst/>
          </a:prstGeom>
          <a:solidFill>
            <a:srgbClr val="F2B705"/>
          </a:solidFill>
          <a:ln/>
        </p:spPr>
      </p:sp>
      <p:sp>
        <p:nvSpPr>
          <p:cNvPr id="3" name="Shape 1"/>
          <p:cNvSpPr/>
          <p:nvPr/>
        </p:nvSpPr>
        <p:spPr>
          <a:xfrm flipV="1">
            <a:off x="640080" y="1064362"/>
            <a:ext cx="1463040" cy="1272845"/>
          </a:xfrm>
          <a:prstGeom prst="triangle">
            <a:avLst/>
          </a:prstGeom>
          <a:solidFill>
            <a:srgbClr val="F2B705"/>
          </a:solidFill>
          <a:ln/>
        </p:spPr>
      </p:sp>
      <p:sp>
        <p:nvSpPr>
          <p:cNvPr id="4" name="Shape 2"/>
          <p:cNvSpPr/>
          <p:nvPr/>
        </p:nvSpPr>
        <p:spPr>
          <a:xfrm>
            <a:off x="7315200" y="3017520"/>
            <a:ext cx="1097280" cy="954634"/>
          </a:xfrm>
          <a:prstGeom prst="triangle">
            <a:avLst/>
          </a:prstGeom>
          <a:solidFill>
            <a:srgbClr val="3B82F6"/>
          </a:solidFill>
          <a:ln/>
        </p:spPr>
      </p:sp>
      <p:sp>
        <p:nvSpPr>
          <p:cNvPr id="5" name="Shape 3"/>
          <p:cNvSpPr/>
          <p:nvPr/>
        </p:nvSpPr>
        <p:spPr>
          <a:xfrm flipV="1">
            <a:off x="7315200" y="3335731"/>
            <a:ext cx="1097280" cy="954634"/>
          </a:xfrm>
          <a:prstGeom prst="triangle">
            <a:avLst/>
          </a:prstGeom>
          <a:solidFill>
            <a:srgbClr val="3B82F6"/>
          </a:solidFill>
          <a:ln/>
        </p:spPr>
      </p:sp>
      <p:sp>
        <p:nvSpPr>
          <p:cNvPr id="6" name="Text 4"/>
          <p:cNvSpPr/>
          <p:nvPr/>
        </p:nvSpPr>
        <p:spPr>
          <a:xfrm>
            <a:off x="914400" y="1005840"/>
            <a:ext cx="7315200" cy="1097280"/>
          </a:xfrm>
          <a:prstGeom prst="rect">
            <a:avLst/>
          </a:prstGeom>
          <a:noFill/>
          <a:ln/>
        </p:spPr>
        <p:txBody>
          <a:bodyPr wrap="square" rtlCol="0" anchor="ctr"/>
          <a:lstStyle/>
          <a:p>
            <a:pPr algn="ctr" indent="0" marL="0">
              <a:buNone/>
            </a:pPr>
            <a:r>
              <a:rPr lang="en-US" sz="6000" b="1" dirty="0">
                <a:solidFill>
                  <a:srgbClr val="FFFFFF"/>
                </a:solidFill>
                <a:latin typeface="Comic Sans MS" pitchFamily="34" charset="0"/>
                <a:ea typeface="Comic Sans MS" pitchFamily="34" charset="-122"/>
                <a:cs typeface="Comic Sans MS" pitchFamily="34" charset="-120"/>
              </a:rPr>
              <a:t>Judaism</a:t>
            </a:r>
            <a:endParaRPr lang="en-US" sz="6000" dirty="0"/>
          </a:p>
        </p:txBody>
      </p:sp>
      <p:sp>
        <p:nvSpPr>
          <p:cNvPr id="7" name="Text 5"/>
          <p:cNvSpPr/>
          <p:nvPr/>
        </p:nvSpPr>
        <p:spPr>
          <a:xfrm>
            <a:off x="914400" y="2103120"/>
            <a:ext cx="7315200" cy="731520"/>
          </a:xfrm>
          <a:prstGeom prst="rect">
            <a:avLst/>
          </a:prstGeom>
          <a:noFill/>
          <a:ln/>
        </p:spPr>
        <p:txBody>
          <a:bodyPr wrap="square" rtlCol="0" anchor="ctr"/>
          <a:lstStyle/>
          <a:p>
            <a:pPr algn="ctr" indent="0" marL="0">
              <a:buNone/>
            </a:pPr>
            <a:r>
              <a:rPr lang="en-US" sz="2400" dirty="0">
                <a:solidFill>
                  <a:srgbClr val="F2B705"/>
                </a:solidFill>
                <a:latin typeface="Comic Sans MS" pitchFamily="34" charset="0"/>
                <a:ea typeface="Comic Sans MS" pitchFamily="34" charset="-122"/>
                <a:cs typeface="Comic Sans MS" pitchFamily="34" charset="-120"/>
              </a:rPr>
              <a:t>Who are Jewish people and what do they believe?</a:t>
            </a:r>
            <a:endParaRPr lang="en-US" sz="2400" dirty="0"/>
          </a:p>
        </p:txBody>
      </p:sp>
      <p:sp>
        <p:nvSpPr>
          <p:cNvPr id="8" name="Text 6"/>
          <p:cNvSpPr/>
          <p:nvPr/>
        </p:nvSpPr>
        <p:spPr>
          <a:xfrm>
            <a:off x="914400" y="3108960"/>
            <a:ext cx="7315200" cy="731520"/>
          </a:xfrm>
          <a:prstGeom prst="rect">
            <a:avLst/>
          </a:prstGeom>
          <a:noFill/>
          <a:ln/>
        </p:spPr>
        <p:txBody>
          <a:bodyPr wrap="square" rtlCol="0" anchor="ctr"/>
          <a:lstStyle/>
          <a:p>
            <a:pPr algn="ctr" indent="0" marL="0">
              <a:buNone/>
            </a:pPr>
            <a:r>
              <a:rPr lang="en-US" sz="3000" dirty="0">
                <a:solidFill>
                  <a:srgbClr val="FFFFFF"/>
                </a:solidFill>
                <a:latin typeface="Comic Sans MS" pitchFamily="34" charset="0"/>
                <a:ea typeface="Comic Sans MS" pitchFamily="34" charset="-122"/>
                <a:cs typeface="Comic Sans MS" pitchFamily="34" charset="-120"/>
              </a:rPr>
              <a:t>שָׁלוֹם  Shalom!</a:t>
            </a:r>
            <a:endParaRPr lang="en-US" sz="3000" dirty="0"/>
          </a:p>
        </p:txBody>
      </p:sp>
      <p:sp>
        <p:nvSpPr>
          <p:cNvPr id="9" name="Text 7"/>
          <p:cNvSpPr/>
          <p:nvPr/>
        </p:nvSpPr>
        <p:spPr>
          <a:xfrm>
            <a:off x="914400" y="4297680"/>
            <a:ext cx="7315200" cy="457200"/>
          </a:xfrm>
          <a:prstGeom prst="rect">
            <a:avLst/>
          </a:prstGeom>
          <a:noFill/>
          <a:ln/>
        </p:spPr>
        <p:txBody>
          <a:bodyPr wrap="square" rtlCol="0" anchor="ctr"/>
          <a:lstStyle/>
          <a:p>
            <a:pPr algn="ctr" indent="0" marL="0">
              <a:buNone/>
            </a:pPr>
            <a:r>
              <a:rPr lang="en-US" sz="1600" dirty="0">
                <a:solidFill>
                  <a:srgbClr val="DBEAFE"/>
                </a:solidFill>
                <a:latin typeface="Comic Sans MS" pitchFamily="34" charset="0"/>
                <a:ea typeface="Comic Sans MS" pitchFamily="34" charset="-122"/>
                <a:cs typeface="Comic Sans MS" pitchFamily="34" charset="-120"/>
              </a:rPr>
              <a:t>RE · Year 1/2</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1E3A8A"/>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200" b="1" dirty="0">
                <a:solidFill>
                  <a:srgbClr val="FFFFFF"/>
                </a:solidFill>
                <a:latin typeface="Comic Sans MS" pitchFamily="34" charset="0"/>
                <a:ea typeface="Comic Sans MS" pitchFamily="34" charset="-122"/>
                <a:cs typeface="Comic Sans MS" pitchFamily="34" charset="-120"/>
              </a:rPr>
              <a:t>Today we are learning…</a:t>
            </a:r>
            <a:endParaRPr lang="en-US" sz="3200" dirty="0"/>
          </a:p>
        </p:txBody>
      </p:sp>
      <p:sp>
        <p:nvSpPr>
          <p:cNvPr id="5" name="Shape 3"/>
          <p:cNvSpPr/>
          <p:nvPr/>
        </p:nvSpPr>
        <p:spPr>
          <a:xfrm>
            <a:off x="457200" y="1188720"/>
            <a:ext cx="8229600" cy="1005840"/>
          </a:xfrm>
          <a:prstGeom prst="roundRect">
            <a:avLst>
              <a:gd name="adj" fmla="val 18182"/>
            </a:avLst>
          </a:prstGeom>
          <a:solidFill>
            <a:srgbClr val="DBEAFE"/>
          </a:solidFill>
          <a:ln w="25400">
            <a:solidFill>
              <a:srgbClr val="1E3A8A"/>
            </a:solidFill>
            <a:prstDash val="solid"/>
          </a:ln>
        </p:spPr>
      </p:sp>
      <p:sp>
        <p:nvSpPr>
          <p:cNvPr id="6" name="Text 4"/>
          <p:cNvSpPr/>
          <p:nvPr/>
        </p:nvSpPr>
        <p:spPr>
          <a:xfrm>
            <a:off x="640080" y="1188720"/>
            <a:ext cx="7863840" cy="1005840"/>
          </a:xfrm>
          <a:prstGeom prst="rect">
            <a:avLst/>
          </a:prstGeom>
          <a:noFill/>
          <a:ln/>
        </p:spPr>
        <p:txBody>
          <a:bodyPr wrap="square" rtlCol="0" anchor="ctr"/>
          <a:lstStyle/>
          <a:p>
            <a:pPr indent="0" marL="0">
              <a:buNone/>
            </a:pPr>
            <a:r>
              <a:rPr lang="en-US" sz="2200" b="1" dirty="0">
                <a:solidFill>
                  <a:srgbClr val="1E3A8A"/>
                </a:solidFill>
                <a:latin typeface="Comic Sans MS" pitchFamily="34" charset="0"/>
                <a:ea typeface="Comic Sans MS" pitchFamily="34" charset="-122"/>
                <a:cs typeface="Comic Sans MS" pitchFamily="34" charset="-120"/>
              </a:rPr>
              <a:t>To learn some important things about Judaism and what Jewish people believe.</a:t>
            </a:r>
            <a:endParaRPr lang="en-US" sz="2200" dirty="0"/>
          </a:p>
        </p:txBody>
      </p:sp>
      <p:sp>
        <p:nvSpPr>
          <p:cNvPr id="7" name="Text 5"/>
          <p:cNvSpPr/>
          <p:nvPr/>
        </p:nvSpPr>
        <p:spPr>
          <a:xfrm>
            <a:off x="548640" y="2468880"/>
            <a:ext cx="8046720" cy="2194560"/>
          </a:xfrm>
          <a:prstGeom prst="rect">
            <a:avLst/>
          </a:prstGeom>
          <a:noFill/>
          <a:ln/>
        </p:spPr>
        <p:txBody>
          <a:bodyPr wrap="square" rtlCol="0" anchor="t"/>
          <a:lstStyle/>
          <a:p>
            <a:pPr marL="342900" indent="-342900">
              <a:spcAft>
                <a:spcPts val="1000"/>
              </a:spcAft>
              <a:buSzPct val="100000"/>
              <a:buChar char="✔"/>
            </a:pPr>
            <a:r>
              <a:rPr lang="en-US" sz="2200" dirty="0">
                <a:solidFill>
                  <a:srgbClr val="1F2937"/>
                </a:solidFill>
                <a:latin typeface="Comic Sans MS" pitchFamily="34" charset="0"/>
                <a:ea typeface="Comic Sans MS" pitchFamily="34" charset="-122"/>
                <a:cs typeface="Comic Sans MS" pitchFamily="34" charset="-120"/>
              </a:rPr>
              <a:t>I can say that Jewish people believe in one God.</a:t>
            </a:r>
            <a:endParaRPr lang="en-US" sz="2200" dirty="0"/>
          </a:p>
          <a:p>
            <a:pPr marL="342900" indent="-342900">
              <a:spcAft>
                <a:spcPts val="1000"/>
              </a:spcAft>
              <a:buSzPct val="100000"/>
              <a:buChar char="✔"/>
            </a:pPr>
            <a:r>
              <a:rPr lang="en-US" sz="2200" dirty="0">
                <a:solidFill>
                  <a:srgbClr val="1F2937"/>
                </a:solidFill>
                <a:latin typeface="Comic Sans MS" pitchFamily="34" charset="0"/>
                <a:ea typeface="Comic Sans MS" pitchFamily="34" charset="-122"/>
                <a:cs typeface="Comic Sans MS" pitchFamily="34" charset="-120"/>
              </a:rPr>
              <a:t>I can name the Jewish holy book (the Torah).</a:t>
            </a:r>
            <a:endParaRPr lang="en-US" sz="2200" dirty="0"/>
          </a:p>
          <a:p>
            <a:pPr marL="342900" indent="-342900">
              <a:buSzPct val="100000"/>
              <a:buChar char="✔"/>
            </a:pPr>
            <a:r>
              <a:rPr lang="en-US" sz="2200" dirty="0">
                <a:solidFill>
                  <a:srgbClr val="1F2937"/>
                </a:solidFill>
                <a:latin typeface="Comic Sans MS" pitchFamily="34" charset="0"/>
                <a:ea typeface="Comic Sans MS" pitchFamily="34" charset="-122"/>
                <a:cs typeface="Comic Sans MS" pitchFamily="34" charset="-120"/>
              </a:rPr>
              <a:t>I can say what a synagogue is and what Shabbat is.</a:t>
            </a:r>
            <a:endParaRPr lang="en-US" sz="2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1E3A8A"/>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200" b="1" dirty="0">
                <a:solidFill>
                  <a:srgbClr val="FFFFFF"/>
                </a:solidFill>
                <a:latin typeface="Comic Sans MS" pitchFamily="34" charset="0"/>
                <a:ea typeface="Comic Sans MS" pitchFamily="34" charset="-122"/>
                <a:cs typeface="Comic Sans MS" pitchFamily="34" charset="-120"/>
              </a:rPr>
              <a:t>What's in the mystery bag?</a:t>
            </a:r>
            <a:endParaRPr lang="en-US" sz="3200" dirty="0"/>
          </a:p>
        </p:txBody>
      </p:sp>
      <p:sp>
        <p:nvSpPr>
          <p:cNvPr id="5" name="Shape 3"/>
          <p:cNvSpPr/>
          <p:nvPr/>
        </p:nvSpPr>
        <p:spPr>
          <a:xfrm>
            <a:off x="3017520" y="1554480"/>
            <a:ext cx="3108960" cy="2743200"/>
          </a:xfrm>
          <a:prstGeom prst="roundRect">
            <a:avLst>
              <a:gd name="adj" fmla="val 13333"/>
            </a:avLst>
          </a:prstGeom>
          <a:solidFill>
            <a:srgbClr val="8B5A2B"/>
          </a:solidFill>
          <a:ln/>
        </p:spPr>
      </p:sp>
      <p:sp>
        <p:nvSpPr>
          <p:cNvPr id="6" name="Shape 4"/>
          <p:cNvSpPr/>
          <p:nvPr/>
        </p:nvSpPr>
        <p:spPr>
          <a:xfrm>
            <a:off x="2743200" y="1234440"/>
            <a:ext cx="3657600" cy="640080"/>
          </a:xfrm>
          <a:prstGeom prst="ellipse">
            <a:avLst/>
          </a:prstGeom>
          <a:solidFill>
            <a:srgbClr val="6B4423"/>
          </a:solidFill>
          <a:ln/>
        </p:spPr>
      </p:sp>
      <p:sp>
        <p:nvSpPr>
          <p:cNvPr id="7" name="Text 5"/>
          <p:cNvSpPr/>
          <p:nvPr/>
        </p:nvSpPr>
        <p:spPr>
          <a:xfrm>
            <a:off x="3017520" y="1828800"/>
            <a:ext cx="3108960" cy="2194560"/>
          </a:xfrm>
          <a:prstGeom prst="rect">
            <a:avLst/>
          </a:prstGeom>
          <a:noFill/>
          <a:ln/>
        </p:spPr>
        <p:txBody>
          <a:bodyPr wrap="square" rtlCol="0" anchor="ctr"/>
          <a:lstStyle/>
          <a:p>
            <a:pPr algn="ctr" indent="0" marL="0">
              <a:buNone/>
            </a:pPr>
            <a:r>
              <a:rPr lang="en-US" sz="12000" b="1" dirty="0">
                <a:solidFill>
                  <a:srgbClr val="F2B705"/>
                </a:solidFill>
                <a:latin typeface="Comic Sans MS" pitchFamily="34" charset="0"/>
                <a:ea typeface="Comic Sans MS" pitchFamily="34" charset="-122"/>
                <a:cs typeface="Comic Sans MS" pitchFamily="34" charset="-120"/>
              </a:rPr>
              <a:t>?</a:t>
            </a:r>
            <a:endParaRPr lang="en-US" sz="12000" dirty="0"/>
          </a:p>
        </p:txBody>
      </p:sp>
      <p:sp>
        <p:nvSpPr>
          <p:cNvPr id="8" name="Text 6"/>
          <p:cNvSpPr/>
          <p:nvPr/>
        </p:nvSpPr>
        <p:spPr>
          <a:xfrm>
            <a:off x="457200" y="4434840"/>
            <a:ext cx="8229600" cy="502920"/>
          </a:xfrm>
          <a:prstGeom prst="rect">
            <a:avLst/>
          </a:prstGeom>
          <a:noFill/>
          <a:ln/>
        </p:spPr>
        <p:txBody>
          <a:bodyPr wrap="square" rtlCol="0" anchor="ctr"/>
          <a:lstStyle/>
          <a:p>
            <a:pPr algn="ctr" indent="0" marL="0">
              <a:buNone/>
            </a:pPr>
            <a:r>
              <a:rPr lang="en-US" sz="2000" i="1" dirty="0">
                <a:solidFill>
                  <a:srgbClr val="1E3A8A"/>
                </a:solidFill>
                <a:latin typeface="Comic Sans MS" pitchFamily="34" charset="0"/>
                <a:ea typeface="Comic Sans MS" pitchFamily="34" charset="-122"/>
                <a:cs typeface="Comic Sans MS" pitchFamily="34" charset="-120"/>
              </a:rPr>
              <a:t>Feel it… guess it… what could it be used for?</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1E3A8A"/>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200" b="1" dirty="0">
                <a:solidFill>
                  <a:srgbClr val="FFFFFF"/>
                </a:solidFill>
                <a:latin typeface="Comic Sans MS" pitchFamily="34" charset="0"/>
                <a:ea typeface="Comic Sans MS" pitchFamily="34" charset="-122"/>
                <a:cs typeface="Comic Sans MS" pitchFamily="34" charset="-120"/>
              </a:rPr>
              <a:t>What is Judaism?</a:t>
            </a:r>
            <a:endParaRPr lang="en-US" sz="3200" dirty="0"/>
          </a:p>
        </p:txBody>
      </p:sp>
      <p:sp>
        <p:nvSpPr>
          <p:cNvPr id="5" name="Text 3"/>
          <p:cNvSpPr/>
          <p:nvPr/>
        </p:nvSpPr>
        <p:spPr>
          <a:xfrm>
            <a:off x="457200" y="1188720"/>
            <a:ext cx="4846320" cy="3566160"/>
          </a:xfrm>
          <a:prstGeom prst="rect">
            <a:avLst/>
          </a:prstGeom>
          <a:noFill/>
          <a:ln/>
        </p:spPr>
        <p:txBody>
          <a:bodyPr wrap="square" rtlCol="0" anchor="t"/>
          <a:lstStyle/>
          <a:p>
            <a:pPr marL="342900" indent="-342900">
              <a:spcAft>
                <a:spcPts val="1000"/>
              </a:spcAft>
              <a:buSzPct val="100000"/>
              <a:buChar char="★"/>
            </a:pPr>
            <a:r>
              <a:rPr lang="en-US" sz="2200" dirty="0">
                <a:solidFill>
                  <a:srgbClr val="1F2937"/>
                </a:solidFill>
                <a:latin typeface="Comic Sans MS" pitchFamily="34" charset="0"/>
                <a:ea typeface="Comic Sans MS" pitchFamily="34" charset="-122"/>
                <a:cs typeface="Comic Sans MS" pitchFamily="34" charset="-120"/>
              </a:rPr>
              <a:t>Judaism is a religion. It is very, very old!</a:t>
            </a:r>
            <a:endParaRPr lang="en-US" sz="2200" dirty="0"/>
          </a:p>
          <a:p>
            <a:pPr marL="342900" indent="-342900">
              <a:spcAft>
                <a:spcPts val="1000"/>
              </a:spcAft>
              <a:buSzPct val="100000"/>
              <a:buChar char="★"/>
            </a:pPr>
            <a:r>
              <a:rPr lang="en-US" sz="2200" dirty="0">
                <a:solidFill>
                  <a:srgbClr val="1F2937"/>
                </a:solidFill>
                <a:latin typeface="Comic Sans MS" pitchFamily="34" charset="0"/>
                <a:ea typeface="Comic Sans MS" pitchFamily="34" charset="-122"/>
                <a:cs typeface="Comic Sans MS" pitchFamily="34" charset="-120"/>
              </a:rPr>
              <a:t>People who follow Judaism are called Jewish people.</a:t>
            </a:r>
            <a:endParaRPr lang="en-US" sz="2200" dirty="0"/>
          </a:p>
          <a:p>
            <a:pPr marL="342900" indent="-342900">
              <a:spcAft>
                <a:spcPts val="1000"/>
              </a:spcAft>
              <a:buSzPct val="100000"/>
              <a:buChar char="★"/>
            </a:pPr>
            <a:r>
              <a:rPr lang="en-US" sz="2200" dirty="0">
                <a:solidFill>
                  <a:srgbClr val="1F2937"/>
                </a:solidFill>
                <a:latin typeface="Comic Sans MS" pitchFamily="34" charset="0"/>
                <a:ea typeface="Comic Sans MS" pitchFamily="34" charset="-122"/>
                <a:cs typeface="Comic Sans MS" pitchFamily="34" charset="-120"/>
              </a:rPr>
              <a:t>Jewish people believe there is one God who made the world.</a:t>
            </a:r>
            <a:endParaRPr lang="en-US" sz="2200" dirty="0"/>
          </a:p>
          <a:p>
            <a:pPr marL="342900" indent="-342900">
              <a:spcAft>
                <a:spcPts val="1000"/>
              </a:spcAft>
              <a:buSzPct val="100000"/>
              <a:buChar char="★"/>
            </a:pPr>
            <a:r>
              <a:rPr lang="en-US" sz="2200" dirty="0">
                <a:solidFill>
                  <a:srgbClr val="1F2937"/>
                </a:solidFill>
                <a:latin typeface="Comic Sans MS" pitchFamily="34" charset="0"/>
                <a:ea typeface="Comic Sans MS" pitchFamily="34" charset="-122"/>
                <a:cs typeface="Comic Sans MS" pitchFamily="34" charset="-120"/>
              </a:rPr>
              <a:t>Jewish people live all over the world — including here in the UK.</a:t>
            </a:r>
            <a:endParaRPr lang="en-US" sz="2200" dirty="0"/>
          </a:p>
        </p:txBody>
      </p:sp>
      <p:sp>
        <p:nvSpPr>
          <p:cNvPr id="6" name="Shape 4"/>
          <p:cNvSpPr/>
          <p:nvPr/>
        </p:nvSpPr>
        <p:spPr>
          <a:xfrm>
            <a:off x="5852160" y="1325880"/>
            <a:ext cx="2743200" cy="2743200"/>
          </a:xfrm>
          <a:prstGeom prst="ellipse">
            <a:avLst/>
          </a:prstGeom>
          <a:solidFill>
            <a:srgbClr val="3B82F6"/>
          </a:solidFill>
          <a:ln w="38100">
            <a:solidFill>
              <a:srgbClr val="1E3A8A"/>
            </a:solidFill>
            <a:prstDash val="solid"/>
          </a:ln>
        </p:spPr>
      </p:sp>
      <p:sp>
        <p:nvSpPr>
          <p:cNvPr id="7" name="Shape 5"/>
          <p:cNvSpPr/>
          <p:nvPr/>
        </p:nvSpPr>
        <p:spPr>
          <a:xfrm>
            <a:off x="6309360" y="1737360"/>
            <a:ext cx="1097280" cy="822960"/>
          </a:xfrm>
          <a:prstGeom prst="ellipse">
            <a:avLst/>
          </a:prstGeom>
          <a:solidFill>
            <a:srgbClr val="16A34A"/>
          </a:solidFill>
          <a:ln/>
        </p:spPr>
      </p:sp>
      <p:sp>
        <p:nvSpPr>
          <p:cNvPr id="8" name="Shape 6"/>
          <p:cNvSpPr/>
          <p:nvPr/>
        </p:nvSpPr>
        <p:spPr>
          <a:xfrm>
            <a:off x="7223760" y="2651760"/>
            <a:ext cx="1005840" cy="1005840"/>
          </a:xfrm>
          <a:prstGeom prst="ellipse">
            <a:avLst/>
          </a:prstGeom>
          <a:solidFill>
            <a:srgbClr val="16A34A"/>
          </a:solidFill>
          <a:ln/>
        </p:spPr>
      </p:sp>
      <p:sp>
        <p:nvSpPr>
          <p:cNvPr id="9" name="Shape 7"/>
          <p:cNvSpPr/>
          <p:nvPr/>
        </p:nvSpPr>
        <p:spPr>
          <a:xfrm>
            <a:off x="6217920" y="3017520"/>
            <a:ext cx="731520" cy="548640"/>
          </a:xfrm>
          <a:prstGeom prst="ellipse">
            <a:avLst/>
          </a:prstGeom>
          <a:solidFill>
            <a:srgbClr val="16A34A"/>
          </a:solidFill>
          <a:ln/>
        </p:spPr>
      </p:sp>
      <p:sp>
        <p:nvSpPr>
          <p:cNvPr id="10" name="Text 8"/>
          <p:cNvSpPr/>
          <p:nvPr/>
        </p:nvSpPr>
        <p:spPr>
          <a:xfrm>
            <a:off x="5852160" y="4206240"/>
            <a:ext cx="2743200" cy="548640"/>
          </a:xfrm>
          <a:prstGeom prst="rect">
            <a:avLst/>
          </a:prstGeom>
          <a:noFill/>
          <a:ln/>
        </p:spPr>
        <p:txBody>
          <a:bodyPr wrap="square" rtlCol="0" anchor="ctr"/>
          <a:lstStyle/>
          <a:p>
            <a:pPr algn="ctr" indent="0" marL="0">
              <a:buNone/>
            </a:pPr>
            <a:r>
              <a:rPr lang="en-US" sz="2600" b="1" dirty="0">
                <a:solidFill>
                  <a:srgbClr val="1E3A8A"/>
                </a:solidFill>
                <a:latin typeface="Comic Sans MS" pitchFamily="34" charset="0"/>
                <a:ea typeface="Comic Sans MS" pitchFamily="34" charset="-122"/>
                <a:cs typeface="Comic Sans MS" pitchFamily="34" charset="-120"/>
              </a:rPr>
              <a:t>ONE God</a:t>
            </a:r>
            <a:endParaRPr lang="en-US" sz="2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E3A8A"/>
        </a:solidFill>
      </p:bgPr>
    </p:bg>
    <p:spTree>
      <p:nvGrpSpPr>
        <p:cNvPr id="1" name=""/>
        <p:cNvGrpSpPr/>
        <p:nvPr/>
      </p:nvGrpSpPr>
      <p:grpSpPr>
        <a:xfrm>
          <a:off x="0" y="0"/>
          <a:ext cx="0" cy="0"/>
          <a:chOff x="0" y="0"/>
          <a:chExt cx="0" cy="0"/>
        </a:xfrm>
      </p:grpSpPr>
      <p:sp>
        <p:nvSpPr>
          <p:cNvPr id="2" name="Shape 0"/>
          <p:cNvSpPr/>
          <p:nvPr/>
        </p:nvSpPr>
        <p:spPr>
          <a:xfrm>
            <a:off x="365760" y="1280160"/>
            <a:ext cx="274320" cy="274320"/>
          </a:xfrm>
          <a:prstGeom prst="star5">
            <a:avLst/>
          </a:prstGeom>
          <a:solidFill>
            <a:srgbClr val="F2B705"/>
          </a:solidFill>
          <a:ln/>
        </p:spPr>
      </p:sp>
      <p:sp>
        <p:nvSpPr>
          <p:cNvPr id="3" name="Shape 1"/>
          <p:cNvSpPr/>
          <p:nvPr/>
        </p:nvSpPr>
        <p:spPr>
          <a:xfrm>
            <a:off x="1188720" y="2194560"/>
            <a:ext cx="182880" cy="182880"/>
          </a:xfrm>
          <a:prstGeom prst="star5">
            <a:avLst/>
          </a:prstGeom>
          <a:solidFill>
            <a:srgbClr val="F2B705"/>
          </a:solidFill>
          <a:ln/>
        </p:spPr>
      </p:sp>
      <p:sp>
        <p:nvSpPr>
          <p:cNvPr id="4" name="Shape 2"/>
          <p:cNvSpPr/>
          <p:nvPr/>
        </p:nvSpPr>
        <p:spPr>
          <a:xfrm>
            <a:off x="2194560" y="1463040"/>
            <a:ext cx="320040" cy="320040"/>
          </a:xfrm>
          <a:prstGeom prst="star5">
            <a:avLst/>
          </a:prstGeom>
          <a:solidFill>
            <a:srgbClr val="F2B705"/>
          </a:solidFill>
          <a:ln/>
        </p:spPr>
      </p:sp>
      <p:sp>
        <p:nvSpPr>
          <p:cNvPr id="5" name="Shape 3"/>
          <p:cNvSpPr/>
          <p:nvPr/>
        </p:nvSpPr>
        <p:spPr>
          <a:xfrm>
            <a:off x="3291840" y="2560320"/>
            <a:ext cx="201168" cy="201168"/>
          </a:xfrm>
          <a:prstGeom prst="star5">
            <a:avLst/>
          </a:prstGeom>
          <a:solidFill>
            <a:srgbClr val="F2B705"/>
          </a:solidFill>
          <a:ln/>
        </p:spPr>
      </p:sp>
      <p:sp>
        <p:nvSpPr>
          <p:cNvPr id="6" name="Shape 4"/>
          <p:cNvSpPr/>
          <p:nvPr/>
        </p:nvSpPr>
        <p:spPr>
          <a:xfrm>
            <a:off x="4206240" y="1371600"/>
            <a:ext cx="256032" cy="256032"/>
          </a:xfrm>
          <a:prstGeom prst="star5">
            <a:avLst/>
          </a:prstGeom>
          <a:solidFill>
            <a:srgbClr val="F2B705"/>
          </a:solidFill>
          <a:ln/>
        </p:spPr>
      </p:sp>
      <p:sp>
        <p:nvSpPr>
          <p:cNvPr id="7" name="Shape 5"/>
          <p:cNvSpPr/>
          <p:nvPr/>
        </p:nvSpPr>
        <p:spPr>
          <a:xfrm>
            <a:off x="5394960" y="2011680"/>
            <a:ext cx="274320" cy="274320"/>
          </a:xfrm>
          <a:prstGeom prst="star5">
            <a:avLst/>
          </a:prstGeom>
          <a:solidFill>
            <a:srgbClr val="F2B705"/>
          </a:solidFill>
          <a:ln/>
        </p:spPr>
      </p:sp>
      <p:sp>
        <p:nvSpPr>
          <p:cNvPr id="8" name="Shape 6"/>
          <p:cNvSpPr/>
          <p:nvPr/>
        </p:nvSpPr>
        <p:spPr>
          <a:xfrm>
            <a:off x="6583680" y="1280160"/>
            <a:ext cx="219456" cy="219456"/>
          </a:xfrm>
          <a:prstGeom prst="star5">
            <a:avLst/>
          </a:prstGeom>
          <a:solidFill>
            <a:srgbClr val="F2B705"/>
          </a:solidFill>
          <a:ln/>
        </p:spPr>
      </p:sp>
      <p:sp>
        <p:nvSpPr>
          <p:cNvPr id="9" name="Shape 7"/>
          <p:cNvSpPr/>
          <p:nvPr/>
        </p:nvSpPr>
        <p:spPr>
          <a:xfrm>
            <a:off x="7680960" y="2286000"/>
            <a:ext cx="310896" cy="310896"/>
          </a:xfrm>
          <a:prstGeom prst="star5">
            <a:avLst/>
          </a:prstGeom>
          <a:solidFill>
            <a:srgbClr val="F2B705"/>
          </a:solidFill>
          <a:ln/>
        </p:spPr>
      </p:sp>
      <p:sp>
        <p:nvSpPr>
          <p:cNvPr id="10" name="Shape 8"/>
          <p:cNvSpPr/>
          <p:nvPr/>
        </p:nvSpPr>
        <p:spPr>
          <a:xfrm>
            <a:off x="8412480" y="1463040"/>
            <a:ext cx="182880" cy="182880"/>
          </a:xfrm>
          <a:prstGeom prst="star5">
            <a:avLst/>
          </a:prstGeom>
          <a:solidFill>
            <a:srgbClr val="F2B705"/>
          </a:solidFill>
          <a:ln/>
        </p:spPr>
      </p:sp>
      <p:sp>
        <p:nvSpPr>
          <p:cNvPr id="11" name="Shape 9"/>
          <p:cNvSpPr/>
          <p:nvPr/>
        </p:nvSpPr>
        <p:spPr>
          <a:xfrm>
            <a:off x="822960" y="3200400"/>
            <a:ext cx="228600" cy="228600"/>
          </a:xfrm>
          <a:prstGeom prst="star5">
            <a:avLst/>
          </a:prstGeom>
          <a:solidFill>
            <a:srgbClr val="F2B705"/>
          </a:solidFill>
          <a:ln/>
        </p:spPr>
      </p:sp>
      <p:sp>
        <p:nvSpPr>
          <p:cNvPr id="12" name="Shape 10"/>
          <p:cNvSpPr/>
          <p:nvPr/>
        </p:nvSpPr>
        <p:spPr>
          <a:xfrm>
            <a:off x="8138160" y="3291840"/>
            <a:ext cx="201168" cy="201168"/>
          </a:xfrm>
          <a:prstGeom prst="star5">
            <a:avLst/>
          </a:prstGeom>
          <a:solidFill>
            <a:srgbClr val="F2B705"/>
          </a:solidFill>
          <a:ln/>
        </p:spPr>
      </p:sp>
      <p:sp>
        <p:nvSpPr>
          <p:cNvPr id="13" name="Text 11"/>
          <p:cNvSpPr/>
          <p:nvPr/>
        </p:nvSpPr>
        <p:spPr>
          <a:xfrm>
            <a:off x="457200" y="228600"/>
            <a:ext cx="8229600" cy="822960"/>
          </a:xfrm>
          <a:prstGeom prst="rect">
            <a:avLst/>
          </a:prstGeom>
          <a:noFill/>
          <a:ln/>
        </p:spPr>
        <p:txBody>
          <a:bodyPr wrap="square" rtlCol="0" anchor="ctr"/>
          <a:lstStyle/>
          <a:p>
            <a:pPr indent="0" marL="0">
              <a:buNone/>
            </a:pPr>
            <a:r>
              <a:rPr lang="en-US" sz="4000" b="1" dirty="0">
                <a:solidFill>
                  <a:srgbClr val="F2B705"/>
                </a:solidFill>
                <a:latin typeface="Comic Sans MS" pitchFamily="34" charset="0"/>
                <a:ea typeface="Comic Sans MS" pitchFamily="34" charset="-122"/>
                <a:cs typeface="Comic Sans MS" pitchFamily="34" charset="-120"/>
              </a:rPr>
              <a:t>Abraham</a:t>
            </a:r>
            <a:endParaRPr lang="en-US" sz="4000" dirty="0"/>
          </a:p>
        </p:txBody>
      </p:sp>
      <p:sp>
        <p:nvSpPr>
          <p:cNvPr id="14" name="Text 12"/>
          <p:cNvSpPr/>
          <p:nvPr/>
        </p:nvSpPr>
        <p:spPr>
          <a:xfrm>
            <a:off x="548640" y="2743200"/>
            <a:ext cx="8046720" cy="2103120"/>
          </a:xfrm>
          <a:prstGeom prst="rect">
            <a:avLst/>
          </a:prstGeom>
          <a:solidFill>
            <a:srgbClr val="172554"/>
          </a:solidFill>
          <a:ln/>
        </p:spPr>
        <p:txBody>
          <a:bodyPr wrap="square" lIns="152400" tIns="152400" rIns="152400" bIns="152400" rtlCol="0" anchor="ctr"/>
          <a:lstStyle/>
          <a:p>
            <a:pPr indent="0" marL="0">
              <a:buNone/>
            </a:pPr>
            <a:r>
              <a:rPr lang="en-US" sz="2100" dirty="0">
                <a:solidFill>
                  <a:srgbClr val="FFFFFF"/>
                </a:solidFill>
                <a:latin typeface="Comic Sans MS" pitchFamily="34" charset="0"/>
                <a:ea typeface="Comic Sans MS" pitchFamily="34" charset="-122"/>
                <a:cs typeface="Comic Sans MS" pitchFamily="34" charset="-120"/>
              </a:rPr>
              <a:t>A long, long time ago a man called Abraham looked up at the night sky. He believed that one God made everything. God promised Abraham that his family would grow to be as many as the stars in the sky! Jewish people remember Abraham as the father of the Jewish people.</a:t>
            </a:r>
            <a:endParaRPr lang="en-US" sz="2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1E3A8A"/>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200" b="1" dirty="0">
                <a:solidFill>
                  <a:srgbClr val="FFFFFF"/>
                </a:solidFill>
                <a:latin typeface="Comic Sans MS" pitchFamily="34" charset="0"/>
                <a:ea typeface="Comic Sans MS" pitchFamily="34" charset="-122"/>
                <a:cs typeface="Comic Sans MS" pitchFamily="34" charset="-120"/>
              </a:rPr>
              <a:t>A special symbol: the Star of David</a:t>
            </a:r>
            <a:endParaRPr lang="en-US" sz="3200" dirty="0"/>
          </a:p>
        </p:txBody>
      </p:sp>
      <p:sp>
        <p:nvSpPr>
          <p:cNvPr id="5" name="Shape 3"/>
          <p:cNvSpPr/>
          <p:nvPr/>
        </p:nvSpPr>
        <p:spPr>
          <a:xfrm>
            <a:off x="5852160" y="1371600"/>
            <a:ext cx="2743200" cy="2386584"/>
          </a:xfrm>
          <a:prstGeom prst="triangle">
            <a:avLst/>
          </a:prstGeom>
          <a:solidFill>
            <a:srgbClr val="1E3A8A"/>
          </a:solidFill>
          <a:ln/>
        </p:spPr>
      </p:sp>
      <p:sp>
        <p:nvSpPr>
          <p:cNvPr id="6" name="Shape 4"/>
          <p:cNvSpPr/>
          <p:nvPr/>
        </p:nvSpPr>
        <p:spPr>
          <a:xfrm flipV="1">
            <a:off x="5852160" y="2167128"/>
            <a:ext cx="2743200" cy="2386584"/>
          </a:xfrm>
          <a:prstGeom prst="triangle">
            <a:avLst/>
          </a:prstGeom>
          <a:solidFill>
            <a:srgbClr val="1E3A8A"/>
          </a:solidFill>
          <a:ln/>
        </p:spPr>
      </p:sp>
      <p:sp>
        <p:nvSpPr>
          <p:cNvPr id="7" name="Text 5"/>
          <p:cNvSpPr/>
          <p:nvPr/>
        </p:nvSpPr>
        <p:spPr>
          <a:xfrm>
            <a:off x="457200" y="1188720"/>
            <a:ext cx="4846320" cy="3566160"/>
          </a:xfrm>
          <a:prstGeom prst="rect">
            <a:avLst/>
          </a:prstGeom>
          <a:noFill/>
          <a:ln/>
        </p:spPr>
        <p:txBody>
          <a:bodyPr wrap="square" rtlCol="0" anchor="t"/>
          <a:lstStyle/>
          <a:p>
            <a:pPr marL="342900" indent="-342900">
              <a:spcAft>
                <a:spcPts val="1000"/>
              </a:spcAft>
              <a:buSzPct val="100000"/>
              <a:buChar char="★"/>
            </a:pPr>
            <a:r>
              <a:rPr lang="en-US" sz="2200" dirty="0">
                <a:solidFill>
                  <a:srgbClr val="1F2937"/>
                </a:solidFill>
                <a:latin typeface="Comic Sans MS" pitchFamily="34" charset="0"/>
                <a:ea typeface="Comic Sans MS" pitchFamily="34" charset="-122"/>
                <a:cs typeface="Comic Sans MS" pitchFamily="34" charset="-120"/>
              </a:rPr>
              <a:t>This is the Star of David.</a:t>
            </a:r>
            <a:endParaRPr lang="en-US" sz="2200" dirty="0"/>
          </a:p>
          <a:p>
            <a:pPr marL="342900" indent="-342900">
              <a:spcAft>
                <a:spcPts val="1000"/>
              </a:spcAft>
              <a:buSzPct val="100000"/>
              <a:buChar char="★"/>
            </a:pPr>
            <a:r>
              <a:rPr lang="en-US" sz="2200" dirty="0">
                <a:solidFill>
                  <a:srgbClr val="1F2937"/>
                </a:solidFill>
                <a:latin typeface="Comic Sans MS" pitchFamily="34" charset="0"/>
                <a:ea typeface="Comic Sans MS" pitchFamily="34" charset="-122"/>
                <a:cs typeface="Comic Sans MS" pitchFamily="34" charset="-120"/>
              </a:rPr>
              <a:t>It has 6 points. Can you count them?</a:t>
            </a:r>
            <a:endParaRPr lang="en-US" sz="2200" dirty="0"/>
          </a:p>
          <a:p>
            <a:pPr marL="342900" indent="-342900">
              <a:spcAft>
                <a:spcPts val="1000"/>
              </a:spcAft>
              <a:buSzPct val="100000"/>
              <a:buChar char="★"/>
            </a:pPr>
            <a:r>
              <a:rPr lang="en-US" sz="2200" dirty="0">
                <a:solidFill>
                  <a:srgbClr val="1F2937"/>
                </a:solidFill>
                <a:latin typeface="Comic Sans MS" pitchFamily="34" charset="0"/>
                <a:ea typeface="Comic Sans MS" pitchFamily="34" charset="-122"/>
                <a:cs typeface="Comic Sans MS" pitchFamily="34" charset="-120"/>
              </a:rPr>
              <a:t>It is made of two triangles.</a:t>
            </a:r>
            <a:endParaRPr lang="en-US" sz="2200" dirty="0"/>
          </a:p>
          <a:p>
            <a:pPr marL="342900" indent="-342900">
              <a:spcAft>
                <a:spcPts val="1000"/>
              </a:spcAft>
              <a:buSzPct val="100000"/>
              <a:buChar char="★"/>
            </a:pPr>
            <a:r>
              <a:rPr lang="en-US" sz="2200" dirty="0">
                <a:solidFill>
                  <a:srgbClr val="1F2937"/>
                </a:solidFill>
                <a:latin typeface="Comic Sans MS" pitchFamily="34" charset="0"/>
                <a:ea typeface="Comic Sans MS" pitchFamily="34" charset="-122"/>
                <a:cs typeface="Comic Sans MS" pitchFamily="34" charset="-120"/>
              </a:rPr>
              <a:t>You might see it on synagogues and on the flag of Israel.</a:t>
            </a:r>
            <a:endParaRPr lang="en-US" sz="2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1E3A8A"/>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200" b="1" dirty="0">
                <a:solidFill>
                  <a:srgbClr val="FFFFFF"/>
                </a:solidFill>
                <a:latin typeface="Comic Sans MS" pitchFamily="34" charset="0"/>
                <a:ea typeface="Comic Sans MS" pitchFamily="34" charset="-122"/>
                <a:cs typeface="Comic Sans MS" pitchFamily="34" charset="-120"/>
              </a:rPr>
              <a:t>The Torah: a holy book</a:t>
            </a:r>
            <a:endParaRPr lang="en-US" sz="3200" dirty="0"/>
          </a:p>
        </p:txBody>
      </p:sp>
      <p:sp>
        <p:nvSpPr>
          <p:cNvPr id="5" name="Shape 3"/>
          <p:cNvSpPr/>
          <p:nvPr/>
        </p:nvSpPr>
        <p:spPr>
          <a:xfrm>
            <a:off x="5806440" y="1508760"/>
            <a:ext cx="2651760" cy="1920240"/>
          </a:xfrm>
          <a:prstGeom prst="rect">
            <a:avLst/>
          </a:prstGeom>
          <a:solidFill>
            <a:srgbClr val="F5E6C4"/>
          </a:solidFill>
          <a:ln w="19050">
            <a:solidFill>
              <a:srgbClr val="8B5A2B"/>
            </a:solidFill>
            <a:prstDash val="solid"/>
          </a:ln>
        </p:spPr>
      </p:sp>
      <p:sp>
        <p:nvSpPr>
          <p:cNvPr id="6" name="Shape 4"/>
          <p:cNvSpPr/>
          <p:nvPr/>
        </p:nvSpPr>
        <p:spPr>
          <a:xfrm>
            <a:off x="5577840" y="1371600"/>
            <a:ext cx="274320" cy="2194560"/>
          </a:xfrm>
          <a:prstGeom prst="roundRect">
            <a:avLst>
              <a:gd name="adj" fmla="val 33333"/>
            </a:avLst>
          </a:prstGeom>
          <a:solidFill>
            <a:srgbClr val="8B5A2B"/>
          </a:solidFill>
          <a:ln/>
        </p:spPr>
      </p:sp>
      <p:sp>
        <p:nvSpPr>
          <p:cNvPr id="7" name="Shape 5"/>
          <p:cNvSpPr/>
          <p:nvPr/>
        </p:nvSpPr>
        <p:spPr>
          <a:xfrm>
            <a:off x="8412480" y="1371600"/>
            <a:ext cx="274320" cy="2194560"/>
          </a:xfrm>
          <a:prstGeom prst="roundRect">
            <a:avLst>
              <a:gd name="adj" fmla="val 33333"/>
            </a:avLst>
          </a:prstGeom>
          <a:solidFill>
            <a:srgbClr val="8B5A2B"/>
          </a:solidFill>
          <a:ln/>
        </p:spPr>
      </p:sp>
      <p:sp>
        <p:nvSpPr>
          <p:cNvPr id="8" name="Shape 6"/>
          <p:cNvSpPr/>
          <p:nvPr/>
        </p:nvSpPr>
        <p:spPr>
          <a:xfrm>
            <a:off x="6035040" y="1783080"/>
            <a:ext cx="2194560" cy="0"/>
          </a:xfrm>
          <a:prstGeom prst="line">
            <a:avLst/>
          </a:prstGeom>
          <a:noFill/>
          <a:ln w="19050">
            <a:solidFill>
              <a:srgbClr val="B08D57"/>
            </a:solidFill>
            <a:prstDash val="solid"/>
          </a:ln>
        </p:spPr>
      </p:sp>
      <p:sp>
        <p:nvSpPr>
          <p:cNvPr id="9" name="Shape 7"/>
          <p:cNvSpPr/>
          <p:nvPr/>
        </p:nvSpPr>
        <p:spPr>
          <a:xfrm>
            <a:off x="6035040" y="2148840"/>
            <a:ext cx="2194560" cy="0"/>
          </a:xfrm>
          <a:prstGeom prst="line">
            <a:avLst/>
          </a:prstGeom>
          <a:noFill/>
          <a:ln w="19050">
            <a:solidFill>
              <a:srgbClr val="B08D57"/>
            </a:solidFill>
            <a:prstDash val="solid"/>
          </a:ln>
        </p:spPr>
      </p:sp>
      <p:sp>
        <p:nvSpPr>
          <p:cNvPr id="10" name="Shape 8"/>
          <p:cNvSpPr/>
          <p:nvPr/>
        </p:nvSpPr>
        <p:spPr>
          <a:xfrm>
            <a:off x="6035040" y="2514600"/>
            <a:ext cx="2194560" cy="0"/>
          </a:xfrm>
          <a:prstGeom prst="line">
            <a:avLst/>
          </a:prstGeom>
          <a:noFill/>
          <a:ln w="19050">
            <a:solidFill>
              <a:srgbClr val="B08D57"/>
            </a:solidFill>
            <a:prstDash val="solid"/>
          </a:ln>
        </p:spPr>
      </p:sp>
      <p:sp>
        <p:nvSpPr>
          <p:cNvPr id="11" name="Shape 9"/>
          <p:cNvSpPr/>
          <p:nvPr/>
        </p:nvSpPr>
        <p:spPr>
          <a:xfrm>
            <a:off x="6035040" y="2880360"/>
            <a:ext cx="2194560" cy="0"/>
          </a:xfrm>
          <a:prstGeom prst="line">
            <a:avLst/>
          </a:prstGeom>
          <a:noFill/>
          <a:ln w="19050">
            <a:solidFill>
              <a:srgbClr val="B08D57"/>
            </a:solidFill>
            <a:prstDash val="solid"/>
          </a:ln>
        </p:spPr>
      </p:sp>
      <p:sp>
        <p:nvSpPr>
          <p:cNvPr id="12" name="Shape 10"/>
          <p:cNvSpPr/>
          <p:nvPr/>
        </p:nvSpPr>
        <p:spPr>
          <a:xfrm>
            <a:off x="6035040" y="3246120"/>
            <a:ext cx="2194560" cy="0"/>
          </a:xfrm>
          <a:prstGeom prst="line">
            <a:avLst/>
          </a:prstGeom>
          <a:noFill/>
          <a:ln w="19050">
            <a:solidFill>
              <a:srgbClr val="B08D57"/>
            </a:solidFill>
            <a:prstDash val="solid"/>
          </a:ln>
        </p:spPr>
      </p:sp>
      <p:sp>
        <p:nvSpPr>
          <p:cNvPr id="13" name="Text 11"/>
          <p:cNvSpPr/>
          <p:nvPr/>
        </p:nvSpPr>
        <p:spPr>
          <a:xfrm>
            <a:off x="5852160" y="3611880"/>
            <a:ext cx="2560320" cy="548640"/>
          </a:xfrm>
          <a:prstGeom prst="rect">
            <a:avLst/>
          </a:prstGeom>
          <a:noFill/>
          <a:ln/>
        </p:spPr>
        <p:txBody>
          <a:bodyPr wrap="square" rtlCol="0" anchor="ctr"/>
          <a:lstStyle/>
          <a:p>
            <a:pPr algn="ctr" indent="0" marL="0">
              <a:buNone/>
            </a:pPr>
            <a:r>
              <a:rPr lang="en-US" sz="2800" dirty="0">
                <a:solidFill>
                  <a:srgbClr val="1E3A8A"/>
                </a:solidFill>
                <a:latin typeface="Comic Sans MS" pitchFamily="34" charset="0"/>
                <a:ea typeface="Comic Sans MS" pitchFamily="34" charset="-122"/>
                <a:cs typeface="Comic Sans MS" pitchFamily="34" charset="-120"/>
              </a:rPr>
              <a:t>תּוֹרָה</a:t>
            </a:r>
            <a:endParaRPr lang="en-US" sz="2800" dirty="0"/>
          </a:p>
        </p:txBody>
      </p:sp>
      <p:sp>
        <p:nvSpPr>
          <p:cNvPr id="14" name="Text 12"/>
          <p:cNvSpPr/>
          <p:nvPr/>
        </p:nvSpPr>
        <p:spPr>
          <a:xfrm>
            <a:off x="457200" y="1188720"/>
            <a:ext cx="4846320" cy="3017520"/>
          </a:xfrm>
          <a:prstGeom prst="rect">
            <a:avLst/>
          </a:prstGeom>
          <a:noFill/>
          <a:ln/>
        </p:spPr>
        <p:txBody>
          <a:bodyPr wrap="square" rtlCol="0" anchor="t"/>
          <a:lstStyle/>
          <a:p>
            <a:pPr marL="342900" indent="-342900">
              <a:spcAft>
                <a:spcPts val="1000"/>
              </a:spcAft>
              <a:buSzPct val="100000"/>
              <a:buChar char="★"/>
            </a:pPr>
            <a:r>
              <a:rPr lang="en-US" sz="2200" dirty="0">
                <a:solidFill>
                  <a:srgbClr val="1F2937"/>
                </a:solidFill>
                <a:latin typeface="Comic Sans MS" pitchFamily="34" charset="0"/>
                <a:ea typeface="Comic Sans MS" pitchFamily="34" charset="-122"/>
                <a:cs typeface="Comic Sans MS" pitchFamily="34" charset="-120"/>
              </a:rPr>
              <a:t>The Torah is the Jewish holy book.</a:t>
            </a:r>
            <a:endParaRPr lang="en-US" sz="2200" dirty="0"/>
          </a:p>
          <a:p>
            <a:pPr marL="342900" indent="-342900">
              <a:spcAft>
                <a:spcPts val="1000"/>
              </a:spcAft>
              <a:buSzPct val="100000"/>
              <a:buChar char="★"/>
            </a:pPr>
            <a:r>
              <a:rPr lang="en-US" sz="2200" dirty="0">
                <a:solidFill>
                  <a:srgbClr val="1F2937"/>
                </a:solidFill>
                <a:latin typeface="Comic Sans MS" pitchFamily="34" charset="0"/>
                <a:ea typeface="Comic Sans MS" pitchFamily="34" charset="-122"/>
                <a:cs typeface="Comic Sans MS" pitchFamily="34" charset="-120"/>
              </a:rPr>
              <a:t>It tells about God and how to live a good life.</a:t>
            </a:r>
            <a:endParaRPr lang="en-US" sz="2200" dirty="0"/>
          </a:p>
          <a:p>
            <a:pPr marL="342900" indent="-342900">
              <a:spcAft>
                <a:spcPts val="1000"/>
              </a:spcAft>
              <a:buSzPct val="100000"/>
              <a:buChar char="★"/>
            </a:pPr>
            <a:r>
              <a:rPr lang="en-US" sz="2200" dirty="0">
                <a:solidFill>
                  <a:srgbClr val="1F2937"/>
                </a:solidFill>
                <a:latin typeface="Comic Sans MS" pitchFamily="34" charset="0"/>
                <a:ea typeface="Comic Sans MS" pitchFamily="34" charset="-122"/>
                <a:cs typeface="Comic Sans MS" pitchFamily="34" charset="-120"/>
              </a:rPr>
              <a:t>It is written by hand on a long scroll, in a language called Hebrew.</a:t>
            </a:r>
            <a:endParaRPr lang="en-US" sz="2200" dirty="0"/>
          </a:p>
          <a:p>
            <a:pPr marL="342900" indent="-342900">
              <a:spcAft>
                <a:spcPts val="1000"/>
              </a:spcAft>
              <a:buSzPct val="100000"/>
              <a:buChar char="★"/>
            </a:pPr>
            <a:r>
              <a:rPr lang="en-US" sz="2200" dirty="0">
                <a:solidFill>
                  <a:srgbClr val="1F2937"/>
                </a:solidFill>
                <a:latin typeface="Comic Sans MS" pitchFamily="34" charset="0"/>
                <a:ea typeface="Comic Sans MS" pitchFamily="34" charset="-122"/>
                <a:cs typeface="Comic Sans MS" pitchFamily="34" charset="-120"/>
              </a:rPr>
              <a:t>Hebrew is read from right to left!</a:t>
            </a:r>
            <a:endParaRPr lang="en-US" sz="2200" dirty="0"/>
          </a:p>
        </p:txBody>
      </p:sp>
      <p:sp>
        <p:nvSpPr>
          <p:cNvPr id="15" name="Shape 13"/>
          <p:cNvSpPr/>
          <p:nvPr/>
        </p:nvSpPr>
        <p:spPr>
          <a:xfrm>
            <a:off x="457200" y="4343400"/>
            <a:ext cx="4846320" cy="594360"/>
          </a:xfrm>
          <a:prstGeom prst="roundRect">
            <a:avLst>
              <a:gd name="adj" fmla="val 23077"/>
            </a:avLst>
          </a:prstGeom>
          <a:solidFill>
            <a:srgbClr val="F2B705"/>
          </a:solidFill>
          <a:ln/>
        </p:spPr>
      </p:sp>
      <p:sp>
        <p:nvSpPr>
          <p:cNvPr id="16" name="Text 14"/>
          <p:cNvSpPr/>
          <p:nvPr/>
        </p:nvSpPr>
        <p:spPr>
          <a:xfrm>
            <a:off x="594360" y="4343400"/>
            <a:ext cx="4572000" cy="594360"/>
          </a:xfrm>
          <a:prstGeom prst="rect">
            <a:avLst/>
          </a:prstGeom>
          <a:noFill/>
          <a:ln/>
        </p:spPr>
        <p:txBody>
          <a:bodyPr wrap="square" rtlCol="0" anchor="ctr"/>
          <a:lstStyle/>
          <a:p>
            <a:pPr indent="0" marL="0">
              <a:buNone/>
            </a:pPr>
            <a:r>
              <a:rPr lang="en-US" sz="1800" b="1" dirty="0">
                <a:solidFill>
                  <a:srgbClr val="1F2937"/>
                </a:solidFill>
                <a:latin typeface="Comic Sans MS" pitchFamily="34" charset="0"/>
                <a:ea typeface="Comic Sans MS" pitchFamily="34" charset="-122"/>
                <a:cs typeface="Comic Sans MS" pitchFamily="34" charset="-120"/>
              </a:rPr>
              <a:t>Key word: </a:t>
            </a:r>
            <a:pPr indent="0" marL="0">
              <a:buNone/>
            </a:pPr>
            <a:r>
              <a:rPr lang="en-US" sz="1800" b="1" dirty="0">
                <a:solidFill>
                  <a:srgbClr val="1E3A8A"/>
                </a:solidFill>
                <a:latin typeface="Comic Sans MS" pitchFamily="34" charset="0"/>
                <a:ea typeface="Comic Sans MS" pitchFamily="34" charset="-122"/>
                <a:cs typeface="Comic Sans MS" pitchFamily="34" charset="-120"/>
              </a:rPr>
              <a:t>Torah</a:t>
            </a:r>
            <a:pPr indent="0" marL="0">
              <a:buNone/>
            </a:pPr>
            <a:r>
              <a:rPr lang="en-US" sz="1800" dirty="0">
                <a:solidFill>
                  <a:srgbClr val="1F2937"/>
                </a:solidFill>
                <a:latin typeface="Comic Sans MS" pitchFamily="34" charset="0"/>
                <a:ea typeface="Comic Sans MS" pitchFamily="34" charset="-122"/>
                <a:cs typeface="Comic Sans MS" pitchFamily="34" charset="-120"/>
              </a:rPr>
              <a:t> — the Jewish holy book</a:t>
            </a:r>
            <a:endParaRPr lang="en-US"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1E3A8A"/>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200" b="1" dirty="0">
                <a:solidFill>
                  <a:srgbClr val="FFFFFF"/>
                </a:solidFill>
                <a:latin typeface="Comic Sans MS" pitchFamily="34" charset="0"/>
                <a:ea typeface="Comic Sans MS" pitchFamily="34" charset="-122"/>
                <a:cs typeface="Comic Sans MS" pitchFamily="34" charset="-120"/>
              </a:rPr>
              <a:t>The synagogue</a:t>
            </a:r>
            <a:endParaRPr lang="en-US" sz="3200" dirty="0"/>
          </a:p>
        </p:txBody>
      </p:sp>
      <p:sp>
        <p:nvSpPr>
          <p:cNvPr id="5" name="Shape 3"/>
          <p:cNvSpPr/>
          <p:nvPr/>
        </p:nvSpPr>
        <p:spPr>
          <a:xfrm>
            <a:off x="5806440" y="1371600"/>
            <a:ext cx="2743200" cy="691286"/>
          </a:xfrm>
          <a:prstGeom prst="triangle">
            <a:avLst/>
          </a:prstGeom>
          <a:solidFill>
            <a:srgbClr val="1E3A8A"/>
          </a:solidFill>
          <a:ln/>
        </p:spPr>
      </p:sp>
      <p:sp>
        <p:nvSpPr>
          <p:cNvPr id="6" name="Shape 4"/>
          <p:cNvSpPr/>
          <p:nvPr/>
        </p:nvSpPr>
        <p:spPr>
          <a:xfrm>
            <a:off x="5943600" y="2062886"/>
            <a:ext cx="2468880" cy="1036930"/>
          </a:xfrm>
          <a:prstGeom prst="rect">
            <a:avLst/>
          </a:prstGeom>
          <a:solidFill>
            <a:srgbClr val="DBEAFE"/>
          </a:solidFill>
          <a:ln w="25400">
            <a:solidFill>
              <a:srgbClr val="1E3A8A"/>
            </a:solidFill>
            <a:prstDash val="solid"/>
          </a:ln>
        </p:spPr>
      </p:sp>
      <p:sp>
        <p:nvSpPr>
          <p:cNvPr id="7" name="Shape 5"/>
          <p:cNvSpPr/>
          <p:nvPr/>
        </p:nvSpPr>
        <p:spPr>
          <a:xfrm>
            <a:off x="6881774" y="2443094"/>
            <a:ext cx="592531" cy="656722"/>
          </a:xfrm>
          <a:prstGeom prst="roundRect">
            <a:avLst>
              <a:gd name="adj" fmla="val 15432"/>
            </a:avLst>
          </a:prstGeom>
          <a:solidFill>
            <a:srgbClr val="8B5A2B"/>
          </a:solidFill>
          <a:ln/>
        </p:spPr>
      </p:sp>
      <p:sp>
        <p:nvSpPr>
          <p:cNvPr id="8" name="Shape 6"/>
          <p:cNvSpPr/>
          <p:nvPr/>
        </p:nvSpPr>
        <p:spPr>
          <a:xfrm>
            <a:off x="6190488" y="2322119"/>
            <a:ext cx="444398" cy="380208"/>
          </a:xfrm>
          <a:prstGeom prst="roundRect">
            <a:avLst>
              <a:gd name="adj" fmla="val 19240"/>
            </a:avLst>
          </a:prstGeom>
          <a:solidFill>
            <a:srgbClr val="F2B705"/>
          </a:solidFill>
          <a:ln/>
        </p:spPr>
      </p:sp>
      <p:sp>
        <p:nvSpPr>
          <p:cNvPr id="9" name="Shape 7"/>
          <p:cNvSpPr/>
          <p:nvPr/>
        </p:nvSpPr>
        <p:spPr>
          <a:xfrm>
            <a:off x="7721194" y="2322119"/>
            <a:ext cx="444398" cy="380208"/>
          </a:xfrm>
          <a:prstGeom prst="roundRect">
            <a:avLst>
              <a:gd name="adj" fmla="val 19240"/>
            </a:avLst>
          </a:prstGeom>
          <a:solidFill>
            <a:srgbClr val="F2B705"/>
          </a:solidFill>
          <a:ln/>
        </p:spPr>
      </p:sp>
      <p:sp>
        <p:nvSpPr>
          <p:cNvPr id="10" name="Shape 8"/>
          <p:cNvSpPr/>
          <p:nvPr/>
        </p:nvSpPr>
        <p:spPr>
          <a:xfrm>
            <a:off x="6955841" y="1578986"/>
            <a:ext cx="444398" cy="386627"/>
          </a:xfrm>
          <a:prstGeom prst="triangle">
            <a:avLst/>
          </a:prstGeom>
          <a:solidFill>
            <a:srgbClr val="F2B705"/>
          </a:solidFill>
          <a:ln/>
        </p:spPr>
      </p:sp>
      <p:sp>
        <p:nvSpPr>
          <p:cNvPr id="11" name="Shape 9"/>
          <p:cNvSpPr/>
          <p:nvPr/>
        </p:nvSpPr>
        <p:spPr>
          <a:xfrm flipV="1">
            <a:off x="6955841" y="1707861"/>
            <a:ext cx="444398" cy="386627"/>
          </a:xfrm>
          <a:prstGeom prst="triangle">
            <a:avLst/>
          </a:prstGeom>
          <a:solidFill>
            <a:srgbClr val="F2B705"/>
          </a:solidFill>
          <a:ln/>
        </p:spPr>
      </p:sp>
      <p:sp>
        <p:nvSpPr>
          <p:cNvPr id="12" name="Text 10"/>
          <p:cNvSpPr/>
          <p:nvPr/>
        </p:nvSpPr>
        <p:spPr>
          <a:xfrm>
            <a:off x="457200" y="1188720"/>
            <a:ext cx="4846320" cy="3017520"/>
          </a:xfrm>
          <a:prstGeom prst="rect">
            <a:avLst/>
          </a:prstGeom>
          <a:noFill/>
          <a:ln/>
        </p:spPr>
        <p:txBody>
          <a:bodyPr wrap="square" rtlCol="0" anchor="t"/>
          <a:lstStyle/>
          <a:p>
            <a:pPr marL="342900" indent="-342900">
              <a:spcAft>
                <a:spcPts val="1000"/>
              </a:spcAft>
              <a:buSzPct val="100000"/>
              <a:buChar char="★"/>
            </a:pPr>
            <a:r>
              <a:rPr lang="en-US" sz="2200" dirty="0">
                <a:solidFill>
                  <a:srgbClr val="1F2937"/>
                </a:solidFill>
                <a:latin typeface="Comic Sans MS" pitchFamily="34" charset="0"/>
                <a:ea typeface="Comic Sans MS" pitchFamily="34" charset="-122"/>
                <a:cs typeface="Comic Sans MS" pitchFamily="34" charset="-120"/>
              </a:rPr>
              <a:t>A synagogue is a building where Jewish people meet together.</a:t>
            </a:r>
            <a:endParaRPr lang="en-US" sz="2200" dirty="0"/>
          </a:p>
          <a:p>
            <a:pPr marL="342900" indent="-342900">
              <a:spcAft>
                <a:spcPts val="1000"/>
              </a:spcAft>
              <a:buSzPct val="100000"/>
              <a:buChar char="★"/>
            </a:pPr>
            <a:r>
              <a:rPr lang="en-US" sz="2200" dirty="0">
                <a:solidFill>
                  <a:srgbClr val="1F2937"/>
                </a:solidFill>
                <a:latin typeface="Comic Sans MS" pitchFamily="34" charset="0"/>
                <a:ea typeface="Comic Sans MS" pitchFamily="34" charset="-122"/>
                <a:cs typeface="Comic Sans MS" pitchFamily="34" charset="-120"/>
              </a:rPr>
              <a:t>They pray to God, sing and learn about the Torah.</a:t>
            </a:r>
            <a:endParaRPr lang="en-US" sz="2200" dirty="0"/>
          </a:p>
          <a:p>
            <a:pPr marL="342900" indent="-342900">
              <a:spcAft>
                <a:spcPts val="1000"/>
              </a:spcAft>
              <a:buSzPct val="100000"/>
              <a:buChar char="★"/>
            </a:pPr>
            <a:r>
              <a:rPr lang="en-US" sz="2200" dirty="0">
                <a:solidFill>
                  <a:srgbClr val="1F2937"/>
                </a:solidFill>
                <a:latin typeface="Comic Sans MS" pitchFamily="34" charset="0"/>
                <a:ea typeface="Comic Sans MS" pitchFamily="34" charset="-122"/>
                <a:cs typeface="Comic Sans MS" pitchFamily="34" charset="-120"/>
              </a:rPr>
              <a:t>The Torah scrolls are kept safe in a special cupboard called the Ark.</a:t>
            </a:r>
            <a:endParaRPr lang="en-US" sz="2200" dirty="0"/>
          </a:p>
          <a:p>
            <a:pPr marL="342900" indent="-342900">
              <a:spcAft>
                <a:spcPts val="1000"/>
              </a:spcAft>
              <a:buSzPct val="100000"/>
              <a:buChar char="★"/>
            </a:pPr>
            <a:r>
              <a:rPr lang="en-US" sz="2200" dirty="0">
                <a:solidFill>
                  <a:srgbClr val="1F2937"/>
                </a:solidFill>
                <a:latin typeface="Comic Sans MS" pitchFamily="34" charset="0"/>
                <a:ea typeface="Comic Sans MS" pitchFamily="34" charset="-122"/>
                <a:cs typeface="Comic Sans MS" pitchFamily="34" charset="-120"/>
              </a:rPr>
              <a:t>A rabbi is a teacher who helps people learn.</a:t>
            </a:r>
            <a:endParaRPr lang="en-US" sz="2200" dirty="0"/>
          </a:p>
        </p:txBody>
      </p:sp>
      <p:sp>
        <p:nvSpPr>
          <p:cNvPr id="13" name="Shape 11"/>
          <p:cNvSpPr/>
          <p:nvPr/>
        </p:nvSpPr>
        <p:spPr>
          <a:xfrm>
            <a:off x="457200" y="4343400"/>
            <a:ext cx="4846320" cy="594360"/>
          </a:xfrm>
          <a:prstGeom prst="roundRect">
            <a:avLst>
              <a:gd name="adj" fmla="val 23077"/>
            </a:avLst>
          </a:prstGeom>
          <a:solidFill>
            <a:srgbClr val="F2B705"/>
          </a:solidFill>
          <a:ln/>
        </p:spPr>
      </p:sp>
      <p:sp>
        <p:nvSpPr>
          <p:cNvPr id="14" name="Text 12"/>
          <p:cNvSpPr/>
          <p:nvPr/>
        </p:nvSpPr>
        <p:spPr>
          <a:xfrm>
            <a:off x="594360" y="4343400"/>
            <a:ext cx="4572000" cy="594360"/>
          </a:xfrm>
          <a:prstGeom prst="rect">
            <a:avLst/>
          </a:prstGeom>
          <a:noFill/>
          <a:ln/>
        </p:spPr>
        <p:txBody>
          <a:bodyPr wrap="square" rtlCol="0" anchor="ctr"/>
          <a:lstStyle/>
          <a:p>
            <a:pPr indent="0" marL="0">
              <a:buNone/>
            </a:pPr>
            <a:r>
              <a:rPr lang="en-US" sz="1800" b="1" dirty="0">
                <a:solidFill>
                  <a:srgbClr val="1F2937"/>
                </a:solidFill>
                <a:latin typeface="Comic Sans MS" pitchFamily="34" charset="0"/>
                <a:ea typeface="Comic Sans MS" pitchFamily="34" charset="-122"/>
                <a:cs typeface="Comic Sans MS" pitchFamily="34" charset="-120"/>
              </a:rPr>
              <a:t>Key word: </a:t>
            </a:r>
            <a:pPr indent="0" marL="0">
              <a:buNone/>
            </a:pPr>
            <a:r>
              <a:rPr lang="en-US" sz="1800" b="1" dirty="0">
                <a:solidFill>
                  <a:srgbClr val="1E3A8A"/>
                </a:solidFill>
                <a:latin typeface="Comic Sans MS" pitchFamily="34" charset="0"/>
                <a:ea typeface="Comic Sans MS" pitchFamily="34" charset="-122"/>
                <a:cs typeface="Comic Sans MS" pitchFamily="34" charset="-120"/>
              </a:rPr>
              <a:t>synagogue</a:t>
            </a:r>
            <a:pPr indent="0" marL="0">
              <a:buNone/>
            </a:pPr>
            <a:r>
              <a:rPr lang="en-US" sz="1800" dirty="0">
                <a:solidFill>
                  <a:srgbClr val="1F2937"/>
                </a:solidFill>
                <a:latin typeface="Comic Sans MS" pitchFamily="34" charset="0"/>
                <a:ea typeface="Comic Sans MS" pitchFamily="34" charset="-122"/>
                <a:cs typeface="Comic Sans MS" pitchFamily="34" charset="-120"/>
              </a:rPr>
              <a:t> — a place of worship</a:t>
            </a:r>
            <a:endParaRPr lang="en-US"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1E3A8A"/>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200" b="1" dirty="0">
                <a:solidFill>
                  <a:srgbClr val="FFFFFF"/>
                </a:solidFill>
                <a:latin typeface="Comic Sans MS" pitchFamily="34" charset="0"/>
                <a:ea typeface="Comic Sans MS" pitchFamily="34" charset="-122"/>
                <a:cs typeface="Comic Sans MS" pitchFamily="34" charset="-120"/>
              </a:rPr>
              <a:t>Shabbat: a day of rest</a:t>
            </a:r>
            <a:endParaRPr lang="en-US" sz="3200" dirty="0"/>
          </a:p>
        </p:txBody>
      </p:sp>
      <p:sp>
        <p:nvSpPr>
          <p:cNvPr id="5" name="Shape 3"/>
          <p:cNvSpPr/>
          <p:nvPr/>
        </p:nvSpPr>
        <p:spPr>
          <a:xfrm>
            <a:off x="5394960" y="3291840"/>
            <a:ext cx="3383280" cy="164592"/>
          </a:xfrm>
          <a:prstGeom prst="rect">
            <a:avLst/>
          </a:prstGeom>
          <a:solidFill>
            <a:srgbClr val="8B5A2B"/>
          </a:solidFill>
          <a:ln/>
        </p:spPr>
      </p:sp>
      <p:sp>
        <p:nvSpPr>
          <p:cNvPr id="6" name="Shape 4"/>
          <p:cNvSpPr/>
          <p:nvPr/>
        </p:nvSpPr>
        <p:spPr>
          <a:xfrm>
            <a:off x="5669280" y="3456432"/>
            <a:ext cx="137160" cy="1097280"/>
          </a:xfrm>
          <a:prstGeom prst="rect">
            <a:avLst/>
          </a:prstGeom>
          <a:solidFill>
            <a:srgbClr val="8B5A2B"/>
          </a:solidFill>
          <a:ln/>
        </p:spPr>
      </p:sp>
      <p:sp>
        <p:nvSpPr>
          <p:cNvPr id="7" name="Shape 5"/>
          <p:cNvSpPr/>
          <p:nvPr/>
        </p:nvSpPr>
        <p:spPr>
          <a:xfrm>
            <a:off x="8366760" y="3456432"/>
            <a:ext cx="137160" cy="1097280"/>
          </a:xfrm>
          <a:prstGeom prst="rect">
            <a:avLst/>
          </a:prstGeom>
          <a:solidFill>
            <a:srgbClr val="8B5A2B"/>
          </a:solidFill>
          <a:ln/>
        </p:spPr>
      </p:sp>
      <p:sp>
        <p:nvSpPr>
          <p:cNvPr id="8" name="Shape 6"/>
          <p:cNvSpPr/>
          <p:nvPr/>
        </p:nvSpPr>
        <p:spPr>
          <a:xfrm>
            <a:off x="5888736" y="1508760"/>
            <a:ext cx="182880" cy="292608"/>
          </a:xfrm>
          <a:prstGeom prst="ellipse">
            <a:avLst/>
          </a:prstGeom>
          <a:solidFill>
            <a:srgbClr val="F97316"/>
          </a:solidFill>
          <a:ln/>
        </p:spPr>
      </p:sp>
      <p:sp>
        <p:nvSpPr>
          <p:cNvPr id="9" name="Shape 7"/>
          <p:cNvSpPr/>
          <p:nvPr/>
        </p:nvSpPr>
        <p:spPr>
          <a:xfrm>
            <a:off x="5934456" y="1627632"/>
            <a:ext cx="91440" cy="155448"/>
          </a:xfrm>
          <a:prstGeom prst="ellipse">
            <a:avLst/>
          </a:prstGeom>
          <a:solidFill>
            <a:srgbClr val="FDE047"/>
          </a:solidFill>
          <a:ln/>
        </p:spPr>
      </p:sp>
      <p:sp>
        <p:nvSpPr>
          <p:cNvPr id="10" name="Shape 8"/>
          <p:cNvSpPr/>
          <p:nvPr/>
        </p:nvSpPr>
        <p:spPr>
          <a:xfrm>
            <a:off x="5852160" y="1828800"/>
            <a:ext cx="256032" cy="1463040"/>
          </a:xfrm>
          <a:prstGeom prst="rect">
            <a:avLst/>
          </a:prstGeom>
          <a:solidFill>
            <a:srgbClr val="FFFFFF"/>
          </a:solidFill>
          <a:ln w="12700">
            <a:solidFill>
              <a:srgbClr val="CBD5E1"/>
            </a:solidFill>
            <a:prstDash val="solid"/>
          </a:ln>
        </p:spPr>
      </p:sp>
      <p:sp>
        <p:nvSpPr>
          <p:cNvPr id="11" name="Shape 9"/>
          <p:cNvSpPr/>
          <p:nvPr/>
        </p:nvSpPr>
        <p:spPr>
          <a:xfrm>
            <a:off x="6437376" y="1508760"/>
            <a:ext cx="182880" cy="292608"/>
          </a:xfrm>
          <a:prstGeom prst="ellipse">
            <a:avLst/>
          </a:prstGeom>
          <a:solidFill>
            <a:srgbClr val="F97316"/>
          </a:solidFill>
          <a:ln/>
        </p:spPr>
      </p:sp>
      <p:sp>
        <p:nvSpPr>
          <p:cNvPr id="12" name="Shape 10"/>
          <p:cNvSpPr/>
          <p:nvPr/>
        </p:nvSpPr>
        <p:spPr>
          <a:xfrm>
            <a:off x="6483096" y="1627632"/>
            <a:ext cx="91440" cy="155448"/>
          </a:xfrm>
          <a:prstGeom prst="ellipse">
            <a:avLst/>
          </a:prstGeom>
          <a:solidFill>
            <a:srgbClr val="FDE047"/>
          </a:solidFill>
          <a:ln/>
        </p:spPr>
      </p:sp>
      <p:sp>
        <p:nvSpPr>
          <p:cNvPr id="13" name="Shape 11"/>
          <p:cNvSpPr/>
          <p:nvPr/>
        </p:nvSpPr>
        <p:spPr>
          <a:xfrm>
            <a:off x="6400800" y="1828800"/>
            <a:ext cx="256032" cy="1463040"/>
          </a:xfrm>
          <a:prstGeom prst="rect">
            <a:avLst/>
          </a:prstGeom>
          <a:solidFill>
            <a:srgbClr val="FFFFFF"/>
          </a:solidFill>
          <a:ln w="12700">
            <a:solidFill>
              <a:srgbClr val="CBD5E1"/>
            </a:solidFill>
            <a:prstDash val="solid"/>
          </a:ln>
        </p:spPr>
      </p:sp>
      <p:sp>
        <p:nvSpPr>
          <p:cNvPr id="14" name="Shape 12"/>
          <p:cNvSpPr/>
          <p:nvPr/>
        </p:nvSpPr>
        <p:spPr>
          <a:xfrm>
            <a:off x="6949440" y="2834640"/>
            <a:ext cx="640080" cy="457200"/>
          </a:xfrm>
          <a:prstGeom prst="ellipse">
            <a:avLst/>
          </a:prstGeom>
          <a:solidFill>
            <a:srgbClr val="D97706"/>
          </a:solidFill>
          <a:ln w="12700">
            <a:solidFill>
              <a:srgbClr val="92400E"/>
            </a:solidFill>
            <a:prstDash val="solid"/>
          </a:ln>
        </p:spPr>
      </p:sp>
      <p:sp>
        <p:nvSpPr>
          <p:cNvPr id="15" name="Shape 13"/>
          <p:cNvSpPr/>
          <p:nvPr/>
        </p:nvSpPr>
        <p:spPr>
          <a:xfrm>
            <a:off x="7360920" y="2907792"/>
            <a:ext cx="640080" cy="457200"/>
          </a:xfrm>
          <a:prstGeom prst="ellipse">
            <a:avLst/>
          </a:prstGeom>
          <a:solidFill>
            <a:srgbClr val="D97706"/>
          </a:solidFill>
          <a:ln w="12700">
            <a:solidFill>
              <a:srgbClr val="92400E"/>
            </a:solidFill>
            <a:prstDash val="solid"/>
          </a:ln>
        </p:spPr>
      </p:sp>
      <p:sp>
        <p:nvSpPr>
          <p:cNvPr id="16" name="Shape 14"/>
          <p:cNvSpPr/>
          <p:nvPr/>
        </p:nvSpPr>
        <p:spPr>
          <a:xfrm>
            <a:off x="7772400" y="2834640"/>
            <a:ext cx="640080" cy="457200"/>
          </a:xfrm>
          <a:prstGeom prst="ellipse">
            <a:avLst/>
          </a:prstGeom>
          <a:solidFill>
            <a:srgbClr val="D97706"/>
          </a:solidFill>
          <a:ln w="12700">
            <a:solidFill>
              <a:srgbClr val="92400E"/>
            </a:solidFill>
            <a:prstDash val="solid"/>
          </a:ln>
        </p:spPr>
      </p:sp>
      <p:sp>
        <p:nvSpPr>
          <p:cNvPr id="17" name="Shape 15"/>
          <p:cNvSpPr/>
          <p:nvPr/>
        </p:nvSpPr>
        <p:spPr>
          <a:xfrm>
            <a:off x="8183880" y="2907792"/>
            <a:ext cx="640080" cy="457200"/>
          </a:xfrm>
          <a:prstGeom prst="ellipse">
            <a:avLst/>
          </a:prstGeom>
          <a:solidFill>
            <a:srgbClr val="D97706"/>
          </a:solidFill>
          <a:ln w="12700">
            <a:solidFill>
              <a:srgbClr val="92400E"/>
            </a:solidFill>
            <a:prstDash val="solid"/>
          </a:ln>
        </p:spPr>
      </p:sp>
      <p:sp>
        <p:nvSpPr>
          <p:cNvPr id="18" name="Text 16"/>
          <p:cNvSpPr/>
          <p:nvPr/>
        </p:nvSpPr>
        <p:spPr>
          <a:xfrm>
            <a:off x="457200" y="1188720"/>
            <a:ext cx="4846320" cy="3017520"/>
          </a:xfrm>
          <a:prstGeom prst="rect">
            <a:avLst/>
          </a:prstGeom>
          <a:noFill/>
          <a:ln/>
        </p:spPr>
        <p:txBody>
          <a:bodyPr wrap="square" rtlCol="0" anchor="t"/>
          <a:lstStyle/>
          <a:p>
            <a:pPr marL="342900" indent="-342900">
              <a:spcAft>
                <a:spcPts val="1000"/>
              </a:spcAft>
              <a:buSzPct val="100000"/>
              <a:buChar char="★"/>
            </a:pPr>
            <a:r>
              <a:rPr lang="en-US" sz="2200" dirty="0">
                <a:solidFill>
                  <a:srgbClr val="1F2937"/>
                </a:solidFill>
                <a:latin typeface="Comic Sans MS" pitchFamily="34" charset="0"/>
                <a:ea typeface="Comic Sans MS" pitchFamily="34" charset="-122"/>
                <a:cs typeface="Comic Sans MS" pitchFamily="34" charset="-120"/>
              </a:rPr>
              <a:t>Shabbat is a special day of rest every week.</a:t>
            </a:r>
            <a:endParaRPr lang="en-US" sz="2200" dirty="0"/>
          </a:p>
          <a:p>
            <a:pPr marL="342900" indent="-342900">
              <a:spcAft>
                <a:spcPts val="1000"/>
              </a:spcAft>
              <a:buSzPct val="100000"/>
              <a:buChar char="★"/>
            </a:pPr>
            <a:r>
              <a:rPr lang="en-US" sz="2200" dirty="0">
                <a:solidFill>
                  <a:srgbClr val="1F2937"/>
                </a:solidFill>
                <a:latin typeface="Comic Sans MS" pitchFamily="34" charset="0"/>
                <a:ea typeface="Comic Sans MS" pitchFamily="34" charset="-122"/>
                <a:cs typeface="Comic Sans MS" pitchFamily="34" charset="-120"/>
              </a:rPr>
              <a:t>It starts on Friday evening and ends on Saturday evening.</a:t>
            </a:r>
            <a:endParaRPr lang="en-US" sz="2200" dirty="0"/>
          </a:p>
          <a:p>
            <a:pPr marL="342900" indent="-342900">
              <a:spcAft>
                <a:spcPts val="1000"/>
              </a:spcAft>
              <a:buSzPct val="100000"/>
              <a:buChar char="★"/>
            </a:pPr>
            <a:r>
              <a:rPr lang="en-US" sz="2200" dirty="0">
                <a:solidFill>
                  <a:srgbClr val="1F2937"/>
                </a:solidFill>
                <a:latin typeface="Comic Sans MS" pitchFamily="34" charset="0"/>
                <a:ea typeface="Comic Sans MS" pitchFamily="34" charset="-122"/>
                <a:cs typeface="Comic Sans MS" pitchFamily="34" charset="-120"/>
              </a:rPr>
              <a:t>Families light candles, share a meal and eat challah bread.</a:t>
            </a:r>
            <a:endParaRPr lang="en-US" sz="2200" dirty="0"/>
          </a:p>
          <a:p>
            <a:pPr marL="342900" indent="-342900">
              <a:spcAft>
                <a:spcPts val="1000"/>
              </a:spcAft>
              <a:buSzPct val="100000"/>
              <a:buChar char="★"/>
            </a:pPr>
            <a:r>
              <a:rPr lang="en-US" sz="2200" dirty="0">
                <a:solidFill>
                  <a:srgbClr val="1F2937"/>
                </a:solidFill>
                <a:latin typeface="Comic Sans MS" pitchFamily="34" charset="0"/>
                <a:ea typeface="Comic Sans MS" pitchFamily="34" charset="-122"/>
                <a:cs typeface="Comic Sans MS" pitchFamily="34" charset="-120"/>
              </a:rPr>
              <a:t>No work — time for family, God and rest!</a:t>
            </a:r>
            <a:endParaRPr lang="en-US" sz="2200" dirty="0"/>
          </a:p>
        </p:txBody>
      </p:sp>
      <p:sp>
        <p:nvSpPr>
          <p:cNvPr id="19" name="Shape 17"/>
          <p:cNvSpPr/>
          <p:nvPr/>
        </p:nvSpPr>
        <p:spPr>
          <a:xfrm>
            <a:off x="457200" y="4343400"/>
            <a:ext cx="4846320" cy="594360"/>
          </a:xfrm>
          <a:prstGeom prst="roundRect">
            <a:avLst>
              <a:gd name="adj" fmla="val 23077"/>
            </a:avLst>
          </a:prstGeom>
          <a:solidFill>
            <a:srgbClr val="F2B705"/>
          </a:solidFill>
          <a:ln/>
        </p:spPr>
      </p:sp>
      <p:sp>
        <p:nvSpPr>
          <p:cNvPr id="20" name="Text 18"/>
          <p:cNvSpPr/>
          <p:nvPr/>
        </p:nvSpPr>
        <p:spPr>
          <a:xfrm>
            <a:off x="594360" y="4343400"/>
            <a:ext cx="4572000" cy="594360"/>
          </a:xfrm>
          <a:prstGeom prst="rect">
            <a:avLst/>
          </a:prstGeom>
          <a:noFill/>
          <a:ln/>
        </p:spPr>
        <p:txBody>
          <a:bodyPr wrap="square" rtlCol="0" anchor="ctr"/>
          <a:lstStyle/>
          <a:p>
            <a:pPr indent="0" marL="0">
              <a:buNone/>
            </a:pPr>
            <a:r>
              <a:rPr lang="en-US" sz="1800" b="1" dirty="0">
                <a:solidFill>
                  <a:srgbClr val="1F2937"/>
                </a:solidFill>
                <a:latin typeface="Comic Sans MS" pitchFamily="34" charset="0"/>
                <a:ea typeface="Comic Sans MS" pitchFamily="34" charset="-122"/>
                <a:cs typeface="Comic Sans MS" pitchFamily="34" charset="-120"/>
              </a:rPr>
              <a:t>Key word: </a:t>
            </a:r>
            <a:pPr indent="0" marL="0">
              <a:buNone/>
            </a:pPr>
            <a:r>
              <a:rPr lang="en-US" sz="1800" b="1" dirty="0">
                <a:solidFill>
                  <a:srgbClr val="1E3A8A"/>
                </a:solidFill>
                <a:latin typeface="Comic Sans MS" pitchFamily="34" charset="0"/>
                <a:ea typeface="Comic Sans MS" pitchFamily="34" charset="-122"/>
                <a:cs typeface="Comic Sans MS" pitchFamily="34" charset="-120"/>
              </a:rPr>
              <a:t>Shabbat</a:t>
            </a:r>
            <a:pPr indent="0" marL="0">
              <a:buNone/>
            </a:pPr>
            <a:r>
              <a:rPr lang="en-US" sz="1800" dirty="0">
                <a:solidFill>
                  <a:srgbClr val="1F2937"/>
                </a:solidFill>
                <a:latin typeface="Comic Sans MS" pitchFamily="34" charset="0"/>
                <a:ea typeface="Comic Sans MS" pitchFamily="34" charset="-122"/>
                <a:cs typeface="Comic Sans MS" pitchFamily="34" charset="-120"/>
              </a:rPr>
              <a:t> — the Jewish day of rest</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1E3A8A"/>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200" b="1" dirty="0">
                <a:solidFill>
                  <a:srgbClr val="FFFFFF"/>
                </a:solidFill>
                <a:latin typeface="Comic Sans MS" pitchFamily="34" charset="0"/>
                <a:ea typeface="Comic Sans MS" pitchFamily="34" charset="-122"/>
                <a:cs typeface="Comic Sans MS" pitchFamily="34" charset="-120"/>
              </a:rPr>
              <a:t>More special things</a:t>
            </a:r>
            <a:endParaRPr lang="en-US" sz="3200" dirty="0"/>
          </a:p>
        </p:txBody>
      </p:sp>
      <p:sp>
        <p:nvSpPr>
          <p:cNvPr id="5" name="Shape 3"/>
          <p:cNvSpPr/>
          <p:nvPr/>
        </p:nvSpPr>
        <p:spPr>
          <a:xfrm>
            <a:off x="731520" y="1280160"/>
            <a:ext cx="1828800" cy="2926080"/>
          </a:xfrm>
          <a:prstGeom prst="rect">
            <a:avLst/>
          </a:prstGeom>
          <a:solidFill>
            <a:srgbClr val="E5E7EB"/>
          </a:solidFill>
          <a:ln w="76200">
            <a:solidFill>
              <a:srgbClr val="8B5A2B"/>
            </a:solidFill>
            <a:prstDash val="solid"/>
          </a:ln>
        </p:spPr>
      </p:sp>
      <p:sp>
        <p:nvSpPr>
          <p:cNvPr id="6" name="Shape 4"/>
          <p:cNvSpPr/>
          <p:nvPr/>
        </p:nvSpPr>
        <p:spPr>
          <a:xfrm rot="900000">
            <a:off x="2331720" y="1828800"/>
            <a:ext cx="201168" cy="822960"/>
          </a:xfrm>
          <a:prstGeom prst="roundRect">
            <a:avLst>
              <a:gd name="adj" fmla="val 22727"/>
            </a:avLst>
          </a:prstGeom>
          <a:solidFill>
            <a:srgbClr val="3B82F6"/>
          </a:solidFill>
          <a:ln w="12700">
            <a:solidFill>
              <a:srgbClr val="1E3A8A"/>
            </a:solidFill>
            <a:prstDash val="solid"/>
          </a:ln>
        </p:spPr>
      </p:sp>
      <p:sp>
        <p:nvSpPr>
          <p:cNvPr id="7" name="Text 5"/>
          <p:cNvSpPr/>
          <p:nvPr/>
        </p:nvSpPr>
        <p:spPr>
          <a:xfrm>
            <a:off x="274320" y="4251960"/>
            <a:ext cx="2926080" cy="365760"/>
          </a:xfrm>
          <a:prstGeom prst="rect">
            <a:avLst/>
          </a:prstGeom>
          <a:noFill/>
          <a:ln/>
        </p:spPr>
        <p:txBody>
          <a:bodyPr wrap="square" rtlCol="0" anchor="ctr"/>
          <a:lstStyle/>
          <a:p>
            <a:pPr algn="ctr" indent="0" marL="0">
              <a:buNone/>
            </a:pPr>
            <a:r>
              <a:rPr lang="en-US" sz="2200" b="1" dirty="0">
                <a:solidFill>
                  <a:srgbClr val="1E3A8A"/>
                </a:solidFill>
                <a:latin typeface="Comic Sans MS" pitchFamily="34" charset="0"/>
                <a:ea typeface="Comic Sans MS" pitchFamily="34" charset="-122"/>
                <a:cs typeface="Comic Sans MS" pitchFamily="34" charset="-120"/>
              </a:rPr>
              <a:t>Mezuzah</a:t>
            </a:r>
            <a:endParaRPr lang="en-US" sz="2200" dirty="0"/>
          </a:p>
        </p:txBody>
      </p:sp>
      <p:sp>
        <p:nvSpPr>
          <p:cNvPr id="8" name="Text 6"/>
          <p:cNvSpPr/>
          <p:nvPr/>
        </p:nvSpPr>
        <p:spPr>
          <a:xfrm>
            <a:off x="2926080" y="1371600"/>
            <a:ext cx="2468880" cy="2743200"/>
          </a:xfrm>
          <a:prstGeom prst="rect">
            <a:avLst/>
          </a:prstGeom>
          <a:noFill/>
          <a:ln/>
        </p:spPr>
        <p:txBody>
          <a:bodyPr wrap="square" rtlCol="0" anchor="ctr"/>
          <a:lstStyle/>
          <a:p>
            <a:pPr indent="0" marL="0">
              <a:buNone/>
            </a:pPr>
            <a:r>
              <a:rPr lang="en-US" sz="1800" dirty="0">
                <a:solidFill>
                  <a:srgbClr val="1F2937"/>
                </a:solidFill>
                <a:latin typeface="Comic Sans MS" pitchFamily="34" charset="0"/>
                <a:ea typeface="Comic Sans MS" pitchFamily="34" charset="-122"/>
                <a:cs typeface="Comic Sans MS" pitchFamily="34" charset="-120"/>
              </a:rPr>
              <a:t>A tiny scroll in a case on the doorpost. It reminds Jewish people of God when they go in and out.</a:t>
            </a:r>
            <a:endParaRPr lang="en-US" sz="1800" dirty="0"/>
          </a:p>
        </p:txBody>
      </p:sp>
      <p:sp>
        <p:nvSpPr>
          <p:cNvPr id="9" name="Shape 7"/>
          <p:cNvSpPr/>
          <p:nvPr/>
        </p:nvSpPr>
        <p:spPr>
          <a:xfrm>
            <a:off x="5654040" y="1371600"/>
            <a:ext cx="182880" cy="292608"/>
          </a:xfrm>
          <a:prstGeom prst="ellipse">
            <a:avLst/>
          </a:prstGeom>
          <a:solidFill>
            <a:srgbClr val="F97316"/>
          </a:solidFill>
          <a:ln/>
        </p:spPr>
      </p:sp>
      <p:sp>
        <p:nvSpPr>
          <p:cNvPr id="10" name="Shape 8"/>
          <p:cNvSpPr/>
          <p:nvPr/>
        </p:nvSpPr>
        <p:spPr>
          <a:xfrm>
            <a:off x="5699760" y="1490472"/>
            <a:ext cx="91440" cy="155448"/>
          </a:xfrm>
          <a:prstGeom prst="ellipse">
            <a:avLst/>
          </a:prstGeom>
          <a:solidFill>
            <a:srgbClr val="FDE047"/>
          </a:solidFill>
          <a:ln/>
        </p:spPr>
      </p:sp>
      <p:sp>
        <p:nvSpPr>
          <p:cNvPr id="11" name="Shape 9"/>
          <p:cNvSpPr/>
          <p:nvPr/>
        </p:nvSpPr>
        <p:spPr>
          <a:xfrm>
            <a:off x="5654040" y="1691640"/>
            <a:ext cx="182880" cy="457200"/>
          </a:xfrm>
          <a:prstGeom prst="rect">
            <a:avLst/>
          </a:prstGeom>
          <a:solidFill>
            <a:srgbClr val="FFFFFF"/>
          </a:solidFill>
          <a:ln w="12700">
            <a:solidFill>
              <a:srgbClr val="CBD5E1"/>
            </a:solidFill>
            <a:prstDash val="solid"/>
          </a:ln>
        </p:spPr>
      </p:sp>
      <p:sp>
        <p:nvSpPr>
          <p:cNvPr id="12" name="Shape 10"/>
          <p:cNvSpPr/>
          <p:nvPr/>
        </p:nvSpPr>
        <p:spPr>
          <a:xfrm>
            <a:off x="5989320" y="1371600"/>
            <a:ext cx="182880" cy="292608"/>
          </a:xfrm>
          <a:prstGeom prst="ellipse">
            <a:avLst/>
          </a:prstGeom>
          <a:solidFill>
            <a:srgbClr val="F97316"/>
          </a:solidFill>
          <a:ln/>
        </p:spPr>
      </p:sp>
      <p:sp>
        <p:nvSpPr>
          <p:cNvPr id="13" name="Shape 11"/>
          <p:cNvSpPr/>
          <p:nvPr/>
        </p:nvSpPr>
        <p:spPr>
          <a:xfrm>
            <a:off x="6035040" y="1490472"/>
            <a:ext cx="91440" cy="155448"/>
          </a:xfrm>
          <a:prstGeom prst="ellipse">
            <a:avLst/>
          </a:prstGeom>
          <a:solidFill>
            <a:srgbClr val="FDE047"/>
          </a:solidFill>
          <a:ln/>
        </p:spPr>
      </p:sp>
      <p:sp>
        <p:nvSpPr>
          <p:cNvPr id="14" name="Shape 12"/>
          <p:cNvSpPr/>
          <p:nvPr/>
        </p:nvSpPr>
        <p:spPr>
          <a:xfrm>
            <a:off x="5989320" y="1691640"/>
            <a:ext cx="182880" cy="457200"/>
          </a:xfrm>
          <a:prstGeom prst="rect">
            <a:avLst/>
          </a:prstGeom>
          <a:solidFill>
            <a:srgbClr val="FFFFFF"/>
          </a:solidFill>
          <a:ln w="12700">
            <a:solidFill>
              <a:srgbClr val="CBD5E1"/>
            </a:solidFill>
            <a:prstDash val="solid"/>
          </a:ln>
        </p:spPr>
      </p:sp>
      <p:sp>
        <p:nvSpPr>
          <p:cNvPr id="15" name="Shape 13"/>
          <p:cNvSpPr/>
          <p:nvPr/>
        </p:nvSpPr>
        <p:spPr>
          <a:xfrm>
            <a:off x="6324600" y="1371600"/>
            <a:ext cx="182880" cy="292608"/>
          </a:xfrm>
          <a:prstGeom prst="ellipse">
            <a:avLst/>
          </a:prstGeom>
          <a:solidFill>
            <a:srgbClr val="F97316"/>
          </a:solidFill>
          <a:ln/>
        </p:spPr>
      </p:sp>
      <p:sp>
        <p:nvSpPr>
          <p:cNvPr id="16" name="Shape 14"/>
          <p:cNvSpPr/>
          <p:nvPr/>
        </p:nvSpPr>
        <p:spPr>
          <a:xfrm>
            <a:off x="6370320" y="1490472"/>
            <a:ext cx="91440" cy="155448"/>
          </a:xfrm>
          <a:prstGeom prst="ellipse">
            <a:avLst/>
          </a:prstGeom>
          <a:solidFill>
            <a:srgbClr val="FDE047"/>
          </a:solidFill>
          <a:ln/>
        </p:spPr>
      </p:sp>
      <p:sp>
        <p:nvSpPr>
          <p:cNvPr id="17" name="Shape 15"/>
          <p:cNvSpPr/>
          <p:nvPr/>
        </p:nvSpPr>
        <p:spPr>
          <a:xfrm>
            <a:off x="6324600" y="1691640"/>
            <a:ext cx="182880" cy="457200"/>
          </a:xfrm>
          <a:prstGeom prst="rect">
            <a:avLst/>
          </a:prstGeom>
          <a:solidFill>
            <a:srgbClr val="FFFFFF"/>
          </a:solidFill>
          <a:ln w="12700">
            <a:solidFill>
              <a:srgbClr val="CBD5E1"/>
            </a:solidFill>
            <a:prstDash val="solid"/>
          </a:ln>
        </p:spPr>
      </p:sp>
      <p:sp>
        <p:nvSpPr>
          <p:cNvPr id="18" name="Shape 16"/>
          <p:cNvSpPr/>
          <p:nvPr/>
        </p:nvSpPr>
        <p:spPr>
          <a:xfrm>
            <a:off x="6659880" y="1371600"/>
            <a:ext cx="182880" cy="292608"/>
          </a:xfrm>
          <a:prstGeom prst="ellipse">
            <a:avLst/>
          </a:prstGeom>
          <a:solidFill>
            <a:srgbClr val="F97316"/>
          </a:solidFill>
          <a:ln/>
        </p:spPr>
      </p:sp>
      <p:sp>
        <p:nvSpPr>
          <p:cNvPr id="19" name="Shape 17"/>
          <p:cNvSpPr/>
          <p:nvPr/>
        </p:nvSpPr>
        <p:spPr>
          <a:xfrm>
            <a:off x="6705600" y="1490472"/>
            <a:ext cx="91440" cy="155448"/>
          </a:xfrm>
          <a:prstGeom prst="ellipse">
            <a:avLst/>
          </a:prstGeom>
          <a:solidFill>
            <a:srgbClr val="FDE047"/>
          </a:solidFill>
          <a:ln/>
        </p:spPr>
      </p:sp>
      <p:sp>
        <p:nvSpPr>
          <p:cNvPr id="20" name="Shape 18"/>
          <p:cNvSpPr/>
          <p:nvPr/>
        </p:nvSpPr>
        <p:spPr>
          <a:xfrm>
            <a:off x="6659880" y="1691640"/>
            <a:ext cx="182880" cy="457200"/>
          </a:xfrm>
          <a:prstGeom prst="rect">
            <a:avLst/>
          </a:prstGeom>
          <a:solidFill>
            <a:srgbClr val="FFFFFF"/>
          </a:solidFill>
          <a:ln w="12700">
            <a:solidFill>
              <a:srgbClr val="CBD5E1"/>
            </a:solidFill>
            <a:prstDash val="solid"/>
          </a:ln>
        </p:spPr>
      </p:sp>
      <p:sp>
        <p:nvSpPr>
          <p:cNvPr id="21" name="Shape 19"/>
          <p:cNvSpPr/>
          <p:nvPr/>
        </p:nvSpPr>
        <p:spPr>
          <a:xfrm>
            <a:off x="6995160" y="1051560"/>
            <a:ext cx="182880" cy="292608"/>
          </a:xfrm>
          <a:prstGeom prst="ellipse">
            <a:avLst/>
          </a:prstGeom>
          <a:solidFill>
            <a:srgbClr val="F97316"/>
          </a:solidFill>
          <a:ln/>
        </p:spPr>
      </p:sp>
      <p:sp>
        <p:nvSpPr>
          <p:cNvPr id="22" name="Shape 20"/>
          <p:cNvSpPr/>
          <p:nvPr/>
        </p:nvSpPr>
        <p:spPr>
          <a:xfrm>
            <a:off x="7040880" y="1170432"/>
            <a:ext cx="91440" cy="155448"/>
          </a:xfrm>
          <a:prstGeom prst="ellipse">
            <a:avLst/>
          </a:prstGeom>
          <a:solidFill>
            <a:srgbClr val="FDE047"/>
          </a:solidFill>
          <a:ln/>
        </p:spPr>
      </p:sp>
      <p:sp>
        <p:nvSpPr>
          <p:cNvPr id="23" name="Shape 21"/>
          <p:cNvSpPr/>
          <p:nvPr/>
        </p:nvSpPr>
        <p:spPr>
          <a:xfrm>
            <a:off x="6995160" y="1371600"/>
            <a:ext cx="182880" cy="777240"/>
          </a:xfrm>
          <a:prstGeom prst="rect">
            <a:avLst/>
          </a:prstGeom>
          <a:solidFill>
            <a:srgbClr val="FFFFFF"/>
          </a:solidFill>
          <a:ln w="12700">
            <a:solidFill>
              <a:srgbClr val="CBD5E1"/>
            </a:solidFill>
            <a:prstDash val="solid"/>
          </a:ln>
        </p:spPr>
      </p:sp>
      <p:sp>
        <p:nvSpPr>
          <p:cNvPr id="24" name="Shape 22"/>
          <p:cNvSpPr/>
          <p:nvPr/>
        </p:nvSpPr>
        <p:spPr>
          <a:xfrm>
            <a:off x="7330440" y="1371600"/>
            <a:ext cx="182880" cy="292608"/>
          </a:xfrm>
          <a:prstGeom prst="ellipse">
            <a:avLst/>
          </a:prstGeom>
          <a:solidFill>
            <a:srgbClr val="F97316"/>
          </a:solidFill>
          <a:ln/>
        </p:spPr>
      </p:sp>
      <p:sp>
        <p:nvSpPr>
          <p:cNvPr id="25" name="Shape 23"/>
          <p:cNvSpPr/>
          <p:nvPr/>
        </p:nvSpPr>
        <p:spPr>
          <a:xfrm>
            <a:off x="7376160" y="1490472"/>
            <a:ext cx="91440" cy="155448"/>
          </a:xfrm>
          <a:prstGeom prst="ellipse">
            <a:avLst/>
          </a:prstGeom>
          <a:solidFill>
            <a:srgbClr val="FDE047"/>
          </a:solidFill>
          <a:ln/>
        </p:spPr>
      </p:sp>
      <p:sp>
        <p:nvSpPr>
          <p:cNvPr id="26" name="Shape 24"/>
          <p:cNvSpPr/>
          <p:nvPr/>
        </p:nvSpPr>
        <p:spPr>
          <a:xfrm>
            <a:off x="7330440" y="1691640"/>
            <a:ext cx="182880" cy="457200"/>
          </a:xfrm>
          <a:prstGeom prst="rect">
            <a:avLst/>
          </a:prstGeom>
          <a:solidFill>
            <a:srgbClr val="FFFFFF"/>
          </a:solidFill>
          <a:ln w="12700">
            <a:solidFill>
              <a:srgbClr val="CBD5E1"/>
            </a:solidFill>
            <a:prstDash val="solid"/>
          </a:ln>
        </p:spPr>
      </p:sp>
      <p:sp>
        <p:nvSpPr>
          <p:cNvPr id="27" name="Shape 25"/>
          <p:cNvSpPr/>
          <p:nvPr/>
        </p:nvSpPr>
        <p:spPr>
          <a:xfrm>
            <a:off x="7665720" y="1371600"/>
            <a:ext cx="182880" cy="292608"/>
          </a:xfrm>
          <a:prstGeom prst="ellipse">
            <a:avLst/>
          </a:prstGeom>
          <a:solidFill>
            <a:srgbClr val="F97316"/>
          </a:solidFill>
          <a:ln/>
        </p:spPr>
      </p:sp>
      <p:sp>
        <p:nvSpPr>
          <p:cNvPr id="28" name="Shape 26"/>
          <p:cNvSpPr/>
          <p:nvPr/>
        </p:nvSpPr>
        <p:spPr>
          <a:xfrm>
            <a:off x="7711440" y="1490472"/>
            <a:ext cx="91440" cy="155448"/>
          </a:xfrm>
          <a:prstGeom prst="ellipse">
            <a:avLst/>
          </a:prstGeom>
          <a:solidFill>
            <a:srgbClr val="FDE047"/>
          </a:solidFill>
          <a:ln/>
        </p:spPr>
      </p:sp>
      <p:sp>
        <p:nvSpPr>
          <p:cNvPr id="29" name="Shape 27"/>
          <p:cNvSpPr/>
          <p:nvPr/>
        </p:nvSpPr>
        <p:spPr>
          <a:xfrm>
            <a:off x="7665720" y="1691640"/>
            <a:ext cx="182880" cy="457200"/>
          </a:xfrm>
          <a:prstGeom prst="rect">
            <a:avLst/>
          </a:prstGeom>
          <a:solidFill>
            <a:srgbClr val="FFFFFF"/>
          </a:solidFill>
          <a:ln w="12700">
            <a:solidFill>
              <a:srgbClr val="CBD5E1"/>
            </a:solidFill>
            <a:prstDash val="solid"/>
          </a:ln>
        </p:spPr>
      </p:sp>
      <p:sp>
        <p:nvSpPr>
          <p:cNvPr id="30" name="Shape 28"/>
          <p:cNvSpPr/>
          <p:nvPr/>
        </p:nvSpPr>
        <p:spPr>
          <a:xfrm>
            <a:off x="8001000" y="1371600"/>
            <a:ext cx="182880" cy="292608"/>
          </a:xfrm>
          <a:prstGeom prst="ellipse">
            <a:avLst/>
          </a:prstGeom>
          <a:solidFill>
            <a:srgbClr val="F97316"/>
          </a:solidFill>
          <a:ln/>
        </p:spPr>
      </p:sp>
      <p:sp>
        <p:nvSpPr>
          <p:cNvPr id="31" name="Shape 29"/>
          <p:cNvSpPr/>
          <p:nvPr/>
        </p:nvSpPr>
        <p:spPr>
          <a:xfrm>
            <a:off x="8046720" y="1490472"/>
            <a:ext cx="91440" cy="155448"/>
          </a:xfrm>
          <a:prstGeom prst="ellipse">
            <a:avLst/>
          </a:prstGeom>
          <a:solidFill>
            <a:srgbClr val="FDE047"/>
          </a:solidFill>
          <a:ln/>
        </p:spPr>
      </p:sp>
      <p:sp>
        <p:nvSpPr>
          <p:cNvPr id="32" name="Shape 30"/>
          <p:cNvSpPr/>
          <p:nvPr/>
        </p:nvSpPr>
        <p:spPr>
          <a:xfrm>
            <a:off x="8001000" y="1691640"/>
            <a:ext cx="182880" cy="457200"/>
          </a:xfrm>
          <a:prstGeom prst="rect">
            <a:avLst/>
          </a:prstGeom>
          <a:solidFill>
            <a:srgbClr val="FFFFFF"/>
          </a:solidFill>
          <a:ln w="12700">
            <a:solidFill>
              <a:srgbClr val="CBD5E1"/>
            </a:solidFill>
            <a:prstDash val="solid"/>
          </a:ln>
        </p:spPr>
      </p:sp>
      <p:sp>
        <p:nvSpPr>
          <p:cNvPr id="33" name="Shape 31"/>
          <p:cNvSpPr/>
          <p:nvPr/>
        </p:nvSpPr>
        <p:spPr>
          <a:xfrm>
            <a:off x="8336280" y="1371600"/>
            <a:ext cx="182880" cy="292608"/>
          </a:xfrm>
          <a:prstGeom prst="ellipse">
            <a:avLst/>
          </a:prstGeom>
          <a:solidFill>
            <a:srgbClr val="F97316"/>
          </a:solidFill>
          <a:ln/>
        </p:spPr>
      </p:sp>
      <p:sp>
        <p:nvSpPr>
          <p:cNvPr id="34" name="Shape 32"/>
          <p:cNvSpPr/>
          <p:nvPr/>
        </p:nvSpPr>
        <p:spPr>
          <a:xfrm>
            <a:off x="8382000" y="1490472"/>
            <a:ext cx="91440" cy="155448"/>
          </a:xfrm>
          <a:prstGeom prst="ellipse">
            <a:avLst/>
          </a:prstGeom>
          <a:solidFill>
            <a:srgbClr val="FDE047"/>
          </a:solidFill>
          <a:ln/>
        </p:spPr>
      </p:sp>
      <p:sp>
        <p:nvSpPr>
          <p:cNvPr id="35" name="Shape 33"/>
          <p:cNvSpPr/>
          <p:nvPr/>
        </p:nvSpPr>
        <p:spPr>
          <a:xfrm>
            <a:off x="8336280" y="1691640"/>
            <a:ext cx="182880" cy="457200"/>
          </a:xfrm>
          <a:prstGeom prst="rect">
            <a:avLst/>
          </a:prstGeom>
          <a:solidFill>
            <a:srgbClr val="FFFFFF"/>
          </a:solidFill>
          <a:ln w="12700">
            <a:solidFill>
              <a:srgbClr val="CBD5E1"/>
            </a:solidFill>
            <a:prstDash val="solid"/>
          </a:ln>
        </p:spPr>
      </p:sp>
      <p:sp>
        <p:nvSpPr>
          <p:cNvPr id="36" name="Shape 34"/>
          <p:cNvSpPr/>
          <p:nvPr/>
        </p:nvSpPr>
        <p:spPr>
          <a:xfrm>
            <a:off x="5577840" y="2148840"/>
            <a:ext cx="3017520" cy="109728"/>
          </a:xfrm>
          <a:prstGeom prst="rect">
            <a:avLst/>
          </a:prstGeom>
          <a:solidFill>
            <a:srgbClr val="F2B705"/>
          </a:solidFill>
          <a:ln/>
        </p:spPr>
      </p:sp>
      <p:sp>
        <p:nvSpPr>
          <p:cNvPr id="37" name="Shape 35"/>
          <p:cNvSpPr/>
          <p:nvPr/>
        </p:nvSpPr>
        <p:spPr>
          <a:xfrm>
            <a:off x="7022592" y="2258568"/>
            <a:ext cx="128016" cy="640080"/>
          </a:xfrm>
          <a:prstGeom prst="rect">
            <a:avLst/>
          </a:prstGeom>
          <a:solidFill>
            <a:srgbClr val="F2B705"/>
          </a:solidFill>
          <a:ln/>
        </p:spPr>
      </p:sp>
      <p:sp>
        <p:nvSpPr>
          <p:cNvPr id="38" name="Shape 36"/>
          <p:cNvSpPr/>
          <p:nvPr/>
        </p:nvSpPr>
        <p:spPr>
          <a:xfrm>
            <a:off x="6537960" y="2880360"/>
            <a:ext cx="1097280" cy="182880"/>
          </a:xfrm>
          <a:prstGeom prst="roundRect">
            <a:avLst>
              <a:gd name="adj" fmla="val 25000"/>
            </a:avLst>
          </a:prstGeom>
          <a:solidFill>
            <a:srgbClr val="F2B705"/>
          </a:solidFill>
          <a:ln/>
        </p:spPr>
      </p:sp>
      <p:sp>
        <p:nvSpPr>
          <p:cNvPr id="39" name="Text 37"/>
          <p:cNvSpPr/>
          <p:nvPr/>
        </p:nvSpPr>
        <p:spPr>
          <a:xfrm>
            <a:off x="5577840" y="3200400"/>
            <a:ext cx="3017520" cy="365760"/>
          </a:xfrm>
          <a:prstGeom prst="rect">
            <a:avLst/>
          </a:prstGeom>
          <a:noFill/>
          <a:ln/>
        </p:spPr>
        <p:txBody>
          <a:bodyPr wrap="square" rtlCol="0" anchor="ctr"/>
          <a:lstStyle/>
          <a:p>
            <a:pPr algn="ctr" indent="0" marL="0">
              <a:buNone/>
            </a:pPr>
            <a:r>
              <a:rPr lang="en-US" sz="2200" b="1" dirty="0">
                <a:solidFill>
                  <a:srgbClr val="1E3A8A"/>
                </a:solidFill>
                <a:latin typeface="Comic Sans MS" pitchFamily="34" charset="0"/>
                <a:ea typeface="Comic Sans MS" pitchFamily="34" charset="-122"/>
                <a:cs typeface="Comic Sans MS" pitchFamily="34" charset="-120"/>
              </a:rPr>
              <a:t>Hanukkah</a:t>
            </a:r>
            <a:endParaRPr lang="en-US" sz="2200" dirty="0"/>
          </a:p>
        </p:txBody>
      </p:sp>
      <p:sp>
        <p:nvSpPr>
          <p:cNvPr id="40" name="Text 38"/>
          <p:cNvSpPr/>
          <p:nvPr/>
        </p:nvSpPr>
        <p:spPr>
          <a:xfrm>
            <a:off x="5486400" y="3566160"/>
            <a:ext cx="3200400" cy="1188720"/>
          </a:xfrm>
          <a:prstGeom prst="rect">
            <a:avLst/>
          </a:prstGeom>
          <a:noFill/>
          <a:ln/>
        </p:spPr>
        <p:txBody>
          <a:bodyPr wrap="square" rtlCol="0" anchor="ctr"/>
          <a:lstStyle/>
          <a:p>
            <a:pPr algn="ctr" indent="0" marL="0">
              <a:buNone/>
            </a:pPr>
            <a:r>
              <a:rPr lang="en-US" sz="1800" dirty="0">
                <a:solidFill>
                  <a:srgbClr val="1F2937"/>
                </a:solidFill>
                <a:latin typeface="Comic Sans MS" pitchFamily="34" charset="0"/>
                <a:ea typeface="Comic Sans MS" pitchFamily="34" charset="-122"/>
                <a:cs typeface="Comic Sans MS" pitchFamily="34" charset="-120"/>
              </a:rPr>
              <a:t>The festival of lights is coming up in December! Candles are lit for 8 nights.</a:t>
            </a:r>
            <a:endParaRPr lang="en-US"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E3A8A"/>
        </a:solidFill>
      </p:bgPr>
    </p:bg>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rtlCol="0" anchor="ctr"/>
          <a:lstStyle/>
          <a:p>
            <a:pPr indent="0" marL="0">
              <a:buNone/>
            </a:pPr>
            <a:r>
              <a:rPr lang="en-US" sz="4000" b="1" dirty="0">
                <a:solidFill>
                  <a:srgbClr val="F2B705"/>
                </a:solidFill>
                <a:latin typeface="Comic Sans MS" pitchFamily="34" charset="0"/>
                <a:ea typeface="Comic Sans MS" pitchFamily="34" charset="-122"/>
                <a:cs typeface="Comic Sans MS" pitchFamily="34" charset="-120"/>
              </a:rPr>
              <a:t>Video time!</a:t>
            </a:r>
            <a:endParaRPr lang="en-US" sz="4000" dirty="0"/>
          </a:p>
        </p:txBody>
      </p:sp>
      <p:sp>
        <p:nvSpPr>
          <p:cNvPr id="3" name="Shape 1"/>
          <p:cNvSpPr/>
          <p:nvPr/>
        </p:nvSpPr>
        <p:spPr>
          <a:xfrm>
            <a:off x="548640" y="1143000"/>
            <a:ext cx="4206240" cy="2560320"/>
          </a:xfrm>
          <a:prstGeom prst="roundRect">
            <a:avLst>
              <a:gd name="adj" fmla="val 5357"/>
            </a:avLst>
          </a:prstGeom>
          <a:solidFill>
            <a:srgbClr val="0F172A"/>
          </a:solidFill>
          <a:ln w="38100">
            <a:solidFill>
              <a:srgbClr val="F2B705"/>
            </a:solidFill>
            <a:prstDash val="solid"/>
          </a:ln>
        </p:spPr>
      </p:sp>
      <p:sp>
        <p:nvSpPr>
          <p:cNvPr id="4" name="Shape 2"/>
          <p:cNvSpPr/>
          <p:nvPr/>
        </p:nvSpPr>
        <p:spPr>
          <a:xfrm rot="5400000">
            <a:off x="2286000" y="1965960"/>
            <a:ext cx="914400" cy="822960"/>
          </a:xfrm>
          <a:prstGeom prst="triangle">
            <a:avLst/>
          </a:prstGeom>
          <a:solidFill>
            <a:srgbClr val="FFFFFF"/>
          </a:solidFill>
          <a:ln/>
        </p:spPr>
      </p:sp>
      <p:sp>
        <p:nvSpPr>
          <p:cNvPr id="5" name="Text 3">
            <a:hlinkClick r:id="rId1" tooltip="BBC My Life, My Religion — What is Judaism?"/>
          </p:cNvPr>
          <p:cNvSpPr/>
          <p:nvPr/>
        </p:nvSpPr>
        <p:spPr>
          <a:xfrm>
            <a:off x="548640" y="3794760"/>
            <a:ext cx="4206240" cy="411480"/>
          </a:xfrm>
          <a:prstGeom prst="rect">
            <a:avLst/>
          </a:prstGeom>
          <a:noFill/>
          <a:ln/>
        </p:spPr>
        <p:txBody>
          <a:bodyPr wrap="square" rtlCol="0" anchor="ctr"/>
          <a:lstStyle/>
          <a:p>
            <a:pPr algn="ctr" indent="0" marL="0">
              <a:buNone/>
            </a:pPr>
            <a:r>
              <a:rPr lang="en-US" sz="1800" b="1" u="sng" dirty="0">
                <a:solidFill>
                  <a:srgbClr val="FFFFFF"/>
                </a:solidFill>
                <a:latin typeface="Comic Sans MS" pitchFamily="34" charset="0"/>
                <a:ea typeface="Comic Sans MS" pitchFamily="34" charset="-122"/>
                <a:cs typeface="Comic Sans MS" pitchFamily="34" charset="-120"/>
                <a:hlinkClick r:id="rId1" invalidUrl="" action="" tgtFrame="" tooltip="BBC My Life, My Religion — What is Judaism?" history="1" highlightClick="0" endSnd="0">
                  <a:extLst>
                    <a:ext uri="{A12FA001-AC4F-418D-AE19-62706E023703}">
                      <ahyp:hlinkClr xmlns:ahyp="http://schemas.microsoft.com/office/drawing/2018/hyperlinkcolor" val="tx"/>
                    </a:ext>
                  </a:extLst>
                </a:hlinkClick>
              </a:rPr>
              <a:t>What is Judaism? (3 mins)</a:t>
            </a:r>
            <a:endParaRPr lang="en-US" sz="1800" dirty="0"/>
          </a:p>
        </p:txBody>
      </p:sp>
      <p:sp>
        <p:nvSpPr>
          <p:cNvPr id="6" name="Text 4"/>
          <p:cNvSpPr/>
          <p:nvPr/>
        </p:nvSpPr>
        <p:spPr>
          <a:xfrm>
            <a:off x="548640" y="4160520"/>
            <a:ext cx="4206240" cy="365760"/>
          </a:xfrm>
          <a:prstGeom prst="rect">
            <a:avLst/>
          </a:prstGeom>
          <a:noFill/>
          <a:ln/>
        </p:spPr>
        <p:txBody>
          <a:bodyPr wrap="square" rtlCol="0" anchor="ctr"/>
          <a:lstStyle/>
          <a:p>
            <a:pPr algn="ctr" indent="0" marL="0">
              <a:buNone/>
            </a:pPr>
            <a:r>
              <a:rPr lang="en-US" sz="1300" dirty="0">
                <a:solidFill>
                  <a:srgbClr val="DBEAFE"/>
                </a:solidFill>
                <a:latin typeface="Comic Sans MS" pitchFamily="34" charset="0"/>
                <a:ea typeface="Comic Sans MS" pitchFamily="34" charset="-122"/>
                <a:cs typeface="Comic Sans MS" pitchFamily="34" charset="-120"/>
              </a:rPr>
              <a:t>Click the title to open the BBC video</a:t>
            </a:r>
            <a:endParaRPr lang="en-US" sz="1300" dirty="0"/>
          </a:p>
        </p:txBody>
      </p:sp>
      <p:sp>
        <p:nvSpPr>
          <p:cNvPr id="7" name="Text 5"/>
          <p:cNvSpPr/>
          <p:nvPr/>
        </p:nvSpPr>
        <p:spPr>
          <a:xfrm>
            <a:off x="5029200" y="1143000"/>
            <a:ext cx="3840480" cy="457200"/>
          </a:xfrm>
          <a:prstGeom prst="rect">
            <a:avLst/>
          </a:prstGeom>
          <a:noFill/>
          <a:ln/>
        </p:spPr>
        <p:txBody>
          <a:bodyPr wrap="square" rtlCol="0" anchor="ctr"/>
          <a:lstStyle/>
          <a:p>
            <a:pPr indent="0" marL="0">
              <a:buNone/>
            </a:pPr>
            <a:r>
              <a:rPr lang="en-US" sz="2200" b="1" dirty="0">
                <a:solidFill>
                  <a:srgbClr val="F2B705"/>
                </a:solidFill>
                <a:latin typeface="Comic Sans MS" pitchFamily="34" charset="0"/>
                <a:ea typeface="Comic Sans MS" pitchFamily="34" charset="-122"/>
                <a:cs typeface="Comic Sans MS" pitchFamily="34" charset="-120"/>
              </a:rPr>
              <a:t>Watch and spot! Can you see…</a:t>
            </a:r>
            <a:endParaRPr lang="en-US" sz="2200" dirty="0"/>
          </a:p>
        </p:txBody>
      </p:sp>
      <p:sp>
        <p:nvSpPr>
          <p:cNvPr id="8" name="Text 6"/>
          <p:cNvSpPr/>
          <p:nvPr/>
        </p:nvSpPr>
        <p:spPr>
          <a:xfrm>
            <a:off x="5029200" y="1645920"/>
            <a:ext cx="3840480" cy="2377440"/>
          </a:xfrm>
          <a:prstGeom prst="rect">
            <a:avLst/>
          </a:prstGeom>
          <a:noFill/>
          <a:ln/>
        </p:spPr>
        <p:txBody>
          <a:bodyPr wrap="square" rtlCol="0" anchor="t"/>
          <a:lstStyle/>
          <a:p>
            <a:pPr marL="342900" indent="-342900">
              <a:spcAft>
                <a:spcPts val="800"/>
              </a:spcAft>
              <a:buSzPct val="100000"/>
              <a:buChar char="□"/>
            </a:pPr>
            <a:r>
              <a:rPr lang="en-US" sz="2200" dirty="0">
                <a:solidFill>
                  <a:srgbClr val="FFFFFF"/>
                </a:solidFill>
                <a:latin typeface="Comic Sans MS" pitchFamily="34" charset="0"/>
                <a:ea typeface="Comic Sans MS" pitchFamily="34" charset="-122"/>
                <a:cs typeface="Comic Sans MS" pitchFamily="34" charset="-120"/>
              </a:rPr>
              <a:t>the Torah scroll</a:t>
            </a:r>
            <a:endParaRPr lang="en-US" sz="2200" dirty="0"/>
          </a:p>
          <a:p>
            <a:pPr marL="342900" indent="-342900">
              <a:spcAft>
                <a:spcPts val="800"/>
              </a:spcAft>
              <a:buSzPct val="100000"/>
              <a:buChar char="□"/>
            </a:pPr>
            <a:r>
              <a:rPr lang="en-US" sz="2200" dirty="0">
                <a:solidFill>
                  <a:srgbClr val="FFFFFF"/>
                </a:solidFill>
                <a:latin typeface="Comic Sans MS" pitchFamily="34" charset="0"/>
                <a:ea typeface="Comic Sans MS" pitchFamily="34" charset="-122"/>
                <a:cs typeface="Comic Sans MS" pitchFamily="34" charset="-120"/>
              </a:rPr>
              <a:t>the synagogue</a:t>
            </a:r>
            <a:endParaRPr lang="en-US" sz="2200" dirty="0"/>
          </a:p>
          <a:p>
            <a:pPr marL="342900" indent="-342900">
              <a:spcAft>
                <a:spcPts val="800"/>
              </a:spcAft>
              <a:buSzPct val="100000"/>
              <a:buChar char="□"/>
            </a:pPr>
            <a:r>
              <a:rPr lang="en-US" sz="2200" dirty="0">
                <a:solidFill>
                  <a:srgbClr val="FFFFFF"/>
                </a:solidFill>
                <a:latin typeface="Comic Sans MS" pitchFamily="34" charset="0"/>
                <a:ea typeface="Comic Sans MS" pitchFamily="34" charset="-122"/>
                <a:cs typeface="Comic Sans MS" pitchFamily="34" charset="-120"/>
              </a:rPr>
              <a:t>Hebrew writing</a:t>
            </a:r>
            <a:endParaRPr lang="en-US" sz="2200" dirty="0"/>
          </a:p>
          <a:p>
            <a:pPr marL="342900" indent="-342900">
              <a:spcAft>
                <a:spcPts val="800"/>
              </a:spcAft>
              <a:buSzPct val="100000"/>
              <a:buChar char="□"/>
            </a:pPr>
            <a:r>
              <a:rPr lang="en-US" sz="2200" dirty="0">
                <a:solidFill>
                  <a:srgbClr val="FFFFFF"/>
                </a:solidFill>
                <a:latin typeface="Comic Sans MS" pitchFamily="34" charset="0"/>
                <a:ea typeface="Comic Sans MS" pitchFamily="34" charset="-122"/>
                <a:cs typeface="Comic Sans MS" pitchFamily="34" charset="-120"/>
              </a:rPr>
              <a:t>a kippah (small cap)</a:t>
            </a:r>
            <a:endParaRPr lang="en-US" sz="2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1E3A8A"/>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200" b="1" dirty="0">
                <a:solidFill>
                  <a:srgbClr val="FFFFFF"/>
                </a:solidFill>
                <a:latin typeface="Comic Sans MS" pitchFamily="34" charset="0"/>
                <a:ea typeface="Comic Sans MS" pitchFamily="34" charset="-122"/>
                <a:cs typeface="Comic Sans MS" pitchFamily="34" charset="-120"/>
              </a:rPr>
              <a:t>Talk partners</a:t>
            </a:r>
            <a:endParaRPr lang="en-US" sz="3200" dirty="0"/>
          </a:p>
        </p:txBody>
      </p:sp>
      <p:sp>
        <p:nvSpPr>
          <p:cNvPr id="5" name="Shape 3"/>
          <p:cNvSpPr/>
          <p:nvPr/>
        </p:nvSpPr>
        <p:spPr>
          <a:xfrm>
            <a:off x="548640" y="1234440"/>
            <a:ext cx="822960" cy="822960"/>
          </a:xfrm>
          <a:prstGeom prst="ellipse">
            <a:avLst/>
          </a:prstGeom>
          <a:solidFill>
            <a:srgbClr val="3B82F6"/>
          </a:solidFill>
          <a:ln/>
        </p:spPr>
      </p:sp>
      <p:sp>
        <p:nvSpPr>
          <p:cNvPr id="6" name="Text 4"/>
          <p:cNvSpPr/>
          <p:nvPr/>
        </p:nvSpPr>
        <p:spPr>
          <a:xfrm>
            <a:off x="548640" y="1234440"/>
            <a:ext cx="822960" cy="822960"/>
          </a:xfrm>
          <a:prstGeom prst="rect">
            <a:avLst/>
          </a:prstGeom>
          <a:noFill/>
          <a:ln/>
        </p:spPr>
        <p:txBody>
          <a:bodyPr wrap="square" rtlCol="0" anchor="ctr"/>
          <a:lstStyle/>
          <a:p>
            <a:pPr algn="ctr" indent="0" marL="0">
              <a:buNone/>
            </a:pPr>
            <a:r>
              <a:rPr lang="en-US" sz="3000" b="1" dirty="0">
                <a:solidFill>
                  <a:srgbClr val="FFFFFF"/>
                </a:solidFill>
                <a:latin typeface="Comic Sans MS" pitchFamily="34" charset="0"/>
                <a:ea typeface="Comic Sans MS" pitchFamily="34" charset="-122"/>
                <a:cs typeface="Comic Sans MS" pitchFamily="34" charset="-120"/>
              </a:rPr>
              <a:t>1</a:t>
            </a:r>
            <a:endParaRPr lang="en-US" sz="3000" dirty="0"/>
          </a:p>
        </p:txBody>
      </p:sp>
      <p:sp>
        <p:nvSpPr>
          <p:cNvPr id="7" name="Shape 5"/>
          <p:cNvSpPr/>
          <p:nvPr/>
        </p:nvSpPr>
        <p:spPr>
          <a:xfrm>
            <a:off x="1645920" y="1188720"/>
            <a:ext cx="6949440" cy="914400"/>
          </a:xfrm>
          <a:prstGeom prst="wedgeRoundRectCallout">
            <a:avLst/>
          </a:prstGeom>
          <a:solidFill>
            <a:srgbClr val="FFFFFF"/>
          </a:solidFill>
          <a:ln w="25400">
            <a:solidFill>
              <a:srgbClr val="1E3A8A"/>
            </a:solidFill>
            <a:prstDash val="solid"/>
          </a:ln>
        </p:spPr>
      </p:sp>
      <p:sp>
        <p:nvSpPr>
          <p:cNvPr id="8" name="Text 6"/>
          <p:cNvSpPr/>
          <p:nvPr/>
        </p:nvSpPr>
        <p:spPr>
          <a:xfrm>
            <a:off x="1828800" y="1188720"/>
            <a:ext cx="6675120" cy="914400"/>
          </a:xfrm>
          <a:prstGeom prst="rect">
            <a:avLst/>
          </a:prstGeom>
          <a:noFill/>
          <a:ln/>
        </p:spPr>
        <p:txBody>
          <a:bodyPr wrap="square" rtlCol="0" anchor="ctr"/>
          <a:lstStyle/>
          <a:p>
            <a:pPr indent="0" marL="0">
              <a:buNone/>
            </a:pPr>
            <a:r>
              <a:rPr lang="en-US" sz="2200" dirty="0">
                <a:solidFill>
                  <a:srgbClr val="1F2937"/>
                </a:solidFill>
                <a:latin typeface="Comic Sans MS" pitchFamily="34" charset="0"/>
                <a:ea typeface="Comic Sans MS" pitchFamily="34" charset="-122"/>
                <a:cs typeface="Comic Sans MS" pitchFamily="34" charset="-120"/>
              </a:rPr>
              <a:t>What did you see in the video?</a:t>
            </a:r>
            <a:endParaRPr lang="en-US" sz="2200" dirty="0"/>
          </a:p>
        </p:txBody>
      </p:sp>
      <p:sp>
        <p:nvSpPr>
          <p:cNvPr id="9" name="Shape 7"/>
          <p:cNvSpPr/>
          <p:nvPr/>
        </p:nvSpPr>
        <p:spPr>
          <a:xfrm>
            <a:off x="548640" y="2423160"/>
            <a:ext cx="822960" cy="822960"/>
          </a:xfrm>
          <a:prstGeom prst="ellipse">
            <a:avLst/>
          </a:prstGeom>
          <a:solidFill>
            <a:srgbClr val="F2B705"/>
          </a:solidFill>
          <a:ln/>
        </p:spPr>
      </p:sp>
      <p:sp>
        <p:nvSpPr>
          <p:cNvPr id="10" name="Text 8"/>
          <p:cNvSpPr/>
          <p:nvPr/>
        </p:nvSpPr>
        <p:spPr>
          <a:xfrm>
            <a:off x="548640" y="2423160"/>
            <a:ext cx="822960" cy="822960"/>
          </a:xfrm>
          <a:prstGeom prst="rect">
            <a:avLst/>
          </a:prstGeom>
          <a:noFill/>
          <a:ln/>
        </p:spPr>
        <p:txBody>
          <a:bodyPr wrap="square" rtlCol="0" anchor="ctr"/>
          <a:lstStyle/>
          <a:p>
            <a:pPr algn="ctr" indent="0" marL="0">
              <a:buNone/>
            </a:pPr>
            <a:r>
              <a:rPr lang="en-US" sz="3000" b="1" dirty="0">
                <a:solidFill>
                  <a:srgbClr val="FFFFFF"/>
                </a:solidFill>
                <a:latin typeface="Comic Sans MS" pitchFamily="34" charset="0"/>
                <a:ea typeface="Comic Sans MS" pitchFamily="34" charset="-122"/>
                <a:cs typeface="Comic Sans MS" pitchFamily="34" charset="-120"/>
              </a:rPr>
              <a:t>2</a:t>
            </a:r>
            <a:endParaRPr lang="en-US" sz="3000" dirty="0"/>
          </a:p>
        </p:txBody>
      </p:sp>
      <p:sp>
        <p:nvSpPr>
          <p:cNvPr id="11" name="Shape 9"/>
          <p:cNvSpPr/>
          <p:nvPr/>
        </p:nvSpPr>
        <p:spPr>
          <a:xfrm>
            <a:off x="1645920" y="2377440"/>
            <a:ext cx="6949440" cy="914400"/>
          </a:xfrm>
          <a:prstGeom prst="wedgeRoundRectCallout">
            <a:avLst/>
          </a:prstGeom>
          <a:solidFill>
            <a:srgbClr val="FFFFFF"/>
          </a:solidFill>
          <a:ln w="25400">
            <a:solidFill>
              <a:srgbClr val="1E3A8A"/>
            </a:solidFill>
            <a:prstDash val="solid"/>
          </a:ln>
        </p:spPr>
      </p:sp>
      <p:sp>
        <p:nvSpPr>
          <p:cNvPr id="12" name="Text 10"/>
          <p:cNvSpPr/>
          <p:nvPr/>
        </p:nvSpPr>
        <p:spPr>
          <a:xfrm>
            <a:off x="1828800" y="2377440"/>
            <a:ext cx="6675120" cy="914400"/>
          </a:xfrm>
          <a:prstGeom prst="rect">
            <a:avLst/>
          </a:prstGeom>
          <a:noFill/>
          <a:ln/>
        </p:spPr>
        <p:txBody>
          <a:bodyPr wrap="square" rtlCol="0" anchor="ctr"/>
          <a:lstStyle/>
          <a:p>
            <a:pPr indent="0" marL="0">
              <a:buNone/>
            </a:pPr>
            <a:r>
              <a:rPr lang="en-US" sz="2200" dirty="0">
                <a:solidFill>
                  <a:srgbClr val="1F2937"/>
                </a:solidFill>
                <a:latin typeface="Comic Sans MS" pitchFamily="34" charset="0"/>
                <a:ea typeface="Comic Sans MS" pitchFamily="34" charset="-122"/>
                <a:cs typeface="Comic Sans MS" pitchFamily="34" charset="-120"/>
              </a:rPr>
              <a:t>Why do you think the Torah is so special?</a:t>
            </a:r>
            <a:endParaRPr lang="en-US" sz="2200" dirty="0"/>
          </a:p>
        </p:txBody>
      </p:sp>
      <p:sp>
        <p:nvSpPr>
          <p:cNvPr id="13" name="Shape 11"/>
          <p:cNvSpPr/>
          <p:nvPr/>
        </p:nvSpPr>
        <p:spPr>
          <a:xfrm>
            <a:off x="548640" y="3611880"/>
            <a:ext cx="822960" cy="822960"/>
          </a:xfrm>
          <a:prstGeom prst="ellipse">
            <a:avLst/>
          </a:prstGeom>
          <a:solidFill>
            <a:srgbClr val="16A34A"/>
          </a:solidFill>
          <a:ln/>
        </p:spPr>
      </p:sp>
      <p:sp>
        <p:nvSpPr>
          <p:cNvPr id="14" name="Text 12"/>
          <p:cNvSpPr/>
          <p:nvPr/>
        </p:nvSpPr>
        <p:spPr>
          <a:xfrm>
            <a:off x="548640" y="3611880"/>
            <a:ext cx="822960" cy="822960"/>
          </a:xfrm>
          <a:prstGeom prst="rect">
            <a:avLst/>
          </a:prstGeom>
          <a:noFill/>
          <a:ln/>
        </p:spPr>
        <p:txBody>
          <a:bodyPr wrap="square" rtlCol="0" anchor="ctr"/>
          <a:lstStyle/>
          <a:p>
            <a:pPr algn="ctr" indent="0" marL="0">
              <a:buNone/>
            </a:pPr>
            <a:r>
              <a:rPr lang="en-US" sz="3000" b="1" dirty="0">
                <a:solidFill>
                  <a:srgbClr val="FFFFFF"/>
                </a:solidFill>
                <a:latin typeface="Comic Sans MS" pitchFamily="34" charset="0"/>
                <a:ea typeface="Comic Sans MS" pitchFamily="34" charset="-122"/>
                <a:cs typeface="Comic Sans MS" pitchFamily="34" charset="-120"/>
              </a:rPr>
              <a:t>3</a:t>
            </a:r>
            <a:endParaRPr lang="en-US" sz="3000" dirty="0"/>
          </a:p>
        </p:txBody>
      </p:sp>
      <p:sp>
        <p:nvSpPr>
          <p:cNvPr id="15" name="Shape 13"/>
          <p:cNvSpPr/>
          <p:nvPr/>
        </p:nvSpPr>
        <p:spPr>
          <a:xfrm>
            <a:off x="1645920" y="3566160"/>
            <a:ext cx="6949440" cy="914400"/>
          </a:xfrm>
          <a:prstGeom prst="wedgeRoundRectCallout">
            <a:avLst/>
          </a:prstGeom>
          <a:solidFill>
            <a:srgbClr val="FFFFFF"/>
          </a:solidFill>
          <a:ln w="25400">
            <a:solidFill>
              <a:srgbClr val="1E3A8A"/>
            </a:solidFill>
            <a:prstDash val="solid"/>
          </a:ln>
        </p:spPr>
      </p:sp>
      <p:sp>
        <p:nvSpPr>
          <p:cNvPr id="16" name="Text 14"/>
          <p:cNvSpPr/>
          <p:nvPr/>
        </p:nvSpPr>
        <p:spPr>
          <a:xfrm>
            <a:off x="1828800" y="3566160"/>
            <a:ext cx="6675120" cy="914400"/>
          </a:xfrm>
          <a:prstGeom prst="rect">
            <a:avLst/>
          </a:prstGeom>
          <a:noFill/>
          <a:ln/>
        </p:spPr>
        <p:txBody>
          <a:bodyPr wrap="square" rtlCol="0" anchor="ctr"/>
          <a:lstStyle/>
          <a:p>
            <a:pPr indent="0" marL="0">
              <a:buNone/>
            </a:pPr>
            <a:r>
              <a:rPr lang="en-US" sz="2200" dirty="0">
                <a:solidFill>
                  <a:srgbClr val="1F2937"/>
                </a:solidFill>
                <a:latin typeface="Comic Sans MS" pitchFamily="34" charset="0"/>
                <a:ea typeface="Comic Sans MS" pitchFamily="34" charset="-122"/>
                <a:cs typeface="Comic Sans MS" pitchFamily="34" charset="-120"/>
              </a:rPr>
              <a:t>What would you like to find out about Judaism?</a:t>
            </a:r>
            <a:endParaRPr lang="en-US" sz="2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1E3A8A"/>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200" b="1" dirty="0">
                <a:solidFill>
                  <a:srgbClr val="FFFFFF"/>
                </a:solidFill>
                <a:latin typeface="Comic Sans MS" pitchFamily="34" charset="0"/>
                <a:ea typeface="Comic Sans MS" pitchFamily="34" charset="-122"/>
                <a:cs typeface="Comic Sans MS" pitchFamily="34" charset="-120"/>
              </a:rPr>
              <a:t>True or false? 👍 or 👎</a:t>
            </a:r>
            <a:endParaRPr lang="en-US" sz="3200" dirty="0"/>
          </a:p>
        </p:txBody>
      </p:sp>
      <p:sp>
        <p:nvSpPr>
          <p:cNvPr id="5" name="Shape 3"/>
          <p:cNvSpPr/>
          <p:nvPr/>
        </p:nvSpPr>
        <p:spPr>
          <a:xfrm>
            <a:off x="457200" y="1188720"/>
            <a:ext cx="6583680" cy="749808"/>
          </a:xfrm>
          <a:prstGeom prst="roundRect">
            <a:avLst>
              <a:gd name="adj" fmla="val 18293"/>
            </a:avLst>
          </a:prstGeom>
          <a:solidFill>
            <a:srgbClr val="DBEAFE"/>
          </a:solidFill>
          <a:ln/>
        </p:spPr>
      </p:sp>
      <p:sp>
        <p:nvSpPr>
          <p:cNvPr id="6" name="Text 4"/>
          <p:cNvSpPr/>
          <p:nvPr/>
        </p:nvSpPr>
        <p:spPr>
          <a:xfrm>
            <a:off x="640080" y="1188720"/>
            <a:ext cx="6400800" cy="749808"/>
          </a:xfrm>
          <a:prstGeom prst="rect">
            <a:avLst/>
          </a:prstGeom>
          <a:noFill/>
          <a:ln/>
        </p:spPr>
        <p:txBody>
          <a:bodyPr wrap="square" rtlCol="0" anchor="ctr"/>
          <a:lstStyle/>
          <a:p>
            <a:pPr indent="0" marL="0">
              <a:buNone/>
            </a:pPr>
            <a:r>
              <a:rPr lang="en-US" sz="2100" dirty="0">
                <a:solidFill>
                  <a:srgbClr val="1F2937"/>
                </a:solidFill>
                <a:latin typeface="Comic Sans MS" pitchFamily="34" charset="0"/>
                <a:ea typeface="Comic Sans MS" pitchFamily="34" charset="-122"/>
                <a:cs typeface="Comic Sans MS" pitchFamily="34" charset="-120"/>
              </a:rPr>
              <a:t>1. Jewish people believe in one God.</a:t>
            </a:r>
            <a:endParaRPr lang="en-US" sz="2100" dirty="0"/>
          </a:p>
        </p:txBody>
      </p:sp>
      <p:sp>
        <p:nvSpPr>
          <p:cNvPr id="7" name="Shape 5"/>
          <p:cNvSpPr/>
          <p:nvPr/>
        </p:nvSpPr>
        <p:spPr>
          <a:xfrm>
            <a:off x="457200" y="2103120"/>
            <a:ext cx="6583680" cy="749808"/>
          </a:xfrm>
          <a:prstGeom prst="roundRect">
            <a:avLst>
              <a:gd name="adj" fmla="val 18293"/>
            </a:avLst>
          </a:prstGeom>
          <a:solidFill>
            <a:srgbClr val="DBEAFE"/>
          </a:solidFill>
          <a:ln/>
        </p:spPr>
      </p:sp>
      <p:sp>
        <p:nvSpPr>
          <p:cNvPr id="8" name="Text 6"/>
          <p:cNvSpPr/>
          <p:nvPr/>
        </p:nvSpPr>
        <p:spPr>
          <a:xfrm>
            <a:off x="640080" y="2103120"/>
            <a:ext cx="6400800" cy="749808"/>
          </a:xfrm>
          <a:prstGeom prst="rect">
            <a:avLst/>
          </a:prstGeom>
          <a:noFill/>
          <a:ln/>
        </p:spPr>
        <p:txBody>
          <a:bodyPr wrap="square" rtlCol="0" anchor="ctr"/>
          <a:lstStyle/>
          <a:p>
            <a:pPr indent="0" marL="0">
              <a:buNone/>
            </a:pPr>
            <a:r>
              <a:rPr lang="en-US" sz="2100" dirty="0">
                <a:solidFill>
                  <a:srgbClr val="1F2937"/>
                </a:solidFill>
                <a:latin typeface="Comic Sans MS" pitchFamily="34" charset="0"/>
                <a:ea typeface="Comic Sans MS" pitchFamily="34" charset="-122"/>
                <a:cs typeface="Comic Sans MS" pitchFamily="34" charset="-120"/>
              </a:rPr>
              <a:t>2. The Jewish holy book is called the Torah.</a:t>
            </a:r>
            <a:endParaRPr lang="en-US" sz="2100" dirty="0"/>
          </a:p>
        </p:txBody>
      </p:sp>
      <p:sp>
        <p:nvSpPr>
          <p:cNvPr id="9" name="Shape 7"/>
          <p:cNvSpPr/>
          <p:nvPr/>
        </p:nvSpPr>
        <p:spPr>
          <a:xfrm>
            <a:off x="457200" y="3017520"/>
            <a:ext cx="6583680" cy="749808"/>
          </a:xfrm>
          <a:prstGeom prst="roundRect">
            <a:avLst>
              <a:gd name="adj" fmla="val 18293"/>
            </a:avLst>
          </a:prstGeom>
          <a:solidFill>
            <a:srgbClr val="DBEAFE"/>
          </a:solidFill>
          <a:ln/>
        </p:spPr>
      </p:sp>
      <p:sp>
        <p:nvSpPr>
          <p:cNvPr id="10" name="Text 8"/>
          <p:cNvSpPr/>
          <p:nvPr/>
        </p:nvSpPr>
        <p:spPr>
          <a:xfrm>
            <a:off x="640080" y="3017520"/>
            <a:ext cx="6400800" cy="749808"/>
          </a:xfrm>
          <a:prstGeom prst="rect">
            <a:avLst/>
          </a:prstGeom>
          <a:noFill/>
          <a:ln/>
        </p:spPr>
        <p:txBody>
          <a:bodyPr wrap="square" rtlCol="0" anchor="ctr"/>
          <a:lstStyle/>
          <a:p>
            <a:pPr indent="0" marL="0">
              <a:buNone/>
            </a:pPr>
            <a:r>
              <a:rPr lang="en-US" sz="2100" dirty="0">
                <a:solidFill>
                  <a:srgbClr val="1F2937"/>
                </a:solidFill>
                <a:latin typeface="Comic Sans MS" pitchFamily="34" charset="0"/>
                <a:ea typeface="Comic Sans MS" pitchFamily="34" charset="-122"/>
                <a:cs typeface="Comic Sans MS" pitchFamily="34" charset="-120"/>
              </a:rPr>
              <a:t>3. Shabbat happens once a year.</a:t>
            </a:r>
            <a:endParaRPr lang="en-US" sz="2100" dirty="0"/>
          </a:p>
        </p:txBody>
      </p:sp>
      <p:sp>
        <p:nvSpPr>
          <p:cNvPr id="11" name="Shape 9"/>
          <p:cNvSpPr/>
          <p:nvPr/>
        </p:nvSpPr>
        <p:spPr>
          <a:xfrm>
            <a:off x="457200" y="3931920"/>
            <a:ext cx="6583680" cy="749808"/>
          </a:xfrm>
          <a:prstGeom prst="roundRect">
            <a:avLst>
              <a:gd name="adj" fmla="val 18293"/>
            </a:avLst>
          </a:prstGeom>
          <a:solidFill>
            <a:srgbClr val="DBEAFE"/>
          </a:solidFill>
          <a:ln/>
        </p:spPr>
      </p:sp>
      <p:sp>
        <p:nvSpPr>
          <p:cNvPr id="12" name="Text 10"/>
          <p:cNvSpPr/>
          <p:nvPr/>
        </p:nvSpPr>
        <p:spPr>
          <a:xfrm>
            <a:off x="640080" y="3931920"/>
            <a:ext cx="6400800" cy="749808"/>
          </a:xfrm>
          <a:prstGeom prst="rect">
            <a:avLst/>
          </a:prstGeom>
          <a:noFill/>
          <a:ln/>
        </p:spPr>
        <p:txBody>
          <a:bodyPr wrap="square" rtlCol="0" anchor="ctr"/>
          <a:lstStyle/>
          <a:p>
            <a:pPr indent="0" marL="0">
              <a:buNone/>
            </a:pPr>
            <a:r>
              <a:rPr lang="en-US" sz="2100" dirty="0">
                <a:solidFill>
                  <a:srgbClr val="1F2937"/>
                </a:solidFill>
                <a:latin typeface="Comic Sans MS" pitchFamily="34" charset="0"/>
                <a:ea typeface="Comic Sans MS" pitchFamily="34" charset="-122"/>
                <a:cs typeface="Comic Sans MS" pitchFamily="34" charset="-120"/>
              </a:rPr>
              <a:t>4. A synagogue is where Jewish people meet to pray.</a:t>
            </a:r>
            <a:endParaRPr lang="en-US" sz="2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1E3A8A"/>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200" b="1" dirty="0">
                <a:solidFill>
                  <a:srgbClr val="FFFFFF"/>
                </a:solidFill>
                <a:latin typeface="Comic Sans MS" pitchFamily="34" charset="0"/>
                <a:ea typeface="Comic Sans MS" pitchFamily="34" charset="-122"/>
                <a:cs typeface="Comic Sans MS" pitchFamily="34" charset="-120"/>
              </a:rPr>
              <a:t>True or false? Answers</a:t>
            </a:r>
            <a:endParaRPr lang="en-US" sz="3200" dirty="0"/>
          </a:p>
        </p:txBody>
      </p:sp>
      <p:sp>
        <p:nvSpPr>
          <p:cNvPr id="5" name="Shape 3"/>
          <p:cNvSpPr/>
          <p:nvPr/>
        </p:nvSpPr>
        <p:spPr>
          <a:xfrm>
            <a:off x="457200" y="1188720"/>
            <a:ext cx="6583680" cy="749808"/>
          </a:xfrm>
          <a:prstGeom prst="roundRect">
            <a:avLst>
              <a:gd name="adj" fmla="val 18293"/>
            </a:avLst>
          </a:prstGeom>
          <a:solidFill>
            <a:srgbClr val="DBEAFE"/>
          </a:solidFill>
          <a:ln/>
        </p:spPr>
      </p:sp>
      <p:sp>
        <p:nvSpPr>
          <p:cNvPr id="6" name="Text 4"/>
          <p:cNvSpPr/>
          <p:nvPr/>
        </p:nvSpPr>
        <p:spPr>
          <a:xfrm>
            <a:off x="640080" y="1188720"/>
            <a:ext cx="6400800" cy="749808"/>
          </a:xfrm>
          <a:prstGeom prst="rect">
            <a:avLst/>
          </a:prstGeom>
          <a:noFill/>
          <a:ln/>
        </p:spPr>
        <p:txBody>
          <a:bodyPr wrap="square" rtlCol="0" anchor="ctr"/>
          <a:lstStyle/>
          <a:p>
            <a:pPr indent="0" marL="0">
              <a:buNone/>
            </a:pPr>
            <a:r>
              <a:rPr lang="en-US" sz="2100" dirty="0">
                <a:solidFill>
                  <a:srgbClr val="1F2937"/>
                </a:solidFill>
                <a:latin typeface="Comic Sans MS" pitchFamily="34" charset="0"/>
                <a:ea typeface="Comic Sans MS" pitchFamily="34" charset="-122"/>
                <a:cs typeface="Comic Sans MS" pitchFamily="34" charset="-120"/>
              </a:rPr>
              <a:t>1. Jewish people believe in one God.</a:t>
            </a:r>
            <a:endParaRPr lang="en-US" sz="2100" dirty="0"/>
          </a:p>
        </p:txBody>
      </p:sp>
      <p:sp>
        <p:nvSpPr>
          <p:cNvPr id="7" name="Shape 5"/>
          <p:cNvSpPr/>
          <p:nvPr/>
        </p:nvSpPr>
        <p:spPr>
          <a:xfrm>
            <a:off x="7223760" y="1188720"/>
            <a:ext cx="1463040" cy="749808"/>
          </a:xfrm>
          <a:prstGeom prst="roundRect">
            <a:avLst>
              <a:gd name="adj" fmla="val 18293"/>
            </a:avLst>
          </a:prstGeom>
          <a:solidFill>
            <a:srgbClr val="16A34A"/>
          </a:solidFill>
          <a:ln/>
        </p:spPr>
      </p:sp>
      <p:sp>
        <p:nvSpPr>
          <p:cNvPr id="8" name="Text 6"/>
          <p:cNvSpPr/>
          <p:nvPr/>
        </p:nvSpPr>
        <p:spPr>
          <a:xfrm>
            <a:off x="7223760" y="1188720"/>
            <a:ext cx="1463040" cy="749808"/>
          </a:xfrm>
          <a:prstGeom prst="rect">
            <a:avLst/>
          </a:prstGeom>
          <a:noFill/>
          <a:ln/>
        </p:spPr>
        <p:txBody>
          <a:bodyPr wrap="square" rtlCol="0" anchor="ctr"/>
          <a:lstStyle/>
          <a:p>
            <a:pPr algn="ctr" indent="0" marL="0">
              <a:buNone/>
            </a:pPr>
            <a:r>
              <a:rPr lang="en-US" sz="2200" b="1" dirty="0">
                <a:solidFill>
                  <a:srgbClr val="FFFFFF"/>
                </a:solidFill>
                <a:latin typeface="Comic Sans MS" pitchFamily="34" charset="0"/>
                <a:ea typeface="Comic Sans MS" pitchFamily="34" charset="-122"/>
                <a:cs typeface="Comic Sans MS" pitchFamily="34" charset="-120"/>
              </a:rPr>
              <a:t>TRUE</a:t>
            </a:r>
            <a:endParaRPr lang="en-US" sz="2200" dirty="0"/>
          </a:p>
        </p:txBody>
      </p:sp>
      <p:sp>
        <p:nvSpPr>
          <p:cNvPr id="9" name="Shape 7"/>
          <p:cNvSpPr/>
          <p:nvPr/>
        </p:nvSpPr>
        <p:spPr>
          <a:xfrm>
            <a:off x="457200" y="2103120"/>
            <a:ext cx="6583680" cy="749808"/>
          </a:xfrm>
          <a:prstGeom prst="roundRect">
            <a:avLst>
              <a:gd name="adj" fmla="val 18293"/>
            </a:avLst>
          </a:prstGeom>
          <a:solidFill>
            <a:srgbClr val="DBEAFE"/>
          </a:solidFill>
          <a:ln/>
        </p:spPr>
      </p:sp>
      <p:sp>
        <p:nvSpPr>
          <p:cNvPr id="10" name="Text 8"/>
          <p:cNvSpPr/>
          <p:nvPr/>
        </p:nvSpPr>
        <p:spPr>
          <a:xfrm>
            <a:off x="640080" y="2103120"/>
            <a:ext cx="6400800" cy="749808"/>
          </a:xfrm>
          <a:prstGeom prst="rect">
            <a:avLst/>
          </a:prstGeom>
          <a:noFill/>
          <a:ln/>
        </p:spPr>
        <p:txBody>
          <a:bodyPr wrap="square" rtlCol="0" anchor="ctr"/>
          <a:lstStyle/>
          <a:p>
            <a:pPr indent="0" marL="0">
              <a:buNone/>
            </a:pPr>
            <a:r>
              <a:rPr lang="en-US" sz="2100" dirty="0">
                <a:solidFill>
                  <a:srgbClr val="1F2937"/>
                </a:solidFill>
                <a:latin typeface="Comic Sans MS" pitchFamily="34" charset="0"/>
                <a:ea typeface="Comic Sans MS" pitchFamily="34" charset="-122"/>
                <a:cs typeface="Comic Sans MS" pitchFamily="34" charset="-120"/>
              </a:rPr>
              <a:t>2. The Jewish holy book is called the Torah.</a:t>
            </a:r>
            <a:endParaRPr lang="en-US" sz="2100" dirty="0"/>
          </a:p>
        </p:txBody>
      </p:sp>
      <p:sp>
        <p:nvSpPr>
          <p:cNvPr id="11" name="Shape 9"/>
          <p:cNvSpPr/>
          <p:nvPr/>
        </p:nvSpPr>
        <p:spPr>
          <a:xfrm>
            <a:off x="7223760" y="2103120"/>
            <a:ext cx="1463040" cy="749808"/>
          </a:xfrm>
          <a:prstGeom prst="roundRect">
            <a:avLst>
              <a:gd name="adj" fmla="val 18293"/>
            </a:avLst>
          </a:prstGeom>
          <a:solidFill>
            <a:srgbClr val="16A34A"/>
          </a:solidFill>
          <a:ln/>
        </p:spPr>
      </p:sp>
      <p:sp>
        <p:nvSpPr>
          <p:cNvPr id="12" name="Text 10"/>
          <p:cNvSpPr/>
          <p:nvPr/>
        </p:nvSpPr>
        <p:spPr>
          <a:xfrm>
            <a:off x="7223760" y="2103120"/>
            <a:ext cx="1463040" cy="749808"/>
          </a:xfrm>
          <a:prstGeom prst="rect">
            <a:avLst/>
          </a:prstGeom>
          <a:noFill/>
          <a:ln/>
        </p:spPr>
        <p:txBody>
          <a:bodyPr wrap="square" rtlCol="0" anchor="ctr"/>
          <a:lstStyle/>
          <a:p>
            <a:pPr algn="ctr" indent="0" marL="0">
              <a:buNone/>
            </a:pPr>
            <a:r>
              <a:rPr lang="en-US" sz="2200" b="1" dirty="0">
                <a:solidFill>
                  <a:srgbClr val="FFFFFF"/>
                </a:solidFill>
                <a:latin typeface="Comic Sans MS" pitchFamily="34" charset="0"/>
                <a:ea typeface="Comic Sans MS" pitchFamily="34" charset="-122"/>
                <a:cs typeface="Comic Sans MS" pitchFamily="34" charset="-120"/>
              </a:rPr>
              <a:t>TRUE</a:t>
            </a:r>
            <a:endParaRPr lang="en-US" sz="2200" dirty="0"/>
          </a:p>
        </p:txBody>
      </p:sp>
      <p:sp>
        <p:nvSpPr>
          <p:cNvPr id="13" name="Shape 11"/>
          <p:cNvSpPr/>
          <p:nvPr/>
        </p:nvSpPr>
        <p:spPr>
          <a:xfrm>
            <a:off x="457200" y="3017520"/>
            <a:ext cx="6583680" cy="749808"/>
          </a:xfrm>
          <a:prstGeom prst="roundRect">
            <a:avLst>
              <a:gd name="adj" fmla="val 18293"/>
            </a:avLst>
          </a:prstGeom>
          <a:solidFill>
            <a:srgbClr val="DBEAFE"/>
          </a:solidFill>
          <a:ln/>
        </p:spPr>
      </p:sp>
      <p:sp>
        <p:nvSpPr>
          <p:cNvPr id="14" name="Text 12"/>
          <p:cNvSpPr/>
          <p:nvPr/>
        </p:nvSpPr>
        <p:spPr>
          <a:xfrm>
            <a:off x="640080" y="3017520"/>
            <a:ext cx="6400800" cy="749808"/>
          </a:xfrm>
          <a:prstGeom prst="rect">
            <a:avLst/>
          </a:prstGeom>
          <a:noFill/>
          <a:ln/>
        </p:spPr>
        <p:txBody>
          <a:bodyPr wrap="square" rtlCol="0" anchor="ctr"/>
          <a:lstStyle/>
          <a:p>
            <a:pPr indent="0" marL="0">
              <a:buNone/>
            </a:pPr>
            <a:r>
              <a:rPr lang="en-US" sz="2100" dirty="0">
                <a:solidFill>
                  <a:srgbClr val="1F2937"/>
                </a:solidFill>
                <a:latin typeface="Comic Sans MS" pitchFamily="34" charset="0"/>
                <a:ea typeface="Comic Sans MS" pitchFamily="34" charset="-122"/>
                <a:cs typeface="Comic Sans MS" pitchFamily="34" charset="-120"/>
              </a:rPr>
              <a:t>3. Shabbat happens once a year.</a:t>
            </a:r>
            <a:endParaRPr lang="en-US" sz="2100" dirty="0"/>
          </a:p>
        </p:txBody>
      </p:sp>
      <p:sp>
        <p:nvSpPr>
          <p:cNvPr id="15" name="Shape 13"/>
          <p:cNvSpPr/>
          <p:nvPr/>
        </p:nvSpPr>
        <p:spPr>
          <a:xfrm>
            <a:off x="7223760" y="3017520"/>
            <a:ext cx="1463040" cy="749808"/>
          </a:xfrm>
          <a:prstGeom prst="roundRect">
            <a:avLst>
              <a:gd name="adj" fmla="val 18293"/>
            </a:avLst>
          </a:prstGeom>
          <a:solidFill>
            <a:srgbClr val="DC2626"/>
          </a:solidFill>
          <a:ln/>
        </p:spPr>
      </p:sp>
      <p:sp>
        <p:nvSpPr>
          <p:cNvPr id="16" name="Text 14"/>
          <p:cNvSpPr/>
          <p:nvPr/>
        </p:nvSpPr>
        <p:spPr>
          <a:xfrm>
            <a:off x="7223760" y="3017520"/>
            <a:ext cx="1463040" cy="749808"/>
          </a:xfrm>
          <a:prstGeom prst="rect">
            <a:avLst/>
          </a:prstGeom>
          <a:noFill/>
          <a:ln/>
        </p:spPr>
        <p:txBody>
          <a:bodyPr wrap="square" rtlCol="0" anchor="ctr"/>
          <a:lstStyle/>
          <a:p>
            <a:pPr algn="ctr" indent="0" marL="0">
              <a:buNone/>
            </a:pPr>
            <a:r>
              <a:rPr lang="en-US" sz="2200" b="1" dirty="0">
                <a:solidFill>
                  <a:srgbClr val="FFFFFF"/>
                </a:solidFill>
                <a:latin typeface="Comic Sans MS" pitchFamily="34" charset="0"/>
                <a:ea typeface="Comic Sans MS" pitchFamily="34" charset="-122"/>
                <a:cs typeface="Comic Sans MS" pitchFamily="34" charset="-120"/>
              </a:rPr>
              <a:t>FALSE</a:t>
            </a:r>
            <a:endParaRPr lang="en-US" sz="2200" dirty="0"/>
          </a:p>
        </p:txBody>
      </p:sp>
      <p:sp>
        <p:nvSpPr>
          <p:cNvPr id="17" name="Shape 15"/>
          <p:cNvSpPr/>
          <p:nvPr/>
        </p:nvSpPr>
        <p:spPr>
          <a:xfrm>
            <a:off x="457200" y="3931920"/>
            <a:ext cx="6583680" cy="749808"/>
          </a:xfrm>
          <a:prstGeom prst="roundRect">
            <a:avLst>
              <a:gd name="adj" fmla="val 18293"/>
            </a:avLst>
          </a:prstGeom>
          <a:solidFill>
            <a:srgbClr val="DBEAFE"/>
          </a:solidFill>
          <a:ln/>
        </p:spPr>
      </p:sp>
      <p:sp>
        <p:nvSpPr>
          <p:cNvPr id="18" name="Text 16"/>
          <p:cNvSpPr/>
          <p:nvPr/>
        </p:nvSpPr>
        <p:spPr>
          <a:xfrm>
            <a:off x="640080" y="3931920"/>
            <a:ext cx="6400800" cy="749808"/>
          </a:xfrm>
          <a:prstGeom prst="rect">
            <a:avLst/>
          </a:prstGeom>
          <a:noFill/>
          <a:ln/>
        </p:spPr>
        <p:txBody>
          <a:bodyPr wrap="square" rtlCol="0" anchor="ctr"/>
          <a:lstStyle/>
          <a:p>
            <a:pPr indent="0" marL="0">
              <a:buNone/>
            </a:pPr>
            <a:r>
              <a:rPr lang="en-US" sz="2100" dirty="0">
                <a:solidFill>
                  <a:srgbClr val="1F2937"/>
                </a:solidFill>
                <a:latin typeface="Comic Sans MS" pitchFamily="34" charset="0"/>
                <a:ea typeface="Comic Sans MS" pitchFamily="34" charset="-122"/>
                <a:cs typeface="Comic Sans MS" pitchFamily="34" charset="-120"/>
              </a:rPr>
              <a:t>4. A synagogue is where Jewish people meet to pray.</a:t>
            </a:r>
            <a:endParaRPr lang="en-US" sz="2100" dirty="0"/>
          </a:p>
        </p:txBody>
      </p:sp>
      <p:sp>
        <p:nvSpPr>
          <p:cNvPr id="19" name="Shape 17"/>
          <p:cNvSpPr/>
          <p:nvPr/>
        </p:nvSpPr>
        <p:spPr>
          <a:xfrm>
            <a:off x="7223760" y="3931920"/>
            <a:ext cx="1463040" cy="749808"/>
          </a:xfrm>
          <a:prstGeom prst="roundRect">
            <a:avLst>
              <a:gd name="adj" fmla="val 18293"/>
            </a:avLst>
          </a:prstGeom>
          <a:solidFill>
            <a:srgbClr val="16A34A"/>
          </a:solidFill>
          <a:ln/>
        </p:spPr>
      </p:sp>
      <p:sp>
        <p:nvSpPr>
          <p:cNvPr id="20" name="Text 18"/>
          <p:cNvSpPr/>
          <p:nvPr/>
        </p:nvSpPr>
        <p:spPr>
          <a:xfrm>
            <a:off x="7223760" y="3931920"/>
            <a:ext cx="1463040" cy="749808"/>
          </a:xfrm>
          <a:prstGeom prst="rect">
            <a:avLst/>
          </a:prstGeom>
          <a:noFill/>
          <a:ln/>
        </p:spPr>
        <p:txBody>
          <a:bodyPr wrap="square" rtlCol="0" anchor="ctr"/>
          <a:lstStyle/>
          <a:p>
            <a:pPr algn="ctr" indent="0" marL="0">
              <a:buNone/>
            </a:pPr>
            <a:r>
              <a:rPr lang="en-US" sz="2200" b="1" dirty="0">
                <a:solidFill>
                  <a:srgbClr val="FFFFFF"/>
                </a:solidFill>
                <a:latin typeface="Comic Sans MS" pitchFamily="34" charset="0"/>
                <a:ea typeface="Comic Sans MS" pitchFamily="34" charset="-122"/>
                <a:cs typeface="Comic Sans MS" pitchFamily="34" charset="-120"/>
              </a:rPr>
              <a:t>TRUE</a:t>
            </a:r>
            <a:endParaRPr lang="en-US" sz="2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1E3A8A"/>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200" b="1" dirty="0">
                <a:solidFill>
                  <a:srgbClr val="FFFFFF"/>
                </a:solidFill>
                <a:latin typeface="Comic Sans MS" pitchFamily="34" charset="0"/>
                <a:ea typeface="Comic Sans MS" pitchFamily="34" charset="-122"/>
                <a:cs typeface="Comic Sans MS" pitchFamily="34" charset="-120"/>
              </a:rPr>
              <a:t>Activity: make your own Torah scroll</a:t>
            </a:r>
            <a:endParaRPr lang="en-US" sz="3200" dirty="0"/>
          </a:p>
        </p:txBody>
      </p:sp>
      <p:sp>
        <p:nvSpPr>
          <p:cNvPr id="5" name="Shape 3"/>
          <p:cNvSpPr/>
          <p:nvPr/>
        </p:nvSpPr>
        <p:spPr>
          <a:xfrm>
            <a:off x="5989320" y="1417320"/>
            <a:ext cx="2468880" cy="1554480"/>
          </a:xfrm>
          <a:prstGeom prst="rect">
            <a:avLst/>
          </a:prstGeom>
          <a:solidFill>
            <a:srgbClr val="F5E6C4"/>
          </a:solidFill>
          <a:ln w="19050">
            <a:solidFill>
              <a:srgbClr val="8B5A2B"/>
            </a:solidFill>
            <a:prstDash val="solid"/>
          </a:ln>
        </p:spPr>
      </p:sp>
      <p:sp>
        <p:nvSpPr>
          <p:cNvPr id="6" name="Shape 4"/>
          <p:cNvSpPr/>
          <p:nvPr/>
        </p:nvSpPr>
        <p:spPr>
          <a:xfrm>
            <a:off x="5760720" y="1280160"/>
            <a:ext cx="274320" cy="1828800"/>
          </a:xfrm>
          <a:prstGeom prst="roundRect">
            <a:avLst>
              <a:gd name="adj" fmla="val 33333"/>
            </a:avLst>
          </a:prstGeom>
          <a:solidFill>
            <a:srgbClr val="8B5A2B"/>
          </a:solidFill>
          <a:ln/>
        </p:spPr>
      </p:sp>
      <p:sp>
        <p:nvSpPr>
          <p:cNvPr id="7" name="Shape 5"/>
          <p:cNvSpPr/>
          <p:nvPr/>
        </p:nvSpPr>
        <p:spPr>
          <a:xfrm>
            <a:off x="8412480" y="1280160"/>
            <a:ext cx="274320" cy="1828800"/>
          </a:xfrm>
          <a:prstGeom prst="roundRect">
            <a:avLst>
              <a:gd name="adj" fmla="val 33333"/>
            </a:avLst>
          </a:prstGeom>
          <a:solidFill>
            <a:srgbClr val="8B5A2B"/>
          </a:solidFill>
          <a:ln/>
        </p:spPr>
      </p:sp>
      <p:sp>
        <p:nvSpPr>
          <p:cNvPr id="8" name="Shape 6"/>
          <p:cNvSpPr/>
          <p:nvPr/>
        </p:nvSpPr>
        <p:spPr>
          <a:xfrm>
            <a:off x="6217920" y="1691640"/>
            <a:ext cx="2011680" cy="0"/>
          </a:xfrm>
          <a:prstGeom prst="line">
            <a:avLst/>
          </a:prstGeom>
          <a:noFill/>
          <a:ln w="19050">
            <a:solidFill>
              <a:srgbClr val="B08D57"/>
            </a:solidFill>
            <a:prstDash val="solid"/>
          </a:ln>
        </p:spPr>
      </p:sp>
      <p:sp>
        <p:nvSpPr>
          <p:cNvPr id="9" name="Shape 7"/>
          <p:cNvSpPr/>
          <p:nvPr/>
        </p:nvSpPr>
        <p:spPr>
          <a:xfrm>
            <a:off x="6217920" y="1965960"/>
            <a:ext cx="2011680" cy="0"/>
          </a:xfrm>
          <a:prstGeom prst="line">
            <a:avLst/>
          </a:prstGeom>
          <a:noFill/>
          <a:ln w="19050">
            <a:solidFill>
              <a:srgbClr val="B08D57"/>
            </a:solidFill>
            <a:prstDash val="solid"/>
          </a:ln>
        </p:spPr>
      </p:sp>
      <p:sp>
        <p:nvSpPr>
          <p:cNvPr id="10" name="Shape 8"/>
          <p:cNvSpPr/>
          <p:nvPr/>
        </p:nvSpPr>
        <p:spPr>
          <a:xfrm>
            <a:off x="6217920" y="2240280"/>
            <a:ext cx="2011680" cy="0"/>
          </a:xfrm>
          <a:prstGeom prst="line">
            <a:avLst/>
          </a:prstGeom>
          <a:noFill/>
          <a:ln w="19050">
            <a:solidFill>
              <a:srgbClr val="B08D57"/>
            </a:solidFill>
            <a:prstDash val="solid"/>
          </a:ln>
        </p:spPr>
      </p:sp>
      <p:sp>
        <p:nvSpPr>
          <p:cNvPr id="11" name="Shape 9"/>
          <p:cNvSpPr/>
          <p:nvPr/>
        </p:nvSpPr>
        <p:spPr>
          <a:xfrm>
            <a:off x="6217920" y="2514600"/>
            <a:ext cx="2011680" cy="0"/>
          </a:xfrm>
          <a:prstGeom prst="line">
            <a:avLst/>
          </a:prstGeom>
          <a:noFill/>
          <a:ln w="19050">
            <a:solidFill>
              <a:srgbClr val="B08D57"/>
            </a:solidFill>
            <a:prstDash val="solid"/>
          </a:ln>
        </p:spPr>
      </p:sp>
      <p:sp>
        <p:nvSpPr>
          <p:cNvPr id="12" name="Shape 10"/>
          <p:cNvSpPr/>
          <p:nvPr/>
        </p:nvSpPr>
        <p:spPr>
          <a:xfrm>
            <a:off x="6217920" y="2788920"/>
            <a:ext cx="2011680" cy="0"/>
          </a:xfrm>
          <a:prstGeom prst="line">
            <a:avLst/>
          </a:prstGeom>
          <a:noFill/>
          <a:ln w="19050">
            <a:solidFill>
              <a:srgbClr val="B08D57"/>
            </a:solidFill>
            <a:prstDash val="solid"/>
          </a:ln>
        </p:spPr>
      </p:sp>
      <p:sp>
        <p:nvSpPr>
          <p:cNvPr id="13" name="Text 11"/>
          <p:cNvSpPr/>
          <p:nvPr/>
        </p:nvSpPr>
        <p:spPr>
          <a:xfrm>
            <a:off x="457200" y="1188720"/>
            <a:ext cx="5120640" cy="2377440"/>
          </a:xfrm>
          <a:prstGeom prst="rect">
            <a:avLst/>
          </a:prstGeom>
          <a:noFill/>
          <a:ln/>
        </p:spPr>
        <p:txBody>
          <a:bodyPr wrap="square" rtlCol="0" anchor="t"/>
          <a:lstStyle/>
          <a:p>
            <a:pPr marL="342900" indent="-342900">
              <a:spcAft>
                <a:spcPts val="800"/>
              </a:spcAft>
              <a:buSzPct val="100000"/>
              <a:buFont typeface="+mj-lt"/>
              <a:buAutoNum type="arabicPeriod" startAt="1"/>
            </a:pPr>
            <a:r>
              <a:rPr lang="en-US" sz="2000" dirty="0">
                <a:solidFill>
                  <a:srgbClr val="1F2937"/>
                </a:solidFill>
                <a:latin typeface="Comic Sans MS" pitchFamily="34" charset="0"/>
                <a:ea typeface="Comic Sans MS" pitchFamily="34" charset="-122"/>
                <a:cs typeface="Comic Sans MS" pitchFamily="34" charset="-120"/>
              </a:rPr>
              <a:t>Decorate a long strip of paper.</a:t>
            </a:r>
            <a:endParaRPr lang="en-US" sz="2000" dirty="0"/>
          </a:p>
          <a:p>
            <a:pPr marL="342900" indent="-342900">
              <a:spcAft>
                <a:spcPts val="800"/>
              </a:spcAft>
              <a:buSzPct val="100000"/>
              <a:buFont typeface="+mj-lt"/>
              <a:buAutoNum type="arabicPeriod" startAt="1"/>
            </a:pPr>
            <a:r>
              <a:rPr lang="en-US" sz="2000" dirty="0">
                <a:solidFill>
                  <a:srgbClr val="1F2937"/>
                </a:solidFill>
                <a:latin typeface="Comic Sans MS" pitchFamily="34" charset="0"/>
                <a:ea typeface="Comic Sans MS" pitchFamily="34" charset="-122"/>
                <a:cs typeface="Comic Sans MS" pitchFamily="34" charset="-120"/>
              </a:rPr>
              <a:t>Inside, draw or write what you have learned about Judaism today.</a:t>
            </a:r>
            <a:endParaRPr lang="en-US" sz="2000" dirty="0"/>
          </a:p>
          <a:p>
            <a:pPr marL="342900" indent="-342900">
              <a:spcAft>
                <a:spcPts val="800"/>
              </a:spcAft>
              <a:buSzPct val="100000"/>
              <a:buFont typeface="+mj-lt"/>
              <a:buAutoNum type="arabicPeriod" startAt="1"/>
            </a:pPr>
            <a:r>
              <a:rPr lang="en-US" sz="2000" dirty="0">
                <a:solidFill>
                  <a:srgbClr val="1F2937"/>
                </a:solidFill>
                <a:latin typeface="Comic Sans MS" pitchFamily="34" charset="0"/>
                <a:ea typeface="Comic Sans MS" pitchFamily="34" charset="-122"/>
                <a:cs typeface="Comic Sans MS" pitchFamily="34" charset="-120"/>
              </a:rPr>
              <a:t>Glue a lolly stick or straw to each end.</a:t>
            </a:r>
            <a:endParaRPr lang="en-US" sz="2000" dirty="0"/>
          </a:p>
          <a:p>
            <a:pPr marL="342900" indent="-342900">
              <a:buSzPct val="100000"/>
              <a:buFont typeface="+mj-lt"/>
              <a:buAutoNum type="arabicPeriod" startAt="1"/>
            </a:pPr>
            <a:r>
              <a:rPr lang="en-US" sz="2000" dirty="0">
                <a:solidFill>
                  <a:srgbClr val="1F2937"/>
                </a:solidFill>
                <a:latin typeface="Comic Sans MS" pitchFamily="34" charset="0"/>
                <a:ea typeface="Comic Sans MS" pitchFamily="34" charset="-122"/>
                <a:cs typeface="Comic Sans MS" pitchFamily="34" charset="-120"/>
              </a:rPr>
              <a:t>Roll it up from both ends, just like a real Torah!</a:t>
            </a:r>
            <a:endParaRPr lang="en-US" sz="2000" dirty="0"/>
          </a:p>
        </p:txBody>
      </p:sp>
      <p:sp>
        <p:nvSpPr>
          <p:cNvPr id="14" name="Shape 12"/>
          <p:cNvSpPr/>
          <p:nvPr/>
        </p:nvSpPr>
        <p:spPr>
          <a:xfrm>
            <a:off x="457200" y="3703320"/>
            <a:ext cx="2651760" cy="1234440"/>
          </a:xfrm>
          <a:prstGeom prst="roundRect">
            <a:avLst>
              <a:gd name="adj" fmla="val 11111"/>
            </a:avLst>
          </a:prstGeom>
          <a:solidFill>
            <a:srgbClr val="DBEAFE"/>
          </a:solidFill>
          <a:ln w="19050">
            <a:solidFill>
              <a:srgbClr val="1E3A8A"/>
            </a:solidFill>
            <a:prstDash val="solid"/>
          </a:ln>
        </p:spPr>
      </p:sp>
      <p:sp>
        <p:nvSpPr>
          <p:cNvPr id="15" name="Text 13"/>
          <p:cNvSpPr/>
          <p:nvPr/>
        </p:nvSpPr>
        <p:spPr>
          <a:xfrm>
            <a:off x="548640" y="3703320"/>
            <a:ext cx="2468880" cy="1234440"/>
          </a:xfrm>
          <a:prstGeom prst="rect">
            <a:avLst/>
          </a:prstGeom>
          <a:noFill/>
          <a:ln/>
        </p:spPr>
        <p:txBody>
          <a:bodyPr wrap="square" rtlCol="0" anchor="ctr"/>
          <a:lstStyle/>
          <a:p>
            <a:pPr algn="ctr" indent="0" marL="0">
              <a:buNone/>
            </a:pPr>
            <a:r>
              <a:rPr lang="en-US" sz="2200" dirty="0">
                <a:solidFill>
                  <a:srgbClr val="1F2937"/>
                </a:solidFill>
                <a:latin typeface="Comic Sans MS" pitchFamily="34" charset="0"/>
                <a:ea typeface="Comic Sans MS" pitchFamily="34" charset="-122"/>
                <a:cs typeface="Comic Sans MS" pitchFamily="34" charset="-120"/>
              </a:rPr>
              <a:t>⭐
</a:t>
            </a:r>
            <a:pPr algn="ctr" indent="0" marL="0">
              <a:buNone/>
            </a:pPr>
            <a:r>
              <a:rPr lang="en-US" sz="1500" dirty="0">
                <a:solidFill>
                  <a:srgbClr val="1F2937"/>
                </a:solidFill>
                <a:latin typeface="Comic Sans MS" pitchFamily="34" charset="0"/>
                <a:ea typeface="Comic Sans MS" pitchFamily="34" charset="-122"/>
                <a:cs typeface="Comic Sans MS" pitchFamily="34" charset="-120"/>
              </a:rPr>
              <a:t>Draw a picture and copy the word Torah or Shalom</a:t>
            </a:r>
            <a:endParaRPr lang="en-US" sz="2200" dirty="0"/>
          </a:p>
        </p:txBody>
      </p:sp>
      <p:sp>
        <p:nvSpPr>
          <p:cNvPr id="16" name="Shape 14"/>
          <p:cNvSpPr/>
          <p:nvPr/>
        </p:nvSpPr>
        <p:spPr>
          <a:xfrm>
            <a:off x="3246120" y="3703320"/>
            <a:ext cx="2651760" cy="1234440"/>
          </a:xfrm>
          <a:prstGeom prst="roundRect">
            <a:avLst>
              <a:gd name="adj" fmla="val 11111"/>
            </a:avLst>
          </a:prstGeom>
          <a:solidFill>
            <a:srgbClr val="FEF3C7"/>
          </a:solidFill>
          <a:ln w="19050">
            <a:solidFill>
              <a:srgbClr val="1E3A8A"/>
            </a:solidFill>
            <a:prstDash val="solid"/>
          </a:ln>
        </p:spPr>
      </p:sp>
      <p:sp>
        <p:nvSpPr>
          <p:cNvPr id="17" name="Text 15"/>
          <p:cNvSpPr/>
          <p:nvPr/>
        </p:nvSpPr>
        <p:spPr>
          <a:xfrm>
            <a:off x="3337560" y="3703320"/>
            <a:ext cx="2468880" cy="1234440"/>
          </a:xfrm>
          <a:prstGeom prst="rect">
            <a:avLst/>
          </a:prstGeom>
          <a:noFill/>
          <a:ln/>
        </p:spPr>
        <p:txBody>
          <a:bodyPr wrap="square" rtlCol="0" anchor="ctr"/>
          <a:lstStyle/>
          <a:p>
            <a:pPr algn="ctr" indent="0" marL="0">
              <a:buNone/>
            </a:pPr>
            <a:r>
              <a:rPr lang="en-US" sz="2200" dirty="0">
                <a:solidFill>
                  <a:srgbClr val="1F2937"/>
                </a:solidFill>
                <a:latin typeface="Comic Sans MS" pitchFamily="34" charset="0"/>
                <a:ea typeface="Comic Sans MS" pitchFamily="34" charset="-122"/>
                <a:cs typeface="Comic Sans MS" pitchFamily="34" charset="-120"/>
              </a:rPr>
              <a:t>⭐⭐
</a:t>
            </a:r>
            <a:pPr algn="ctr" indent="0" marL="0">
              <a:buNone/>
            </a:pPr>
            <a:r>
              <a:rPr lang="en-US" sz="1500" dirty="0">
                <a:solidFill>
                  <a:srgbClr val="1F2937"/>
                </a:solidFill>
                <a:latin typeface="Comic Sans MS" pitchFamily="34" charset="0"/>
                <a:ea typeface="Comic Sans MS" pitchFamily="34" charset="-122"/>
                <a:cs typeface="Comic Sans MS" pitchFamily="34" charset="-120"/>
              </a:rPr>
              <a:t>Draw and label 2 things you learned</a:t>
            </a:r>
            <a:endParaRPr lang="en-US" sz="2200" dirty="0"/>
          </a:p>
        </p:txBody>
      </p:sp>
      <p:sp>
        <p:nvSpPr>
          <p:cNvPr id="18" name="Shape 16"/>
          <p:cNvSpPr/>
          <p:nvPr/>
        </p:nvSpPr>
        <p:spPr>
          <a:xfrm>
            <a:off x="6035040" y="3703320"/>
            <a:ext cx="2651760" cy="1234440"/>
          </a:xfrm>
          <a:prstGeom prst="roundRect">
            <a:avLst>
              <a:gd name="adj" fmla="val 11111"/>
            </a:avLst>
          </a:prstGeom>
          <a:solidFill>
            <a:srgbClr val="DCFCE7"/>
          </a:solidFill>
          <a:ln w="19050">
            <a:solidFill>
              <a:srgbClr val="1E3A8A"/>
            </a:solidFill>
            <a:prstDash val="solid"/>
          </a:ln>
        </p:spPr>
      </p:sp>
      <p:sp>
        <p:nvSpPr>
          <p:cNvPr id="19" name="Text 17"/>
          <p:cNvSpPr/>
          <p:nvPr/>
        </p:nvSpPr>
        <p:spPr>
          <a:xfrm>
            <a:off x="6126480" y="3703320"/>
            <a:ext cx="2468880" cy="1234440"/>
          </a:xfrm>
          <a:prstGeom prst="rect">
            <a:avLst/>
          </a:prstGeom>
          <a:noFill/>
          <a:ln/>
        </p:spPr>
        <p:txBody>
          <a:bodyPr wrap="square" rtlCol="0" anchor="ctr"/>
          <a:lstStyle/>
          <a:p>
            <a:pPr algn="ctr" indent="0" marL="0">
              <a:buNone/>
            </a:pPr>
            <a:r>
              <a:rPr lang="en-US" sz="2200" dirty="0">
                <a:solidFill>
                  <a:srgbClr val="1F2937"/>
                </a:solidFill>
                <a:latin typeface="Comic Sans MS" pitchFamily="34" charset="0"/>
                <a:ea typeface="Comic Sans MS" pitchFamily="34" charset="-122"/>
                <a:cs typeface="Comic Sans MS" pitchFamily="34" charset="-120"/>
              </a:rPr>
              <a:t>⭐⭐⭐
</a:t>
            </a:r>
            <a:pPr algn="ctr" indent="0" marL="0">
              <a:buNone/>
            </a:pPr>
            <a:r>
              <a:rPr lang="en-US" sz="1500" dirty="0">
                <a:solidFill>
                  <a:srgbClr val="1F2937"/>
                </a:solidFill>
                <a:latin typeface="Comic Sans MS" pitchFamily="34" charset="0"/>
                <a:ea typeface="Comic Sans MS" pitchFamily="34" charset="-122"/>
                <a:cs typeface="Comic Sans MS" pitchFamily="34" charset="-120"/>
              </a:rPr>
              <a:t>Write sentences: why is the Torah special?</a:t>
            </a:r>
            <a:endParaRPr lang="en-US" sz="2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E3A8A"/>
        </a:solidFill>
      </p:bgPr>
    </p:bg>
    <p:spTree>
      <p:nvGrpSpPr>
        <p:cNvPr id="1" name=""/>
        <p:cNvGrpSpPr/>
        <p:nvPr/>
      </p:nvGrpSpPr>
      <p:grpSpPr>
        <a:xfrm>
          <a:off x="0" y="0"/>
          <a:ext cx="0" cy="0"/>
          <a:chOff x="0" y="0"/>
          <a:chExt cx="0" cy="0"/>
        </a:xfrm>
      </p:grpSpPr>
      <p:sp>
        <p:nvSpPr>
          <p:cNvPr id="2" name="Shape 0"/>
          <p:cNvSpPr/>
          <p:nvPr/>
        </p:nvSpPr>
        <p:spPr>
          <a:xfrm>
            <a:off x="3886200" y="274320"/>
            <a:ext cx="1371600" cy="1193292"/>
          </a:xfrm>
          <a:prstGeom prst="triangle">
            <a:avLst/>
          </a:prstGeom>
          <a:solidFill>
            <a:srgbClr val="F2B705"/>
          </a:solidFill>
          <a:ln/>
        </p:spPr>
      </p:sp>
      <p:sp>
        <p:nvSpPr>
          <p:cNvPr id="3" name="Shape 1"/>
          <p:cNvSpPr/>
          <p:nvPr/>
        </p:nvSpPr>
        <p:spPr>
          <a:xfrm flipV="1">
            <a:off x="3886200" y="672084"/>
            <a:ext cx="1371600" cy="1193292"/>
          </a:xfrm>
          <a:prstGeom prst="triangle">
            <a:avLst/>
          </a:prstGeom>
          <a:solidFill>
            <a:srgbClr val="F2B705"/>
          </a:solidFill>
          <a:ln/>
        </p:spPr>
      </p:sp>
      <p:sp>
        <p:nvSpPr>
          <p:cNvPr id="4" name="Text 2"/>
          <p:cNvSpPr/>
          <p:nvPr/>
        </p:nvSpPr>
        <p:spPr>
          <a:xfrm>
            <a:off x="457200" y="1691640"/>
            <a:ext cx="8229600" cy="731520"/>
          </a:xfrm>
          <a:prstGeom prst="rect">
            <a:avLst/>
          </a:prstGeom>
          <a:noFill/>
          <a:ln/>
        </p:spPr>
        <p:txBody>
          <a:bodyPr wrap="square" rtlCol="0" anchor="ctr"/>
          <a:lstStyle/>
          <a:p>
            <a:pPr algn="ctr" indent="0" marL="0">
              <a:buNone/>
            </a:pPr>
            <a:r>
              <a:rPr lang="en-US" sz="3600" b="1" dirty="0">
                <a:solidFill>
                  <a:srgbClr val="FFFFFF"/>
                </a:solidFill>
                <a:latin typeface="Comic Sans MS" pitchFamily="34" charset="0"/>
                <a:ea typeface="Comic Sans MS" pitchFamily="34" charset="-122"/>
                <a:cs typeface="Comic Sans MS" pitchFamily="34" charset="-120"/>
              </a:rPr>
              <a:t>What have we learned?</a:t>
            </a:r>
            <a:endParaRPr lang="en-US" sz="3600" dirty="0"/>
          </a:p>
        </p:txBody>
      </p:sp>
      <p:sp>
        <p:nvSpPr>
          <p:cNvPr id="5" name="Text 3"/>
          <p:cNvSpPr/>
          <p:nvPr/>
        </p:nvSpPr>
        <p:spPr>
          <a:xfrm>
            <a:off x="731520" y="2468880"/>
            <a:ext cx="7680960" cy="1188720"/>
          </a:xfrm>
          <a:prstGeom prst="rect">
            <a:avLst/>
          </a:prstGeom>
          <a:noFill/>
          <a:ln/>
        </p:spPr>
        <p:txBody>
          <a:bodyPr wrap="square" rtlCol="0" anchor="ctr"/>
          <a:lstStyle/>
          <a:p>
            <a:pPr algn="ctr" indent="0" marL="0">
              <a:buNone/>
            </a:pPr>
            <a:r>
              <a:rPr lang="en-US" sz="2200" dirty="0">
                <a:solidFill>
                  <a:srgbClr val="DBEAFE"/>
                </a:solidFill>
                <a:latin typeface="Comic Sans MS" pitchFamily="34" charset="0"/>
                <a:ea typeface="Comic Sans MS" pitchFamily="34" charset="-122"/>
                <a:cs typeface="Comic Sans MS" pitchFamily="34" charset="-120"/>
              </a:rPr>
              <a:t>Tell your partner ONE new thing you learned today.</a:t>
            </a:r>
            <a:endParaRPr lang="en-US" sz="2200" dirty="0"/>
          </a:p>
          <a:p>
            <a:pPr algn="ctr" indent="0" marL="0">
              <a:buNone/>
            </a:pPr>
            <a:r>
              <a:rPr lang="en-US" sz="2200" dirty="0">
                <a:solidFill>
                  <a:srgbClr val="DBEAFE"/>
                </a:solidFill>
                <a:latin typeface="Comic Sans MS" pitchFamily="34" charset="0"/>
                <a:ea typeface="Comic Sans MS" pitchFamily="34" charset="-122"/>
                <a:cs typeface="Comic Sans MS" pitchFamily="34" charset="-120"/>
              </a:rPr>
              <a:t>Check our 'I can' statements: 👍  ✋  👎</a:t>
            </a:r>
            <a:endParaRPr lang="en-US" sz="2200" dirty="0"/>
          </a:p>
        </p:txBody>
      </p:sp>
      <p:sp>
        <p:nvSpPr>
          <p:cNvPr id="6" name="Text 4"/>
          <p:cNvSpPr/>
          <p:nvPr/>
        </p:nvSpPr>
        <p:spPr>
          <a:xfrm>
            <a:off x="457200" y="3840480"/>
            <a:ext cx="8229600" cy="731520"/>
          </a:xfrm>
          <a:prstGeom prst="rect">
            <a:avLst/>
          </a:prstGeom>
          <a:noFill/>
          <a:ln/>
        </p:spPr>
        <p:txBody>
          <a:bodyPr wrap="square" rtlCol="0" anchor="ctr"/>
          <a:lstStyle/>
          <a:p>
            <a:pPr algn="ctr" indent="0" marL="0">
              <a:buNone/>
            </a:pPr>
            <a:r>
              <a:rPr lang="en-US" sz="2800" b="1" dirty="0">
                <a:solidFill>
                  <a:srgbClr val="F2B705"/>
                </a:solidFill>
                <a:latin typeface="Comic Sans MS" pitchFamily="34" charset="0"/>
                <a:ea typeface="Comic Sans MS" pitchFamily="34" charset="-122"/>
                <a:cs typeface="Comic Sans MS" pitchFamily="34" charset="-120"/>
              </a:rPr>
              <a:t>Let's say goodbye the Hebrew way… שָׁלוֹם  Shalom!</a:t>
            </a:r>
            <a:endParaRPr lang="en-US"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334155"/>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200" b="1" dirty="0">
                <a:solidFill>
                  <a:srgbClr val="FFFFFF"/>
                </a:solidFill>
                <a:latin typeface="Comic Sans MS" pitchFamily="34" charset="0"/>
                <a:ea typeface="Comic Sans MS" pitchFamily="34" charset="-122"/>
                <a:cs typeface="Comic Sans MS" pitchFamily="34" charset="-120"/>
              </a:rPr>
              <a:t>Teacher page: lesson plan (50 mins)</a:t>
            </a:r>
            <a:endParaRPr lang="en-US" sz="3200" dirty="0"/>
          </a:p>
        </p:txBody>
      </p:sp>
      <p:graphicFrame>
        <p:nvGraphicFramePr>
          <p:cNvPr id="18" name="Table 0"/>
          <p:cNvGraphicFramePr>
            <a:graphicFrameLocks noGrp="1"/>
          </p:cNvGraphicFramePr>
          <p:nvPr>
            <p:extLst>
              <p:ext uri="{D42A27DB-BD31-4B8C-83A1-F6EECF244321}">
                <p14:modId xmlns:p14="http://schemas.microsoft.com/office/powerpoint/2010/main" val="1579011935"/>
              </p:ext>
            </p:extLst>
          </p:nvPr>
        </p:nvGraphicFramePr>
        <p:xfrm>
          <a:off x="365760" y="1097280"/>
          <a:ext cx="8412480" cy="914400"/>
        </p:xfrm>
        <a:graphic>
          <a:graphicData uri="http://schemas.openxmlformats.org/drawingml/2006/table">
            <a:tbl>
              <a:tblPr/>
              <a:tblGrid>
                <a:gridCol w="822960"/>
                <a:gridCol w="6583680"/>
                <a:gridCol w="1005840"/>
              </a:tblGrid>
              <a:tr h="329184">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Time</a:t>
                      </a:r>
                      <a:endParaRPr lang="en-US" sz="13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1E3A8A"/>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Section</a:t>
                      </a:r>
                      <a:endParaRPr lang="en-US" sz="13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1E3A8A"/>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Slides</a:t>
                      </a:r>
                      <a:endParaRPr lang="en-US" sz="13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1E3A8A"/>
                    </a:solidFill>
                  </a:tcPr>
                </a:tc>
              </a:tr>
              <a:tr h="329184">
                <a:tc>
                  <a:txBody>
                    <a:bodyPr/>
                    <a:lstStyle/>
                    <a:p>
                      <a:pPr indent="0" marL="0">
                        <a:buNone/>
                      </a:pPr>
                      <a:r>
                        <a:rPr lang="en-US" sz="1300" dirty="0">
                          <a:solidFill>
                            <a:srgbClr val="1F2937"/>
                          </a:solidFill>
                          <a:latin typeface="Calibri" pitchFamily="34" charset="0"/>
                          <a:ea typeface="Calibri" pitchFamily="34" charset="-122"/>
                          <a:cs typeface="Calibri" pitchFamily="34" charset="-120"/>
                        </a:rPr>
                        <a:t>0–5</a:t>
                      </a:r>
                      <a:endParaRPr lang="en-US" sz="13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c>
                  <a:txBody>
                    <a:bodyPr/>
                    <a:lstStyle/>
                    <a:p>
                      <a:pPr indent="0" marL="0">
                        <a:buNone/>
                      </a:pPr>
                      <a:r>
                        <a:rPr lang="en-US" sz="1300" dirty="0">
                          <a:solidFill>
                            <a:srgbClr val="1F2937"/>
                          </a:solidFill>
                          <a:latin typeface="Calibri" pitchFamily="34" charset="0"/>
                          <a:ea typeface="Calibri" pitchFamily="34" charset="-122"/>
                          <a:cs typeface="Calibri" pitchFamily="34" charset="-120"/>
                        </a:rPr>
                        <a:t>Hook: Shalom greeting, objective, mystery bag</a:t>
                      </a:r>
                      <a:endParaRPr lang="en-US" sz="13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c>
                  <a:txBody>
                    <a:bodyPr/>
                    <a:lstStyle/>
                    <a:p>
                      <a:pPr indent="0" marL="0">
                        <a:buNone/>
                      </a:pPr>
                      <a:r>
                        <a:rPr lang="en-US" sz="1300" dirty="0">
                          <a:solidFill>
                            <a:srgbClr val="1F2937"/>
                          </a:solidFill>
                          <a:latin typeface="Calibri" pitchFamily="34" charset="0"/>
                          <a:ea typeface="Calibri" pitchFamily="34" charset="-122"/>
                          <a:cs typeface="Calibri" pitchFamily="34" charset="-120"/>
                        </a:rPr>
                        <a:t>1–3</a:t>
                      </a:r>
                      <a:endParaRPr lang="en-US" sz="13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r>
              <a:tr h="329184">
                <a:tc>
                  <a:txBody>
                    <a:bodyPr/>
                    <a:lstStyle/>
                    <a:p>
                      <a:pPr indent="0" marL="0">
                        <a:buNone/>
                      </a:pPr>
                      <a:r>
                        <a:rPr lang="en-US" sz="1300" dirty="0">
                          <a:solidFill>
                            <a:srgbClr val="1F2937"/>
                          </a:solidFill>
                          <a:latin typeface="Calibri" pitchFamily="34" charset="0"/>
                          <a:ea typeface="Calibri" pitchFamily="34" charset="-122"/>
                          <a:cs typeface="Calibri" pitchFamily="34" charset="-120"/>
                        </a:rPr>
                        <a:t>5–17</a:t>
                      </a:r>
                      <a:endParaRPr lang="en-US" sz="13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indent="0" marL="0">
                        <a:buNone/>
                      </a:pPr>
                      <a:r>
                        <a:rPr lang="en-US" sz="1300" dirty="0">
                          <a:solidFill>
                            <a:srgbClr val="1F2937"/>
                          </a:solidFill>
                          <a:latin typeface="Calibri" pitchFamily="34" charset="0"/>
                          <a:ea typeface="Calibri" pitchFamily="34" charset="-122"/>
                          <a:cs typeface="Calibri" pitchFamily="34" charset="-120"/>
                        </a:rPr>
                        <a:t>Key facts: one God, Abraham, Star of David, Torah, synagogue, Shabbat, mezuzah, Hanukkah</a:t>
                      </a:r>
                      <a:endParaRPr lang="en-US" sz="13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indent="0" marL="0">
                        <a:buNone/>
                      </a:pPr>
                      <a:r>
                        <a:rPr lang="en-US" sz="1300" dirty="0">
                          <a:solidFill>
                            <a:srgbClr val="1F2937"/>
                          </a:solidFill>
                          <a:latin typeface="Calibri" pitchFamily="34" charset="0"/>
                          <a:ea typeface="Calibri" pitchFamily="34" charset="-122"/>
                          <a:cs typeface="Calibri" pitchFamily="34" charset="-120"/>
                        </a:rPr>
                        <a:t>4–10</a:t>
                      </a:r>
                      <a:endParaRPr lang="en-US" sz="13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r>
              <a:tr h="329184">
                <a:tc>
                  <a:txBody>
                    <a:bodyPr/>
                    <a:lstStyle/>
                    <a:p>
                      <a:pPr indent="0" marL="0">
                        <a:buNone/>
                      </a:pPr>
                      <a:r>
                        <a:rPr lang="en-US" sz="1300" dirty="0">
                          <a:solidFill>
                            <a:srgbClr val="1F2937"/>
                          </a:solidFill>
                          <a:latin typeface="Calibri" pitchFamily="34" charset="0"/>
                          <a:ea typeface="Calibri" pitchFamily="34" charset="-122"/>
                          <a:cs typeface="Calibri" pitchFamily="34" charset="-120"/>
                        </a:rPr>
                        <a:t>17–25</a:t>
                      </a:r>
                      <a:endParaRPr lang="en-US" sz="13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c>
                  <a:txBody>
                    <a:bodyPr/>
                    <a:lstStyle/>
                    <a:p>
                      <a:pPr indent="0" marL="0">
                        <a:buNone/>
                      </a:pPr>
                      <a:r>
                        <a:rPr lang="en-US" sz="1300" dirty="0">
                          <a:solidFill>
                            <a:srgbClr val="1F2937"/>
                          </a:solidFill>
                          <a:latin typeface="Calibri" pitchFamily="34" charset="0"/>
                          <a:ea typeface="Calibri" pitchFamily="34" charset="-122"/>
                          <a:cs typeface="Calibri" pitchFamily="34" charset="-120"/>
                        </a:rPr>
                        <a:t>Video (3½ mins) with watch-and-spot, then talk partners</a:t>
                      </a:r>
                      <a:endParaRPr lang="en-US" sz="13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c>
                  <a:txBody>
                    <a:bodyPr/>
                    <a:lstStyle/>
                    <a:p>
                      <a:pPr indent="0" marL="0">
                        <a:buNone/>
                      </a:pPr>
                      <a:r>
                        <a:rPr lang="en-US" sz="1300" dirty="0">
                          <a:solidFill>
                            <a:srgbClr val="1F2937"/>
                          </a:solidFill>
                          <a:latin typeface="Calibri" pitchFamily="34" charset="0"/>
                          <a:ea typeface="Calibri" pitchFamily="34" charset="-122"/>
                          <a:cs typeface="Calibri" pitchFamily="34" charset="-120"/>
                        </a:rPr>
                        <a:t>11–12</a:t>
                      </a:r>
                      <a:endParaRPr lang="en-US" sz="13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r>
              <a:tr h="329184">
                <a:tc>
                  <a:txBody>
                    <a:bodyPr/>
                    <a:lstStyle/>
                    <a:p>
                      <a:pPr indent="0" marL="0">
                        <a:buNone/>
                      </a:pPr>
                      <a:r>
                        <a:rPr lang="en-US" sz="1300" dirty="0">
                          <a:solidFill>
                            <a:srgbClr val="1F2937"/>
                          </a:solidFill>
                          <a:latin typeface="Calibri" pitchFamily="34" charset="0"/>
                          <a:ea typeface="Calibri" pitchFamily="34" charset="-122"/>
                          <a:cs typeface="Calibri" pitchFamily="34" charset="-120"/>
                        </a:rPr>
                        <a:t>25–30</a:t>
                      </a:r>
                      <a:endParaRPr lang="en-US" sz="13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indent="0" marL="0">
                        <a:buNone/>
                      </a:pPr>
                      <a:r>
                        <a:rPr lang="en-US" sz="1300" dirty="0">
                          <a:solidFill>
                            <a:srgbClr val="1F2937"/>
                          </a:solidFill>
                          <a:latin typeface="Calibri" pitchFamily="34" charset="0"/>
                          <a:ea typeface="Calibri" pitchFamily="34" charset="-122"/>
                          <a:cs typeface="Calibri" pitchFamily="34" charset="-120"/>
                        </a:rPr>
                        <a:t>True or false quiz</a:t>
                      </a:r>
                      <a:endParaRPr lang="en-US" sz="13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indent="0" marL="0">
                        <a:buNone/>
                      </a:pPr>
                      <a:r>
                        <a:rPr lang="en-US" sz="1300" dirty="0">
                          <a:solidFill>
                            <a:srgbClr val="1F2937"/>
                          </a:solidFill>
                          <a:latin typeface="Calibri" pitchFamily="34" charset="0"/>
                          <a:ea typeface="Calibri" pitchFamily="34" charset="-122"/>
                          <a:cs typeface="Calibri" pitchFamily="34" charset="-120"/>
                        </a:rPr>
                        <a:t>13–14</a:t>
                      </a:r>
                      <a:endParaRPr lang="en-US" sz="13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r>
              <a:tr h="329184">
                <a:tc>
                  <a:txBody>
                    <a:bodyPr/>
                    <a:lstStyle/>
                    <a:p>
                      <a:pPr indent="0" marL="0">
                        <a:buNone/>
                      </a:pPr>
                      <a:r>
                        <a:rPr lang="en-US" sz="1300" dirty="0">
                          <a:solidFill>
                            <a:srgbClr val="1F2937"/>
                          </a:solidFill>
                          <a:latin typeface="Calibri" pitchFamily="34" charset="0"/>
                          <a:ea typeface="Calibri" pitchFamily="34" charset="-122"/>
                          <a:cs typeface="Calibri" pitchFamily="34" charset="-120"/>
                        </a:rPr>
                        <a:t>30–45</a:t>
                      </a:r>
                      <a:endParaRPr lang="en-US" sz="13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c>
                  <a:txBody>
                    <a:bodyPr/>
                    <a:lstStyle/>
                    <a:p>
                      <a:pPr indent="0" marL="0">
                        <a:buNone/>
                      </a:pPr>
                      <a:r>
                        <a:rPr lang="en-US" sz="1300" dirty="0">
                          <a:solidFill>
                            <a:srgbClr val="1F2937"/>
                          </a:solidFill>
                          <a:latin typeface="Calibri" pitchFamily="34" charset="0"/>
                          <a:ea typeface="Calibri" pitchFamily="34" charset="-122"/>
                          <a:cs typeface="Calibri" pitchFamily="34" charset="-120"/>
                        </a:rPr>
                        <a:t>Activity: make a Torah scroll (3 levels)</a:t>
                      </a:r>
                      <a:endParaRPr lang="en-US" sz="13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c>
                  <a:txBody>
                    <a:bodyPr/>
                    <a:lstStyle/>
                    <a:p>
                      <a:pPr indent="0" marL="0">
                        <a:buNone/>
                      </a:pPr>
                      <a:r>
                        <a:rPr lang="en-US" sz="1300" dirty="0">
                          <a:solidFill>
                            <a:srgbClr val="1F2937"/>
                          </a:solidFill>
                          <a:latin typeface="Calibri" pitchFamily="34" charset="0"/>
                          <a:ea typeface="Calibri" pitchFamily="34" charset="-122"/>
                          <a:cs typeface="Calibri" pitchFamily="34" charset="-120"/>
                        </a:rPr>
                        <a:t>15</a:t>
                      </a:r>
                      <a:endParaRPr lang="en-US" sz="13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r>
              <a:tr h="329184">
                <a:tc>
                  <a:txBody>
                    <a:bodyPr/>
                    <a:lstStyle/>
                    <a:p>
                      <a:pPr indent="0" marL="0">
                        <a:buNone/>
                      </a:pPr>
                      <a:r>
                        <a:rPr lang="en-US" sz="1300" dirty="0">
                          <a:solidFill>
                            <a:srgbClr val="1F2937"/>
                          </a:solidFill>
                          <a:latin typeface="Calibri" pitchFamily="34" charset="0"/>
                          <a:ea typeface="Calibri" pitchFamily="34" charset="-122"/>
                          <a:cs typeface="Calibri" pitchFamily="34" charset="-120"/>
                        </a:rPr>
                        <a:t>45–50</a:t>
                      </a:r>
                      <a:endParaRPr lang="en-US" sz="13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indent="0" marL="0">
                        <a:buNone/>
                      </a:pPr>
                      <a:r>
                        <a:rPr lang="en-US" sz="1300" dirty="0">
                          <a:solidFill>
                            <a:srgbClr val="1F2937"/>
                          </a:solidFill>
                          <a:latin typeface="Calibri" pitchFamily="34" charset="0"/>
                          <a:ea typeface="Calibri" pitchFamily="34" charset="-122"/>
                          <a:cs typeface="Calibri" pitchFamily="34" charset="-120"/>
                        </a:rPr>
                        <a:t>Plenary: share, 'I can' check, say Shalom</a:t>
                      </a:r>
                      <a:endParaRPr lang="en-US" sz="13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indent="0" marL="0">
                        <a:buNone/>
                      </a:pPr>
                      <a:r>
                        <a:rPr lang="en-US" sz="1300" dirty="0">
                          <a:solidFill>
                            <a:srgbClr val="1F2937"/>
                          </a:solidFill>
                          <a:latin typeface="Calibri" pitchFamily="34" charset="0"/>
                          <a:ea typeface="Calibri" pitchFamily="34" charset="-122"/>
                          <a:cs typeface="Calibri" pitchFamily="34" charset="-120"/>
                        </a:rPr>
                        <a:t>16</a:t>
                      </a:r>
                      <a:endParaRPr lang="en-US" sz="13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r>
            </a:tbl>
          </a:graphicData>
        </a:graphic>
      </p:graphicFrame>
      <p:sp>
        <p:nvSpPr>
          <p:cNvPr id="6" name="Text 3"/>
          <p:cNvSpPr/>
          <p:nvPr/>
        </p:nvSpPr>
        <p:spPr>
          <a:xfrm>
            <a:off x="365760" y="3703320"/>
            <a:ext cx="8412480" cy="1234440"/>
          </a:xfrm>
          <a:prstGeom prst="rect">
            <a:avLst/>
          </a:prstGeom>
          <a:noFill/>
          <a:ln/>
        </p:spPr>
        <p:txBody>
          <a:bodyPr wrap="square" rtlCol="0" anchor="t"/>
          <a:lstStyle/>
          <a:p>
            <a:pPr indent="0" marL="0">
              <a:buNone/>
            </a:pPr>
            <a:r>
              <a:rPr lang="en-US" sz="1300" dirty="0">
                <a:solidFill>
                  <a:srgbClr val="1F2937"/>
                </a:solidFill>
                <a:latin typeface="Calibri" pitchFamily="34" charset="0"/>
                <a:ea typeface="Calibri" pitchFamily="34" charset="-122"/>
                <a:cs typeface="Calibri" pitchFamily="34" charset="-120"/>
              </a:rPr>
              <a:t>Resources: mystery bag + artefacts or pictures · paper strips, lolly sticks/straws, glue, crayons · check the video plays on the school network.</a:t>
            </a:r>
            <a:endParaRPr lang="en-US" sz="1300" dirty="0"/>
          </a:p>
          <a:p>
            <a:pPr indent="0" marL="0">
              <a:buNone/>
            </a:pPr>
            <a:r>
              <a:rPr lang="en-US" sz="1300" dirty="0">
                <a:solidFill>
                  <a:srgbClr val="1F2937"/>
                </a:solidFill>
                <a:latin typeface="Calibri" pitchFamily="34" charset="0"/>
                <a:ea typeface="Calibri" pitchFamily="34" charset="-122"/>
                <a:cs typeface="Calibri" pitchFamily="34" charset="-120"/>
              </a:rPr>
              <a:t>Be sensitive: say "Jewish people believe…" and "many / some Jewish people…". Practice varies between families. Let Jewish pupils share only if they want to.</a:t>
            </a:r>
            <a:endParaRPr lang="en-US" sz="13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Judaism — Year 1/2</dc:title>
  <dc:subject>PptxGenJS Presentation</dc:subject>
  <dc:creator>PptxGenJS</dc:creator>
  <cp:lastModifiedBy>PptxGenJS</cp:lastModifiedBy>
  <cp:revision>1</cp:revision>
  <dcterms:created xsi:type="dcterms:W3CDTF">2026-11-04T10:36:59Z</dcterms:created>
  <dcterms:modified xsi:type="dcterms:W3CDTF">2026-11-04T10:36:59Z</dcterms:modified>
</cp:coreProperties>
</file>