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Greet the class with 'Shalom!' as in the last lesson. Don't explain the word Mitzvah yet. Children will discover it from Zoe's note later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Quick-fire recap (2 mins). Cover the gold answer boxes, or ask the question before revealing this slide. Then add: 'The Torah has lots of God's rules for how to live a good life. Today we find out about one special kind of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together. Come back to the 'I can' statements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whether the children know what a good deed is. Take ideas first, then read the definition in the cloud together. Children draw or write one good deed they have done or seen on whiteboards. Share a few.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SORT (5 mins). Read each card. Children show thumbs up for a good deed and thumbs down for not a good deed. Or use the printable cards on the last slide for sorting in groups. Next slide shows the sorted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'Making a card for someone who is poorly'. Hold on to that idea, because Zoe is about to do something just like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Zoe, a Jewish girl. The unit uses Zoe from 'My Jewish Faith'. You can use any suitable name, photo or cartoon of a Jewish child that your class can relate to. If you've already met Zoe in an earlier unit, remind the class who she is. If not, later lessons will gradually reveal more about her. TIP: bring in a real backpack with the items from the next slide inside (sweets or a cake, an envelope marked GRAN and Zoe's 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out the sweets/cake, then the envelope. Read 'GRAN' together. Take lots of guesses: Is it Gran's birthday? A thank you? Steer towards the idea that it is a 'get well' card. Be sensitive: some children may have relatives who are 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note aloud, or have a confident reader read it. Ask: What good deed is Zoe doing? How do you think Gran will feel? Why does Zoe say good deeds are important to her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ROLE PLAY (7 mins). In groups of 3, children take the roles of Zoe, Mum and Gran (add other family members if you like). They work out how the visit would go. OR: one group of actors at the front, with the class guiding the action. Optional: make 'get well' cards first (works well as a separate session or an extension).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Did you spot the Jewish word for 'good deed'? Do you ever do good deeds like visiting someone who is poorly? TEACHER BACKGROUND: Mitzvah means a good deed or action. It is also a command, something a Jewish person is required to do. The Torah contains 613 commands, or mitzvot, given by God to the Jewish people, including the Ten Commandments. 'Commandment' can sound like an order from a stern God. The Hebrew 'mitzvah' suggests an honour or privilege instead: a responsibility the Jewish people took on as part of their covenant with God at Mount Sinai, and a good deed done eagerly to please and thank their Creator. Studying and doing the mitzvot binds the Jewish community together and links them to God, the one who gave the commands. This creates a sense of belonging.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Practise saying 'MITZ-vah' together (the 'tz' sounds like the end of 'cats'). Spell it out letter by letter. Use large cut-out letters to help, then keep them as a title for a display of photos from the role plays. Cutting out the giant letters could be a 'good deed' for the class! The plural is MITZVOT. Can we think of a 'lot' more 'mitzvot'?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as a class. For Jewish people, doing a mitzvah links them to God and to their Jewish community. It makes them feel they belong. The third cloud is a challenge question. An important idea in Judaism is working out HOW to carry out a mitzvah well. Background reading: https://www.chabad.org/library/article_cdo/aid/383786/jewish/The-Laws-of-Visiting-the-Sick.htm Some children may want to compare this with the Christian story of the Good Samaritan.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THINKING PAIRS (5 mins). Ideas might include: helping Gran tidy up, reading her a story, making her a cup of tea with an adult, phoning her, drawing a picture, sharing a meal, doing her shopping. Make sure each group picks a DIFFERENT good deed so the role plays show a variety.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PREPARE AND PERFORM (10 mins). Give groups 4 minutes to prepare, then watch as many as time allows. After each one, the audience names the mitzvah they spotted. Photograph each 'deed' so the children can label and annotate the photos later for a display or scrapbook (see EXPRESS). Use the giant MITZVAH letters as the display title.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PLENARY (3 mins). Children finish the sentence stems aloud or with a partner. Listen for: God asks Jewish people to do mitzvot; they make the world a better place; they help Jewish people feel they belong to their community and to God. Go back to slide 3 for a thumbs check on the 'I can' statements. Assessment: see the advice at the end of the Emmanuel Project unit and check with your RE subject leader about how RE is assessed in your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3A8A"/>
        </a:solidFill>
      </p:bgPr>
    </p:bg>
    <p:spTree>
      <p:nvGrpSpPr>
        <p:cNvPr id="1" name=""/>
        <p:cNvGrpSpPr/>
        <p:nvPr/>
      </p:nvGrpSpPr>
      <p:grpSpPr>
        <a:xfrm>
          <a:off x="0" y="0"/>
          <a:ext cx="0" cy="0"/>
          <a:chOff x="0" y="0"/>
          <a:chExt cx="0" cy="0"/>
        </a:xfrm>
      </p:grpSpPr>
      <p:sp>
        <p:nvSpPr>
          <p:cNvPr id="2" name="Shape 0"/>
          <p:cNvSpPr/>
          <p:nvPr/>
        </p:nvSpPr>
        <p:spPr>
          <a:xfrm>
            <a:off x="548640" y="548640"/>
            <a:ext cx="1097280" cy="987552"/>
          </a:xfrm>
          <a:prstGeom prst="heart">
            <a:avLst/>
          </a:prstGeom>
          <a:solidFill>
            <a:srgbClr val="EC4899"/>
          </a:solidFill>
          <a:ln/>
        </p:spPr>
      </p:sp>
      <p:sp>
        <p:nvSpPr>
          <p:cNvPr id="3" name="Shape 1"/>
          <p:cNvSpPr/>
          <p:nvPr/>
        </p:nvSpPr>
        <p:spPr>
          <a:xfrm>
            <a:off x="7498080" y="3291840"/>
            <a:ext cx="1005840" cy="875081"/>
          </a:xfrm>
          <a:prstGeom prst="triangle">
            <a:avLst/>
          </a:prstGeom>
          <a:solidFill>
            <a:srgbClr val="F2B705"/>
          </a:solidFill>
          <a:ln/>
        </p:spPr>
      </p:sp>
      <p:sp>
        <p:nvSpPr>
          <p:cNvPr id="4" name="Shape 2"/>
          <p:cNvSpPr/>
          <p:nvPr/>
        </p:nvSpPr>
        <p:spPr>
          <a:xfrm flipV="1">
            <a:off x="7498080" y="3583534"/>
            <a:ext cx="1005840" cy="875081"/>
          </a:xfrm>
          <a:prstGeom prst="triangle">
            <a:avLst/>
          </a:prstGeom>
          <a:solidFill>
            <a:srgbClr val="F2B705"/>
          </a:solidFill>
          <a:ln/>
        </p:spPr>
      </p:sp>
      <p:sp>
        <p:nvSpPr>
          <p:cNvPr id="5" name="Text 3"/>
          <p:cNvSpPr/>
          <p:nvPr/>
        </p:nvSpPr>
        <p:spPr>
          <a:xfrm>
            <a:off x="914400" y="822960"/>
            <a:ext cx="7315200" cy="1097280"/>
          </a:xfrm>
          <a:prstGeom prst="rect">
            <a:avLst/>
          </a:prstGeom>
          <a:noFill/>
          <a:ln/>
        </p:spPr>
        <p:txBody>
          <a:bodyPr wrap="square" rtlCol="0" anchor="ctr"/>
          <a:lstStyle/>
          <a:p>
            <a:pPr algn="ctr" indent="0" marL="0">
              <a:buNone/>
            </a:pPr>
            <a:r>
              <a:rPr lang="en-US" sz="6000" b="1" dirty="0">
                <a:solidFill>
                  <a:srgbClr val="FFFFFF"/>
                </a:solidFill>
                <a:latin typeface="Comic Sans MS" pitchFamily="34" charset="0"/>
                <a:ea typeface="Comic Sans MS" pitchFamily="34" charset="-122"/>
                <a:cs typeface="Comic Sans MS" pitchFamily="34" charset="-120"/>
              </a:rPr>
              <a:t>Mitzvah</a:t>
            </a:r>
            <a:endParaRPr lang="en-US" sz="6000" dirty="0"/>
          </a:p>
        </p:txBody>
      </p:sp>
      <p:sp>
        <p:nvSpPr>
          <p:cNvPr id="6" name="Text 4"/>
          <p:cNvSpPr/>
          <p:nvPr/>
        </p:nvSpPr>
        <p:spPr>
          <a:xfrm>
            <a:off x="914400" y="1828800"/>
            <a:ext cx="7315200" cy="731520"/>
          </a:xfrm>
          <a:prstGeom prst="rect">
            <a:avLst/>
          </a:prstGeom>
          <a:noFill/>
          <a:ln/>
        </p:spPr>
        <p:txBody>
          <a:bodyPr wrap="square" rtlCol="0" anchor="ctr"/>
          <a:lstStyle/>
          <a:p>
            <a:pPr algn="ctr" indent="0" marL="0">
              <a:buNone/>
            </a:pPr>
            <a:r>
              <a:rPr lang="en-US" sz="3600" dirty="0">
                <a:solidFill>
                  <a:srgbClr val="F2B705"/>
                </a:solidFill>
                <a:latin typeface="Comic Sans MS" pitchFamily="34" charset="0"/>
                <a:ea typeface="Comic Sans MS" pitchFamily="34" charset="-122"/>
                <a:cs typeface="Comic Sans MS" pitchFamily="34" charset="-120"/>
              </a:rPr>
              <a:t>מִצְוָה</a:t>
            </a:r>
            <a:endParaRPr lang="en-US" sz="3600" dirty="0"/>
          </a:p>
        </p:txBody>
      </p:sp>
      <p:sp>
        <p:nvSpPr>
          <p:cNvPr id="7" name="Text 5"/>
          <p:cNvSpPr/>
          <p:nvPr/>
        </p:nvSpPr>
        <p:spPr>
          <a:xfrm>
            <a:off x="914400" y="2651760"/>
            <a:ext cx="7315200" cy="822960"/>
          </a:xfrm>
          <a:prstGeom prst="rect">
            <a:avLst/>
          </a:prstGeom>
          <a:noFill/>
          <a:ln/>
        </p:spPr>
        <p:txBody>
          <a:bodyPr wrap="square" rtlCol="0" anchor="ctr"/>
          <a:lstStyle/>
          <a:p>
            <a:pPr algn="ctr" indent="0" marL="0">
              <a:buNone/>
            </a:pPr>
            <a:r>
              <a:rPr lang="en-US" sz="2400" dirty="0">
                <a:solidFill>
                  <a:srgbClr val="FFFFFF"/>
                </a:solidFill>
                <a:latin typeface="Comic Sans MS" pitchFamily="34" charset="0"/>
                <a:ea typeface="Comic Sans MS" pitchFamily="34" charset="-122"/>
                <a:cs typeface="Comic Sans MS" pitchFamily="34" charset="-120"/>
              </a:rPr>
              <a:t>Why are good deeds so important to Jewish families?</a:t>
            </a:r>
            <a:endParaRPr lang="en-US" sz="2400" dirty="0"/>
          </a:p>
        </p:txBody>
      </p:sp>
      <p:sp>
        <p:nvSpPr>
          <p:cNvPr id="8" name="Text 6"/>
          <p:cNvSpPr/>
          <p:nvPr/>
        </p:nvSpPr>
        <p:spPr>
          <a:xfrm>
            <a:off x="914400" y="4297680"/>
            <a:ext cx="7315200" cy="457200"/>
          </a:xfrm>
          <a:prstGeom prst="rect">
            <a:avLst/>
          </a:prstGeom>
          <a:noFill/>
          <a:ln/>
        </p:spPr>
        <p:txBody>
          <a:bodyPr wrap="square" rtlCol="0" anchor="ctr"/>
          <a:lstStyle/>
          <a:p>
            <a:pPr algn="ctr" indent="0" marL="0">
              <a:buNone/>
            </a:pPr>
            <a:r>
              <a:rPr lang="en-US" sz="1600" dirty="0">
                <a:solidFill>
                  <a:srgbClr val="DBEAFE"/>
                </a:solidFill>
                <a:latin typeface="Comic Sans MS" pitchFamily="34" charset="0"/>
                <a:ea typeface="Comic Sans MS" pitchFamily="34" charset="-122"/>
                <a:cs typeface="Comic Sans MS" pitchFamily="34" charset="-120"/>
              </a:rPr>
              <a:t>RE · Year 1/2 · Judaism · Engage</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Do you remember…?</a:t>
            </a:r>
            <a:endParaRPr lang="en-US" sz="3000" dirty="0"/>
          </a:p>
        </p:txBody>
      </p:sp>
      <p:sp>
        <p:nvSpPr>
          <p:cNvPr id="5" name="Shape 3"/>
          <p:cNvSpPr/>
          <p:nvPr/>
        </p:nvSpPr>
        <p:spPr>
          <a:xfrm>
            <a:off x="457200" y="1188720"/>
            <a:ext cx="5852160" cy="749808"/>
          </a:xfrm>
          <a:prstGeom prst="roundRect">
            <a:avLst>
              <a:gd name="adj" fmla="val 18293"/>
            </a:avLst>
          </a:prstGeom>
          <a:solidFill>
            <a:srgbClr val="DBEAFE"/>
          </a:solidFill>
          <a:ln/>
        </p:spPr>
      </p:sp>
      <p:sp>
        <p:nvSpPr>
          <p:cNvPr id="6" name="Text 4"/>
          <p:cNvSpPr/>
          <p:nvPr/>
        </p:nvSpPr>
        <p:spPr>
          <a:xfrm>
            <a:off x="640080" y="1188720"/>
            <a:ext cx="5669280" cy="749808"/>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How many Gods do Jewish people believe in?</a:t>
            </a:r>
            <a:endParaRPr lang="en-US" sz="2000" dirty="0"/>
          </a:p>
        </p:txBody>
      </p:sp>
      <p:sp>
        <p:nvSpPr>
          <p:cNvPr id="7" name="Shape 5"/>
          <p:cNvSpPr/>
          <p:nvPr/>
        </p:nvSpPr>
        <p:spPr>
          <a:xfrm>
            <a:off x="6492240" y="1188720"/>
            <a:ext cx="2194560" cy="749808"/>
          </a:xfrm>
          <a:prstGeom prst="roundRect">
            <a:avLst>
              <a:gd name="adj" fmla="val 18293"/>
            </a:avLst>
          </a:prstGeom>
          <a:solidFill>
            <a:srgbClr val="F2B705"/>
          </a:solidFill>
          <a:ln/>
        </p:spPr>
      </p:sp>
      <p:sp>
        <p:nvSpPr>
          <p:cNvPr id="8" name="Text 6"/>
          <p:cNvSpPr/>
          <p:nvPr/>
        </p:nvSpPr>
        <p:spPr>
          <a:xfrm>
            <a:off x="6492240" y="1188720"/>
            <a:ext cx="2194560" cy="749808"/>
          </a:xfrm>
          <a:prstGeom prst="rect">
            <a:avLst/>
          </a:prstGeom>
          <a:noFill/>
          <a:ln/>
        </p:spPr>
        <p:txBody>
          <a:bodyPr wrap="square" rtlCol="0" anchor="ctr"/>
          <a:lstStyle/>
          <a:p>
            <a:pPr algn="ctr" indent="0" marL="0">
              <a:buNone/>
            </a:pPr>
            <a:r>
              <a:rPr lang="en-US" sz="2000" b="1" dirty="0">
                <a:solidFill>
                  <a:srgbClr val="1E3A8A"/>
                </a:solidFill>
                <a:latin typeface="Comic Sans MS" pitchFamily="34" charset="0"/>
                <a:ea typeface="Comic Sans MS" pitchFamily="34" charset="-122"/>
                <a:cs typeface="Comic Sans MS" pitchFamily="34" charset="-120"/>
              </a:rPr>
              <a:t>One God</a:t>
            </a:r>
            <a:endParaRPr lang="en-US" sz="2000" dirty="0"/>
          </a:p>
        </p:txBody>
      </p:sp>
      <p:sp>
        <p:nvSpPr>
          <p:cNvPr id="9" name="Shape 7"/>
          <p:cNvSpPr/>
          <p:nvPr/>
        </p:nvSpPr>
        <p:spPr>
          <a:xfrm>
            <a:off x="457200" y="2103120"/>
            <a:ext cx="5852160" cy="749808"/>
          </a:xfrm>
          <a:prstGeom prst="roundRect">
            <a:avLst>
              <a:gd name="adj" fmla="val 18293"/>
            </a:avLst>
          </a:prstGeom>
          <a:solidFill>
            <a:srgbClr val="DBEAFE"/>
          </a:solidFill>
          <a:ln/>
        </p:spPr>
      </p:sp>
      <p:sp>
        <p:nvSpPr>
          <p:cNvPr id="10" name="Text 8"/>
          <p:cNvSpPr/>
          <p:nvPr/>
        </p:nvSpPr>
        <p:spPr>
          <a:xfrm>
            <a:off x="640080" y="2103120"/>
            <a:ext cx="5669280" cy="749808"/>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What is the Jewish holy book called?</a:t>
            </a:r>
            <a:endParaRPr lang="en-US" sz="2000" dirty="0"/>
          </a:p>
        </p:txBody>
      </p:sp>
      <p:sp>
        <p:nvSpPr>
          <p:cNvPr id="11" name="Shape 9"/>
          <p:cNvSpPr/>
          <p:nvPr/>
        </p:nvSpPr>
        <p:spPr>
          <a:xfrm>
            <a:off x="6492240" y="2103120"/>
            <a:ext cx="2194560" cy="749808"/>
          </a:xfrm>
          <a:prstGeom prst="roundRect">
            <a:avLst>
              <a:gd name="adj" fmla="val 18293"/>
            </a:avLst>
          </a:prstGeom>
          <a:solidFill>
            <a:srgbClr val="F2B705"/>
          </a:solidFill>
          <a:ln/>
        </p:spPr>
      </p:sp>
      <p:sp>
        <p:nvSpPr>
          <p:cNvPr id="12" name="Text 10"/>
          <p:cNvSpPr/>
          <p:nvPr/>
        </p:nvSpPr>
        <p:spPr>
          <a:xfrm>
            <a:off x="6492240" y="2103120"/>
            <a:ext cx="2194560" cy="749808"/>
          </a:xfrm>
          <a:prstGeom prst="rect">
            <a:avLst/>
          </a:prstGeom>
          <a:noFill/>
          <a:ln/>
        </p:spPr>
        <p:txBody>
          <a:bodyPr wrap="square" rtlCol="0" anchor="ctr"/>
          <a:lstStyle/>
          <a:p>
            <a:pPr algn="ctr" indent="0" marL="0">
              <a:buNone/>
            </a:pPr>
            <a:r>
              <a:rPr lang="en-US" sz="2000" b="1" dirty="0">
                <a:solidFill>
                  <a:srgbClr val="1E3A8A"/>
                </a:solidFill>
                <a:latin typeface="Comic Sans MS" pitchFamily="34" charset="0"/>
                <a:ea typeface="Comic Sans MS" pitchFamily="34" charset="-122"/>
                <a:cs typeface="Comic Sans MS" pitchFamily="34" charset="-120"/>
              </a:rPr>
              <a:t>The Torah</a:t>
            </a:r>
            <a:endParaRPr lang="en-US" sz="2000" dirty="0"/>
          </a:p>
        </p:txBody>
      </p:sp>
      <p:sp>
        <p:nvSpPr>
          <p:cNvPr id="13" name="Shape 11"/>
          <p:cNvSpPr/>
          <p:nvPr/>
        </p:nvSpPr>
        <p:spPr>
          <a:xfrm>
            <a:off x="457200" y="3017520"/>
            <a:ext cx="5852160" cy="749808"/>
          </a:xfrm>
          <a:prstGeom prst="roundRect">
            <a:avLst>
              <a:gd name="adj" fmla="val 18293"/>
            </a:avLst>
          </a:prstGeom>
          <a:solidFill>
            <a:srgbClr val="DBEAFE"/>
          </a:solidFill>
          <a:ln/>
        </p:spPr>
      </p:sp>
      <p:sp>
        <p:nvSpPr>
          <p:cNvPr id="14" name="Text 12"/>
          <p:cNvSpPr/>
          <p:nvPr/>
        </p:nvSpPr>
        <p:spPr>
          <a:xfrm>
            <a:off x="640080" y="3017520"/>
            <a:ext cx="5669280" cy="749808"/>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Where do Jewish people meet to pray?</a:t>
            </a:r>
            <a:endParaRPr lang="en-US" sz="2000" dirty="0"/>
          </a:p>
        </p:txBody>
      </p:sp>
      <p:sp>
        <p:nvSpPr>
          <p:cNvPr id="15" name="Shape 13"/>
          <p:cNvSpPr/>
          <p:nvPr/>
        </p:nvSpPr>
        <p:spPr>
          <a:xfrm>
            <a:off x="6492240" y="3017520"/>
            <a:ext cx="2194560" cy="749808"/>
          </a:xfrm>
          <a:prstGeom prst="roundRect">
            <a:avLst>
              <a:gd name="adj" fmla="val 18293"/>
            </a:avLst>
          </a:prstGeom>
          <a:solidFill>
            <a:srgbClr val="F2B705"/>
          </a:solidFill>
          <a:ln/>
        </p:spPr>
      </p:sp>
      <p:sp>
        <p:nvSpPr>
          <p:cNvPr id="16" name="Text 14"/>
          <p:cNvSpPr/>
          <p:nvPr/>
        </p:nvSpPr>
        <p:spPr>
          <a:xfrm>
            <a:off x="6492240" y="3017520"/>
            <a:ext cx="2194560" cy="749808"/>
          </a:xfrm>
          <a:prstGeom prst="rect">
            <a:avLst/>
          </a:prstGeom>
          <a:noFill/>
          <a:ln/>
        </p:spPr>
        <p:txBody>
          <a:bodyPr wrap="square" rtlCol="0" anchor="ctr"/>
          <a:lstStyle/>
          <a:p>
            <a:pPr algn="ctr" indent="0" marL="0">
              <a:buNone/>
            </a:pPr>
            <a:r>
              <a:rPr lang="en-US" sz="2000" b="1" dirty="0">
                <a:solidFill>
                  <a:srgbClr val="1E3A8A"/>
                </a:solidFill>
                <a:latin typeface="Comic Sans MS" pitchFamily="34" charset="0"/>
                <a:ea typeface="Comic Sans MS" pitchFamily="34" charset="-122"/>
                <a:cs typeface="Comic Sans MS" pitchFamily="34" charset="-120"/>
              </a:rPr>
              <a:t>The synagogue</a:t>
            </a:r>
            <a:endParaRPr lang="en-US" sz="2000" dirty="0"/>
          </a:p>
        </p:txBody>
      </p:sp>
      <p:sp>
        <p:nvSpPr>
          <p:cNvPr id="17" name="Shape 15"/>
          <p:cNvSpPr/>
          <p:nvPr/>
        </p:nvSpPr>
        <p:spPr>
          <a:xfrm>
            <a:off x="457200" y="3931920"/>
            <a:ext cx="5852160" cy="749808"/>
          </a:xfrm>
          <a:prstGeom prst="roundRect">
            <a:avLst>
              <a:gd name="adj" fmla="val 18293"/>
            </a:avLst>
          </a:prstGeom>
          <a:solidFill>
            <a:srgbClr val="DBEAFE"/>
          </a:solidFill>
          <a:ln/>
        </p:spPr>
      </p:sp>
      <p:sp>
        <p:nvSpPr>
          <p:cNvPr id="18" name="Text 16"/>
          <p:cNvSpPr/>
          <p:nvPr/>
        </p:nvSpPr>
        <p:spPr>
          <a:xfrm>
            <a:off x="640080" y="3931920"/>
            <a:ext cx="5669280" cy="749808"/>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What is the weekly day of rest called?</a:t>
            </a:r>
            <a:endParaRPr lang="en-US" sz="2000" dirty="0"/>
          </a:p>
        </p:txBody>
      </p:sp>
      <p:sp>
        <p:nvSpPr>
          <p:cNvPr id="19" name="Shape 17"/>
          <p:cNvSpPr/>
          <p:nvPr/>
        </p:nvSpPr>
        <p:spPr>
          <a:xfrm>
            <a:off x="6492240" y="3931920"/>
            <a:ext cx="2194560" cy="749808"/>
          </a:xfrm>
          <a:prstGeom prst="roundRect">
            <a:avLst>
              <a:gd name="adj" fmla="val 18293"/>
            </a:avLst>
          </a:prstGeom>
          <a:solidFill>
            <a:srgbClr val="F2B705"/>
          </a:solidFill>
          <a:ln/>
        </p:spPr>
      </p:sp>
      <p:sp>
        <p:nvSpPr>
          <p:cNvPr id="20" name="Text 18"/>
          <p:cNvSpPr/>
          <p:nvPr/>
        </p:nvSpPr>
        <p:spPr>
          <a:xfrm>
            <a:off x="6492240" y="3931920"/>
            <a:ext cx="2194560" cy="749808"/>
          </a:xfrm>
          <a:prstGeom prst="rect">
            <a:avLst/>
          </a:prstGeom>
          <a:noFill/>
          <a:ln/>
        </p:spPr>
        <p:txBody>
          <a:bodyPr wrap="square" rtlCol="0" anchor="ctr"/>
          <a:lstStyle/>
          <a:p>
            <a:pPr algn="ctr" indent="0" marL="0">
              <a:buNone/>
            </a:pPr>
            <a:r>
              <a:rPr lang="en-US" sz="2000" b="1" dirty="0">
                <a:solidFill>
                  <a:srgbClr val="1E3A8A"/>
                </a:solidFill>
                <a:latin typeface="Comic Sans MS" pitchFamily="34" charset="0"/>
                <a:ea typeface="Comic Sans MS" pitchFamily="34" charset="-122"/>
                <a:cs typeface="Comic Sans MS" pitchFamily="34" charset="-120"/>
              </a:rPr>
              <a:t>Shabbat</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Today we are learning…</a:t>
            </a:r>
            <a:endParaRPr lang="en-US" sz="3000" dirty="0"/>
          </a:p>
        </p:txBody>
      </p:sp>
      <p:sp>
        <p:nvSpPr>
          <p:cNvPr id="5" name="Shape 3"/>
          <p:cNvSpPr/>
          <p:nvPr/>
        </p:nvSpPr>
        <p:spPr>
          <a:xfrm>
            <a:off x="457200" y="1188720"/>
            <a:ext cx="8229600" cy="1005840"/>
          </a:xfrm>
          <a:prstGeom prst="roundRect">
            <a:avLst>
              <a:gd name="adj" fmla="val 18182"/>
            </a:avLst>
          </a:prstGeom>
          <a:solidFill>
            <a:srgbClr val="DBEAFE"/>
          </a:solidFill>
          <a:ln w="25400">
            <a:solidFill>
              <a:srgbClr val="1E3A8A"/>
            </a:solidFill>
            <a:prstDash val="solid"/>
          </a:ln>
        </p:spPr>
      </p:sp>
      <p:sp>
        <p:nvSpPr>
          <p:cNvPr id="6" name="Text 4"/>
          <p:cNvSpPr/>
          <p:nvPr/>
        </p:nvSpPr>
        <p:spPr>
          <a:xfrm>
            <a:off x="640080" y="1188720"/>
            <a:ext cx="7863840" cy="1005840"/>
          </a:xfrm>
          <a:prstGeom prst="rect">
            <a:avLst/>
          </a:prstGeom>
          <a:noFill/>
          <a:ln/>
        </p:spPr>
        <p:txBody>
          <a:bodyPr wrap="square" rtlCol="0" anchor="ctr"/>
          <a:lstStyle/>
          <a:p>
            <a:pPr indent="0" marL="0">
              <a:buNone/>
            </a:pPr>
            <a:r>
              <a:rPr lang="en-US" sz="2200" b="1" dirty="0">
                <a:solidFill>
                  <a:srgbClr val="1E3A8A"/>
                </a:solidFill>
                <a:latin typeface="Comic Sans MS" pitchFamily="34" charset="0"/>
                <a:ea typeface="Comic Sans MS" pitchFamily="34" charset="-122"/>
                <a:cs typeface="Comic Sans MS" pitchFamily="34" charset="-120"/>
              </a:rPr>
              <a:t>Why is learning to do good deeds so important to Jewish families?</a:t>
            </a:r>
            <a:endParaRPr lang="en-US" sz="2200" dirty="0"/>
          </a:p>
        </p:txBody>
      </p:sp>
      <p:sp>
        <p:nvSpPr>
          <p:cNvPr id="7" name="Text 5"/>
          <p:cNvSpPr/>
          <p:nvPr/>
        </p:nvSpPr>
        <p:spPr>
          <a:xfrm>
            <a:off x="548640" y="2468880"/>
            <a:ext cx="8046720" cy="2194560"/>
          </a:xfrm>
          <a:prstGeom prst="rect">
            <a:avLst/>
          </a:prstGeom>
          <a:noFill/>
          <a:ln/>
        </p:spPr>
        <p:txBody>
          <a:bodyPr wrap="square" rtlCol="0" anchor="t"/>
          <a:lstStyle/>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 can say what a good deed is.</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 can say and spell the Jewish word mitzvah.</a:t>
            </a:r>
            <a:endParaRPr lang="en-US" sz="2200" dirty="0"/>
          </a:p>
          <a:p>
            <a:pPr marL="342900" indent="-342900">
              <a:buSzPct val="100000"/>
              <a:buChar char="✔"/>
            </a:pPr>
            <a:r>
              <a:rPr lang="en-US" sz="2200" dirty="0">
                <a:solidFill>
                  <a:srgbClr val="1F2937"/>
                </a:solidFill>
                <a:latin typeface="Comic Sans MS" pitchFamily="34" charset="0"/>
                <a:ea typeface="Comic Sans MS" pitchFamily="34" charset="-122"/>
                <a:cs typeface="Comic Sans MS" pitchFamily="34" charset="-120"/>
              </a:rPr>
              <a:t>I can think of good deeds Zoe could do for her Gran.</a:t>
            </a:r>
            <a:endParaRPr lang="en-US" sz="2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What is a good deed?</a:t>
            </a:r>
            <a:endParaRPr lang="en-US" sz="3000" dirty="0"/>
          </a:p>
        </p:txBody>
      </p:sp>
      <p:sp>
        <p:nvSpPr>
          <p:cNvPr id="5" name="Shape 3"/>
          <p:cNvSpPr/>
          <p:nvPr/>
        </p:nvSpPr>
        <p:spPr>
          <a:xfrm>
            <a:off x="457200" y="1188720"/>
            <a:ext cx="4754880" cy="2651760"/>
          </a:xfrm>
          <a:prstGeom prst="cloudCallout">
            <a:avLst/>
          </a:prstGeom>
          <a:solidFill>
            <a:srgbClr val="DBEAFE"/>
          </a:solidFill>
          <a:ln w="19050">
            <a:solidFill>
              <a:srgbClr val="1E3A8A"/>
            </a:solidFill>
            <a:prstDash val="solid"/>
          </a:ln>
        </p:spPr>
      </p:sp>
      <p:sp>
        <p:nvSpPr>
          <p:cNvPr id="6" name="Text 4"/>
          <p:cNvSpPr/>
          <p:nvPr/>
        </p:nvSpPr>
        <p:spPr>
          <a:xfrm>
            <a:off x="1027786" y="1586484"/>
            <a:ext cx="3613709" cy="1723644"/>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A good deed is…</a:t>
            </a:r>
            <a:endParaRPr lang="en-US" sz="1800" dirty="0"/>
          </a:p>
          <a:p>
            <a:pPr algn="ctr" indent="0" marL="0">
              <a:buNone/>
            </a:pPr>
            <a:r>
              <a:rPr lang="en-US" sz="1800" dirty="0">
                <a:solidFill>
                  <a:srgbClr val="1F2937"/>
                </a:solidFill>
                <a:latin typeface="Comic Sans MS" pitchFamily="34" charset="0"/>
                <a:ea typeface="Comic Sans MS" pitchFamily="34" charset="-122"/>
                <a:cs typeface="Comic Sans MS" pitchFamily="34" charset="-120"/>
              </a:rPr>
              <a:t>…something kind that helps someone else.</a:t>
            </a:r>
            <a:endParaRPr lang="en-US" sz="1800" dirty="0"/>
          </a:p>
        </p:txBody>
      </p:sp>
      <p:sp>
        <p:nvSpPr>
          <p:cNvPr id="7" name="Shape 5"/>
          <p:cNvSpPr/>
          <p:nvPr/>
        </p:nvSpPr>
        <p:spPr>
          <a:xfrm>
            <a:off x="5943600" y="1371600"/>
            <a:ext cx="2194560" cy="1975104"/>
          </a:xfrm>
          <a:prstGeom prst="heart">
            <a:avLst/>
          </a:prstGeom>
          <a:solidFill>
            <a:srgbClr val="EC4899"/>
          </a:solidFill>
          <a:ln/>
        </p:spPr>
      </p:sp>
      <p:sp>
        <p:nvSpPr>
          <p:cNvPr id="8" name="Text 6"/>
          <p:cNvSpPr/>
          <p:nvPr/>
        </p:nvSpPr>
        <p:spPr>
          <a:xfrm>
            <a:off x="457200" y="4114800"/>
            <a:ext cx="8229600" cy="640080"/>
          </a:xfrm>
          <a:prstGeom prst="rect">
            <a:avLst/>
          </a:prstGeom>
          <a:noFill/>
          <a:ln/>
        </p:spPr>
        <p:txBody>
          <a:bodyPr wrap="square" rtlCol="0" anchor="ctr"/>
          <a:lstStyle/>
          <a:p>
            <a:pPr algn="ctr" indent="0" marL="0">
              <a:buNone/>
            </a:pPr>
            <a:r>
              <a:rPr lang="en-US" sz="2200" b="1" dirty="0">
                <a:solidFill>
                  <a:srgbClr val="1E3A8A"/>
                </a:solidFill>
                <a:latin typeface="Comic Sans MS" pitchFamily="34" charset="0"/>
                <a:ea typeface="Comic Sans MS" pitchFamily="34" charset="-122"/>
                <a:cs typeface="Comic Sans MS" pitchFamily="34" charset="-120"/>
              </a:rPr>
              <a:t>Draw or write a good deed on your whiteboard!</a:t>
            </a:r>
            <a:endParaRPr lang="en-US" sz="2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Good deed or not?</a:t>
            </a:r>
            <a:endParaRPr lang="en-US" sz="3000" dirty="0"/>
          </a:p>
        </p:txBody>
      </p:sp>
      <p:sp>
        <p:nvSpPr>
          <p:cNvPr id="5" name="Shape 3"/>
          <p:cNvSpPr/>
          <p:nvPr/>
        </p:nvSpPr>
        <p:spPr>
          <a:xfrm>
            <a:off x="365760" y="1234440"/>
            <a:ext cx="1965960" cy="1463040"/>
          </a:xfrm>
          <a:prstGeom prst="roundRect">
            <a:avLst>
              <a:gd name="adj" fmla="val 9375"/>
            </a:avLst>
          </a:prstGeom>
          <a:solidFill>
            <a:srgbClr val="FFFFFF"/>
          </a:solidFill>
          <a:ln w="25400">
            <a:solidFill>
              <a:srgbClr val="1E3A8A"/>
            </a:solidFill>
            <a:prstDash val="solid"/>
          </a:ln>
        </p:spPr>
      </p:sp>
      <p:sp>
        <p:nvSpPr>
          <p:cNvPr id="6" name="Text 4"/>
          <p:cNvSpPr/>
          <p:nvPr/>
        </p:nvSpPr>
        <p:spPr>
          <a:xfrm>
            <a:off x="457200" y="1234440"/>
            <a:ext cx="1783080" cy="146304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Helping a friend who fell over</a:t>
            </a:r>
            <a:endParaRPr lang="en-US" sz="1700" dirty="0"/>
          </a:p>
        </p:txBody>
      </p:sp>
      <p:sp>
        <p:nvSpPr>
          <p:cNvPr id="7" name="Shape 5"/>
          <p:cNvSpPr/>
          <p:nvPr/>
        </p:nvSpPr>
        <p:spPr>
          <a:xfrm>
            <a:off x="2514600" y="1234440"/>
            <a:ext cx="1965960" cy="1463040"/>
          </a:xfrm>
          <a:prstGeom prst="roundRect">
            <a:avLst>
              <a:gd name="adj" fmla="val 9375"/>
            </a:avLst>
          </a:prstGeom>
          <a:solidFill>
            <a:srgbClr val="FFFFFF"/>
          </a:solidFill>
          <a:ln w="25400">
            <a:solidFill>
              <a:srgbClr val="1E3A8A"/>
            </a:solidFill>
            <a:prstDash val="solid"/>
          </a:ln>
        </p:spPr>
      </p:sp>
      <p:sp>
        <p:nvSpPr>
          <p:cNvPr id="8" name="Text 6"/>
          <p:cNvSpPr/>
          <p:nvPr/>
        </p:nvSpPr>
        <p:spPr>
          <a:xfrm>
            <a:off x="2606040" y="1234440"/>
            <a:ext cx="1783080" cy="146304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Snatching a toy</a:t>
            </a:r>
            <a:endParaRPr lang="en-US" sz="1700" dirty="0"/>
          </a:p>
        </p:txBody>
      </p:sp>
      <p:sp>
        <p:nvSpPr>
          <p:cNvPr id="9" name="Shape 7"/>
          <p:cNvSpPr/>
          <p:nvPr/>
        </p:nvSpPr>
        <p:spPr>
          <a:xfrm>
            <a:off x="4663440" y="1234440"/>
            <a:ext cx="1965960" cy="1463040"/>
          </a:xfrm>
          <a:prstGeom prst="roundRect">
            <a:avLst>
              <a:gd name="adj" fmla="val 9375"/>
            </a:avLst>
          </a:prstGeom>
          <a:solidFill>
            <a:srgbClr val="FFFFFF"/>
          </a:solidFill>
          <a:ln w="25400">
            <a:solidFill>
              <a:srgbClr val="1E3A8A"/>
            </a:solidFill>
            <a:prstDash val="solid"/>
          </a:ln>
        </p:spPr>
      </p:sp>
      <p:sp>
        <p:nvSpPr>
          <p:cNvPr id="10" name="Text 8"/>
          <p:cNvSpPr/>
          <p:nvPr/>
        </p:nvSpPr>
        <p:spPr>
          <a:xfrm>
            <a:off x="4754880" y="1234440"/>
            <a:ext cx="1783080" cy="146304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Sharing your snack</a:t>
            </a:r>
            <a:endParaRPr lang="en-US" sz="1700" dirty="0"/>
          </a:p>
        </p:txBody>
      </p:sp>
      <p:sp>
        <p:nvSpPr>
          <p:cNvPr id="11" name="Shape 9"/>
          <p:cNvSpPr/>
          <p:nvPr/>
        </p:nvSpPr>
        <p:spPr>
          <a:xfrm>
            <a:off x="6812280" y="1234440"/>
            <a:ext cx="1965960" cy="1463040"/>
          </a:xfrm>
          <a:prstGeom prst="roundRect">
            <a:avLst>
              <a:gd name="adj" fmla="val 9375"/>
            </a:avLst>
          </a:prstGeom>
          <a:solidFill>
            <a:srgbClr val="FFFFFF"/>
          </a:solidFill>
          <a:ln w="25400">
            <a:solidFill>
              <a:srgbClr val="1E3A8A"/>
            </a:solidFill>
            <a:prstDash val="solid"/>
          </a:ln>
        </p:spPr>
      </p:sp>
      <p:sp>
        <p:nvSpPr>
          <p:cNvPr id="12" name="Text 10"/>
          <p:cNvSpPr/>
          <p:nvPr/>
        </p:nvSpPr>
        <p:spPr>
          <a:xfrm>
            <a:off x="6903720" y="1234440"/>
            <a:ext cx="1783080" cy="146304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Pushing in the line</a:t>
            </a:r>
            <a:endParaRPr lang="en-US" sz="1700" dirty="0"/>
          </a:p>
        </p:txBody>
      </p:sp>
      <p:sp>
        <p:nvSpPr>
          <p:cNvPr id="13" name="Shape 11"/>
          <p:cNvSpPr/>
          <p:nvPr/>
        </p:nvSpPr>
        <p:spPr>
          <a:xfrm>
            <a:off x="365760" y="2971800"/>
            <a:ext cx="1965960" cy="1463040"/>
          </a:xfrm>
          <a:prstGeom prst="roundRect">
            <a:avLst>
              <a:gd name="adj" fmla="val 9375"/>
            </a:avLst>
          </a:prstGeom>
          <a:solidFill>
            <a:srgbClr val="FFFFFF"/>
          </a:solidFill>
          <a:ln w="25400">
            <a:solidFill>
              <a:srgbClr val="1E3A8A"/>
            </a:solidFill>
            <a:prstDash val="solid"/>
          </a:ln>
        </p:spPr>
      </p:sp>
      <p:sp>
        <p:nvSpPr>
          <p:cNvPr id="14" name="Text 12"/>
          <p:cNvSpPr/>
          <p:nvPr/>
        </p:nvSpPr>
        <p:spPr>
          <a:xfrm>
            <a:off x="457200" y="2971800"/>
            <a:ext cx="1783080" cy="146304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Helping to tidy up</a:t>
            </a:r>
            <a:endParaRPr lang="en-US" sz="1700" dirty="0"/>
          </a:p>
        </p:txBody>
      </p:sp>
      <p:sp>
        <p:nvSpPr>
          <p:cNvPr id="15" name="Shape 13"/>
          <p:cNvSpPr/>
          <p:nvPr/>
        </p:nvSpPr>
        <p:spPr>
          <a:xfrm>
            <a:off x="2514600" y="2971800"/>
            <a:ext cx="1965960" cy="1463040"/>
          </a:xfrm>
          <a:prstGeom prst="roundRect">
            <a:avLst>
              <a:gd name="adj" fmla="val 9375"/>
            </a:avLst>
          </a:prstGeom>
          <a:solidFill>
            <a:srgbClr val="FFFFFF"/>
          </a:solidFill>
          <a:ln w="25400">
            <a:solidFill>
              <a:srgbClr val="1E3A8A"/>
            </a:solidFill>
            <a:prstDash val="solid"/>
          </a:ln>
        </p:spPr>
      </p:sp>
      <p:sp>
        <p:nvSpPr>
          <p:cNvPr id="16" name="Text 14"/>
          <p:cNvSpPr/>
          <p:nvPr/>
        </p:nvSpPr>
        <p:spPr>
          <a:xfrm>
            <a:off x="2606040" y="2971800"/>
            <a:ext cx="1783080" cy="146304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Calling someone names</a:t>
            </a:r>
            <a:endParaRPr lang="en-US" sz="1700" dirty="0"/>
          </a:p>
        </p:txBody>
      </p:sp>
      <p:sp>
        <p:nvSpPr>
          <p:cNvPr id="17" name="Shape 15"/>
          <p:cNvSpPr/>
          <p:nvPr/>
        </p:nvSpPr>
        <p:spPr>
          <a:xfrm>
            <a:off x="4663440" y="2971800"/>
            <a:ext cx="1965960" cy="1463040"/>
          </a:xfrm>
          <a:prstGeom prst="roundRect">
            <a:avLst>
              <a:gd name="adj" fmla="val 9375"/>
            </a:avLst>
          </a:prstGeom>
          <a:solidFill>
            <a:srgbClr val="FFFFFF"/>
          </a:solidFill>
          <a:ln w="25400">
            <a:solidFill>
              <a:srgbClr val="1E3A8A"/>
            </a:solidFill>
            <a:prstDash val="solid"/>
          </a:ln>
        </p:spPr>
      </p:sp>
      <p:sp>
        <p:nvSpPr>
          <p:cNvPr id="18" name="Text 16"/>
          <p:cNvSpPr/>
          <p:nvPr/>
        </p:nvSpPr>
        <p:spPr>
          <a:xfrm>
            <a:off x="4754880" y="2971800"/>
            <a:ext cx="1783080" cy="146304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Making a card for someone who is poorly</a:t>
            </a:r>
            <a:endParaRPr lang="en-US" sz="1700" dirty="0"/>
          </a:p>
        </p:txBody>
      </p:sp>
      <p:sp>
        <p:nvSpPr>
          <p:cNvPr id="19" name="Shape 17"/>
          <p:cNvSpPr/>
          <p:nvPr/>
        </p:nvSpPr>
        <p:spPr>
          <a:xfrm>
            <a:off x="6812280" y="2971800"/>
            <a:ext cx="1965960" cy="1463040"/>
          </a:xfrm>
          <a:prstGeom prst="roundRect">
            <a:avLst>
              <a:gd name="adj" fmla="val 9375"/>
            </a:avLst>
          </a:prstGeom>
          <a:solidFill>
            <a:srgbClr val="FFFFFF"/>
          </a:solidFill>
          <a:ln w="25400">
            <a:solidFill>
              <a:srgbClr val="1E3A8A"/>
            </a:solidFill>
            <a:prstDash val="solid"/>
          </a:ln>
        </p:spPr>
      </p:sp>
      <p:sp>
        <p:nvSpPr>
          <p:cNvPr id="20" name="Text 18"/>
          <p:cNvSpPr/>
          <p:nvPr/>
        </p:nvSpPr>
        <p:spPr>
          <a:xfrm>
            <a:off x="6903720" y="2971800"/>
            <a:ext cx="1783080" cy="1463040"/>
          </a:xfrm>
          <a:prstGeom prst="rect">
            <a:avLst/>
          </a:prstGeom>
          <a:noFill/>
          <a:ln/>
        </p:spPr>
        <p:txBody>
          <a:bodyPr wrap="square" rtlCol="0" anchor="ctr"/>
          <a:lstStyle/>
          <a:p>
            <a:pPr algn="ctr" indent="0" marL="0">
              <a:buNone/>
            </a:pPr>
            <a:r>
              <a:rPr lang="en-US" sz="1700" dirty="0">
                <a:solidFill>
                  <a:srgbClr val="1F2937"/>
                </a:solidFill>
                <a:latin typeface="Comic Sans MS" pitchFamily="34" charset="0"/>
                <a:ea typeface="Comic Sans MS" pitchFamily="34" charset="-122"/>
                <a:cs typeface="Comic Sans MS" pitchFamily="34" charset="-120"/>
              </a:rPr>
              <a:t>Saying thank you</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Sorted! Good deeds and not good deeds</a:t>
            </a:r>
            <a:endParaRPr lang="en-US" sz="3000" dirty="0"/>
          </a:p>
        </p:txBody>
      </p:sp>
      <p:sp>
        <p:nvSpPr>
          <p:cNvPr id="5" name="Shape 3"/>
          <p:cNvSpPr/>
          <p:nvPr/>
        </p:nvSpPr>
        <p:spPr>
          <a:xfrm>
            <a:off x="365760" y="1143000"/>
            <a:ext cx="4114800" cy="548640"/>
          </a:xfrm>
          <a:prstGeom prst="roundRect">
            <a:avLst>
              <a:gd name="adj" fmla="val 25000"/>
            </a:avLst>
          </a:prstGeom>
          <a:solidFill>
            <a:srgbClr val="16A34A"/>
          </a:solidFill>
          <a:ln/>
        </p:spPr>
      </p:sp>
      <p:sp>
        <p:nvSpPr>
          <p:cNvPr id="6" name="Text 4"/>
          <p:cNvSpPr/>
          <p:nvPr/>
        </p:nvSpPr>
        <p:spPr>
          <a:xfrm>
            <a:off x="365760" y="1143000"/>
            <a:ext cx="4114800" cy="548640"/>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Good deed</a:t>
            </a:r>
            <a:endParaRPr lang="en-US" sz="2200" dirty="0"/>
          </a:p>
        </p:txBody>
      </p:sp>
      <p:sp>
        <p:nvSpPr>
          <p:cNvPr id="7" name="Shape 5"/>
          <p:cNvSpPr/>
          <p:nvPr/>
        </p:nvSpPr>
        <p:spPr>
          <a:xfrm>
            <a:off x="365760" y="1828800"/>
            <a:ext cx="4114800" cy="530352"/>
          </a:xfrm>
          <a:prstGeom prst="roundRect">
            <a:avLst>
              <a:gd name="adj" fmla="val 17241"/>
            </a:avLst>
          </a:prstGeom>
          <a:solidFill>
            <a:srgbClr val="FFFFFF"/>
          </a:solidFill>
          <a:ln w="25400">
            <a:solidFill>
              <a:srgbClr val="16A34A"/>
            </a:solidFill>
            <a:prstDash val="solid"/>
          </a:ln>
        </p:spPr>
      </p:sp>
      <p:sp>
        <p:nvSpPr>
          <p:cNvPr id="8" name="Text 6"/>
          <p:cNvSpPr/>
          <p:nvPr/>
        </p:nvSpPr>
        <p:spPr>
          <a:xfrm>
            <a:off x="502920" y="1828800"/>
            <a:ext cx="3840480" cy="530352"/>
          </a:xfrm>
          <a:prstGeom prst="rect">
            <a:avLst/>
          </a:prstGeom>
          <a:noFill/>
          <a:ln/>
        </p:spPr>
        <p:txBody>
          <a:bodyPr wrap="square" rtlCol="0" anchor="ctr"/>
          <a:lstStyle/>
          <a:p>
            <a:pPr indent="0" marL="0">
              <a:buNone/>
            </a:pPr>
            <a:r>
              <a:rPr lang="en-US" sz="1600" dirty="0">
                <a:solidFill>
                  <a:srgbClr val="1F2937"/>
                </a:solidFill>
                <a:latin typeface="Comic Sans MS" pitchFamily="34" charset="0"/>
                <a:ea typeface="Comic Sans MS" pitchFamily="34" charset="-122"/>
                <a:cs typeface="Comic Sans MS" pitchFamily="34" charset="-120"/>
              </a:rPr>
              <a:t>Helping a friend who fell over</a:t>
            </a:r>
            <a:endParaRPr lang="en-US" sz="1600" dirty="0"/>
          </a:p>
        </p:txBody>
      </p:sp>
      <p:sp>
        <p:nvSpPr>
          <p:cNvPr id="9" name="Shape 7"/>
          <p:cNvSpPr/>
          <p:nvPr/>
        </p:nvSpPr>
        <p:spPr>
          <a:xfrm>
            <a:off x="365760" y="2450592"/>
            <a:ext cx="4114800" cy="530352"/>
          </a:xfrm>
          <a:prstGeom prst="roundRect">
            <a:avLst>
              <a:gd name="adj" fmla="val 17241"/>
            </a:avLst>
          </a:prstGeom>
          <a:solidFill>
            <a:srgbClr val="FFFFFF"/>
          </a:solidFill>
          <a:ln w="25400">
            <a:solidFill>
              <a:srgbClr val="16A34A"/>
            </a:solidFill>
            <a:prstDash val="solid"/>
          </a:ln>
        </p:spPr>
      </p:sp>
      <p:sp>
        <p:nvSpPr>
          <p:cNvPr id="10" name="Text 8"/>
          <p:cNvSpPr/>
          <p:nvPr/>
        </p:nvSpPr>
        <p:spPr>
          <a:xfrm>
            <a:off x="502920" y="2450592"/>
            <a:ext cx="3840480" cy="530352"/>
          </a:xfrm>
          <a:prstGeom prst="rect">
            <a:avLst/>
          </a:prstGeom>
          <a:noFill/>
          <a:ln/>
        </p:spPr>
        <p:txBody>
          <a:bodyPr wrap="square" rtlCol="0" anchor="ctr"/>
          <a:lstStyle/>
          <a:p>
            <a:pPr indent="0" marL="0">
              <a:buNone/>
            </a:pPr>
            <a:r>
              <a:rPr lang="en-US" sz="1600" dirty="0">
                <a:solidFill>
                  <a:srgbClr val="1F2937"/>
                </a:solidFill>
                <a:latin typeface="Comic Sans MS" pitchFamily="34" charset="0"/>
                <a:ea typeface="Comic Sans MS" pitchFamily="34" charset="-122"/>
                <a:cs typeface="Comic Sans MS" pitchFamily="34" charset="-120"/>
              </a:rPr>
              <a:t>Sharing your snack</a:t>
            </a:r>
            <a:endParaRPr lang="en-US" sz="1600" dirty="0"/>
          </a:p>
        </p:txBody>
      </p:sp>
      <p:sp>
        <p:nvSpPr>
          <p:cNvPr id="11" name="Shape 9"/>
          <p:cNvSpPr/>
          <p:nvPr/>
        </p:nvSpPr>
        <p:spPr>
          <a:xfrm>
            <a:off x="365760" y="3072384"/>
            <a:ext cx="4114800" cy="530352"/>
          </a:xfrm>
          <a:prstGeom prst="roundRect">
            <a:avLst>
              <a:gd name="adj" fmla="val 17241"/>
            </a:avLst>
          </a:prstGeom>
          <a:solidFill>
            <a:srgbClr val="FFFFFF"/>
          </a:solidFill>
          <a:ln w="25400">
            <a:solidFill>
              <a:srgbClr val="16A34A"/>
            </a:solidFill>
            <a:prstDash val="solid"/>
          </a:ln>
        </p:spPr>
      </p:sp>
      <p:sp>
        <p:nvSpPr>
          <p:cNvPr id="12" name="Text 10"/>
          <p:cNvSpPr/>
          <p:nvPr/>
        </p:nvSpPr>
        <p:spPr>
          <a:xfrm>
            <a:off x="502920" y="3072384"/>
            <a:ext cx="3840480" cy="530352"/>
          </a:xfrm>
          <a:prstGeom prst="rect">
            <a:avLst/>
          </a:prstGeom>
          <a:noFill/>
          <a:ln/>
        </p:spPr>
        <p:txBody>
          <a:bodyPr wrap="square" rtlCol="0" anchor="ctr"/>
          <a:lstStyle/>
          <a:p>
            <a:pPr indent="0" marL="0">
              <a:buNone/>
            </a:pPr>
            <a:r>
              <a:rPr lang="en-US" sz="1600" dirty="0">
                <a:solidFill>
                  <a:srgbClr val="1F2937"/>
                </a:solidFill>
                <a:latin typeface="Comic Sans MS" pitchFamily="34" charset="0"/>
                <a:ea typeface="Comic Sans MS" pitchFamily="34" charset="-122"/>
                <a:cs typeface="Comic Sans MS" pitchFamily="34" charset="-120"/>
              </a:rPr>
              <a:t>Helping to tidy up</a:t>
            </a:r>
            <a:endParaRPr lang="en-US" sz="1600" dirty="0"/>
          </a:p>
        </p:txBody>
      </p:sp>
      <p:sp>
        <p:nvSpPr>
          <p:cNvPr id="13" name="Shape 11"/>
          <p:cNvSpPr/>
          <p:nvPr/>
        </p:nvSpPr>
        <p:spPr>
          <a:xfrm>
            <a:off x="365760" y="3694176"/>
            <a:ext cx="4114800" cy="530352"/>
          </a:xfrm>
          <a:prstGeom prst="roundRect">
            <a:avLst>
              <a:gd name="adj" fmla="val 17241"/>
            </a:avLst>
          </a:prstGeom>
          <a:solidFill>
            <a:srgbClr val="FFFFFF"/>
          </a:solidFill>
          <a:ln w="25400">
            <a:solidFill>
              <a:srgbClr val="16A34A"/>
            </a:solidFill>
            <a:prstDash val="solid"/>
          </a:ln>
        </p:spPr>
      </p:sp>
      <p:sp>
        <p:nvSpPr>
          <p:cNvPr id="14" name="Text 12"/>
          <p:cNvSpPr/>
          <p:nvPr/>
        </p:nvSpPr>
        <p:spPr>
          <a:xfrm>
            <a:off x="502920" y="3694176"/>
            <a:ext cx="3840480" cy="530352"/>
          </a:xfrm>
          <a:prstGeom prst="rect">
            <a:avLst/>
          </a:prstGeom>
          <a:noFill/>
          <a:ln/>
        </p:spPr>
        <p:txBody>
          <a:bodyPr wrap="square" rtlCol="0" anchor="ctr"/>
          <a:lstStyle/>
          <a:p>
            <a:pPr indent="0" marL="0">
              <a:buNone/>
            </a:pPr>
            <a:r>
              <a:rPr lang="en-US" sz="1600" dirty="0">
                <a:solidFill>
                  <a:srgbClr val="1F2937"/>
                </a:solidFill>
                <a:latin typeface="Comic Sans MS" pitchFamily="34" charset="0"/>
                <a:ea typeface="Comic Sans MS" pitchFamily="34" charset="-122"/>
                <a:cs typeface="Comic Sans MS" pitchFamily="34" charset="-120"/>
              </a:rPr>
              <a:t>Making a card for someone who is poorly</a:t>
            </a:r>
            <a:endParaRPr lang="en-US" sz="1600" dirty="0"/>
          </a:p>
        </p:txBody>
      </p:sp>
      <p:sp>
        <p:nvSpPr>
          <p:cNvPr id="15" name="Shape 13"/>
          <p:cNvSpPr/>
          <p:nvPr/>
        </p:nvSpPr>
        <p:spPr>
          <a:xfrm>
            <a:off x="365760" y="4315968"/>
            <a:ext cx="4114800" cy="530352"/>
          </a:xfrm>
          <a:prstGeom prst="roundRect">
            <a:avLst>
              <a:gd name="adj" fmla="val 17241"/>
            </a:avLst>
          </a:prstGeom>
          <a:solidFill>
            <a:srgbClr val="FFFFFF"/>
          </a:solidFill>
          <a:ln w="25400">
            <a:solidFill>
              <a:srgbClr val="16A34A"/>
            </a:solidFill>
            <a:prstDash val="solid"/>
          </a:ln>
        </p:spPr>
      </p:sp>
      <p:sp>
        <p:nvSpPr>
          <p:cNvPr id="16" name="Text 14"/>
          <p:cNvSpPr/>
          <p:nvPr/>
        </p:nvSpPr>
        <p:spPr>
          <a:xfrm>
            <a:off x="502920" y="4315968"/>
            <a:ext cx="3840480" cy="530352"/>
          </a:xfrm>
          <a:prstGeom prst="rect">
            <a:avLst/>
          </a:prstGeom>
          <a:noFill/>
          <a:ln/>
        </p:spPr>
        <p:txBody>
          <a:bodyPr wrap="square" rtlCol="0" anchor="ctr"/>
          <a:lstStyle/>
          <a:p>
            <a:pPr indent="0" marL="0">
              <a:buNone/>
            </a:pPr>
            <a:r>
              <a:rPr lang="en-US" sz="1600" dirty="0">
                <a:solidFill>
                  <a:srgbClr val="1F2937"/>
                </a:solidFill>
                <a:latin typeface="Comic Sans MS" pitchFamily="34" charset="0"/>
                <a:ea typeface="Comic Sans MS" pitchFamily="34" charset="-122"/>
                <a:cs typeface="Comic Sans MS" pitchFamily="34" charset="-120"/>
              </a:rPr>
              <a:t>Saying thank you</a:t>
            </a:r>
            <a:endParaRPr lang="en-US" sz="1600" dirty="0"/>
          </a:p>
        </p:txBody>
      </p:sp>
      <p:sp>
        <p:nvSpPr>
          <p:cNvPr id="17" name="Shape 15"/>
          <p:cNvSpPr/>
          <p:nvPr/>
        </p:nvSpPr>
        <p:spPr>
          <a:xfrm>
            <a:off x="4663440" y="1143000"/>
            <a:ext cx="4114800" cy="548640"/>
          </a:xfrm>
          <a:prstGeom prst="roundRect">
            <a:avLst>
              <a:gd name="adj" fmla="val 25000"/>
            </a:avLst>
          </a:prstGeom>
          <a:solidFill>
            <a:srgbClr val="DC2626"/>
          </a:solidFill>
          <a:ln/>
        </p:spPr>
      </p:sp>
      <p:sp>
        <p:nvSpPr>
          <p:cNvPr id="18" name="Text 16"/>
          <p:cNvSpPr/>
          <p:nvPr/>
        </p:nvSpPr>
        <p:spPr>
          <a:xfrm>
            <a:off x="4663440" y="1143000"/>
            <a:ext cx="4114800" cy="548640"/>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Not a good deed</a:t>
            </a:r>
            <a:endParaRPr lang="en-US" sz="2200" dirty="0"/>
          </a:p>
        </p:txBody>
      </p:sp>
      <p:sp>
        <p:nvSpPr>
          <p:cNvPr id="19" name="Shape 17"/>
          <p:cNvSpPr/>
          <p:nvPr/>
        </p:nvSpPr>
        <p:spPr>
          <a:xfrm>
            <a:off x="4663440" y="1828800"/>
            <a:ext cx="4114800" cy="530352"/>
          </a:xfrm>
          <a:prstGeom prst="roundRect">
            <a:avLst>
              <a:gd name="adj" fmla="val 17241"/>
            </a:avLst>
          </a:prstGeom>
          <a:solidFill>
            <a:srgbClr val="FFFFFF"/>
          </a:solidFill>
          <a:ln w="25400">
            <a:solidFill>
              <a:srgbClr val="DC2626"/>
            </a:solidFill>
            <a:prstDash val="solid"/>
          </a:ln>
        </p:spPr>
      </p:sp>
      <p:sp>
        <p:nvSpPr>
          <p:cNvPr id="20" name="Text 18"/>
          <p:cNvSpPr/>
          <p:nvPr/>
        </p:nvSpPr>
        <p:spPr>
          <a:xfrm>
            <a:off x="4800600" y="1828800"/>
            <a:ext cx="3840480" cy="530352"/>
          </a:xfrm>
          <a:prstGeom prst="rect">
            <a:avLst/>
          </a:prstGeom>
          <a:noFill/>
          <a:ln/>
        </p:spPr>
        <p:txBody>
          <a:bodyPr wrap="square" rtlCol="0" anchor="ctr"/>
          <a:lstStyle/>
          <a:p>
            <a:pPr indent="0" marL="0">
              <a:buNone/>
            </a:pPr>
            <a:r>
              <a:rPr lang="en-US" sz="1600" dirty="0">
                <a:solidFill>
                  <a:srgbClr val="1F2937"/>
                </a:solidFill>
                <a:latin typeface="Comic Sans MS" pitchFamily="34" charset="0"/>
                <a:ea typeface="Comic Sans MS" pitchFamily="34" charset="-122"/>
                <a:cs typeface="Comic Sans MS" pitchFamily="34" charset="-120"/>
              </a:rPr>
              <a:t>Snatching a toy</a:t>
            </a:r>
            <a:endParaRPr lang="en-US" sz="1600" dirty="0"/>
          </a:p>
        </p:txBody>
      </p:sp>
      <p:sp>
        <p:nvSpPr>
          <p:cNvPr id="21" name="Shape 19"/>
          <p:cNvSpPr/>
          <p:nvPr/>
        </p:nvSpPr>
        <p:spPr>
          <a:xfrm>
            <a:off x="4663440" y="2450592"/>
            <a:ext cx="4114800" cy="530352"/>
          </a:xfrm>
          <a:prstGeom prst="roundRect">
            <a:avLst>
              <a:gd name="adj" fmla="val 17241"/>
            </a:avLst>
          </a:prstGeom>
          <a:solidFill>
            <a:srgbClr val="FFFFFF"/>
          </a:solidFill>
          <a:ln w="25400">
            <a:solidFill>
              <a:srgbClr val="DC2626"/>
            </a:solidFill>
            <a:prstDash val="solid"/>
          </a:ln>
        </p:spPr>
      </p:sp>
      <p:sp>
        <p:nvSpPr>
          <p:cNvPr id="22" name="Text 20"/>
          <p:cNvSpPr/>
          <p:nvPr/>
        </p:nvSpPr>
        <p:spPr>
          <a:xfrm>
            <a:off x="4800600" y="2450592"/>
            <a:ext cx="3840480" cy="530352"/>
          </a:xfrm>
          <a:prstGeom prst="rect">
            <a:avLst/>
          </a:prstGeom>
          <a:noFill/>
          <a:ln/>
        </p:spPr>
        <p:txBody>
          <a:bodyPr wrap="square" rtlCol="0" anchor="ctr"/>
          <a:lstStyle/>
          <a:p>
            <a:pPr indent="0" marL="0">
              <a:buNone/>
            </a:pPr>
            <a:r>
              <a:rPr lang="en-US" sz="1600" dirty="0">
                <a:solidFill>
                  <a:srgbClr val="1F2937"/>
                </a:solidFill>
                <a:latin typeface="Comic Sans MS" pitchFamily="34" charset="0"/>
                <a:ea typeface="Comic Sans MS" pitchFamily="34" charset="-122"/>
                <a:cs typeface="Comic Sans MS" pitchFamily="34" charset="-120"/>
              </a:rPr>
              <a:t>Pushing in the line</a:t>
            </a:r>
            <a:endParaRPr lang="en-US" sz="1600" dirty="0"/>
          </a:p>
        </p:txBody>
      </p:sp>
      <p:sp>
        <p:nvSpPr>
          <p:cNvPr id="23" name="Shape 21"/>
          <p:cNvSpPr/>
          <p:nvPr/>
        </p:nvSpPr>
        <p:spPr>
          <a:xfrm>
            <a:off x="4663440" y="3072384"/>
            <a:ext cx="4114800" cy="530352"/>
          </a:xfrm>
          <a:prstGeom prst="roundRect">
            <a:avLst>
              <a:gd name="adj" fmla="val 17241"/>
            </a:avLst>
          </a:prstGeom>
          <a:solidFill>
            <a:srgbClr val="FFFFFF"/>
          </a:solidFill>
          <a:ln w="25400">
            <a:solidFill>
              <a:srgbClr val="DC2626"/>
            </a:solidFill>
            <a:prstDash val="solid"/>
          </a:ln>
        </p:spPr>
      </p:sp>
      <p:sp>
        <p:nvSpPr>
          <p:cNvPr id="24" name="Text 22"/>
          <p:cNvSpPr/>
          <p:nvPr/>
        </p:nvSpPr>
        <p:spPr>
          <a:xfrm>
            <a:off x="4800600" y="3072384"/>
            <a:ext cx="3840480" cy="530352"/>
          </a:xfrm>
          <a:prstGeom prst="rect">
            <a:avLst/>
          </a:prstGeom>
          <a:noFill/>
          <a:ln/>
        </p:spPr>
        <p:txBody>
          <a:bodyPr wrap="square" rtlCol="0" anchor="ctr"/>
          <a:lstStyle/>
          <a:p>
            <a:pPr indent="0" marL="0">
              <a:buNone/>
            </a:pPr>
            <a:r>
              <a:rPr lang="en-US" sz="1600" dirty="0">
                <a:solidFill>
                  <a:srgbClr val="1F2937"/>
                </a:solidFill>
                <a:latin typeface="Comic Sans MS" pitchFamily="34" charset="0"/>
                <a:ea typeface="Comic Sans MS" pitchFamily="34" charset="-122"/>
                <a:cs typeface="Comic Sans MS" pitchFamily="34" charset="-120"/>
              </a:rPr>
              <a:t>Calling someone names</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Meet Zoe!</a:t>
            </a:r>
            <a:endParaRPr lang="en-US" sz="3000" dirty="0"/>
          </a:p>
        </p:txBody>
      </p:sp>
      <p:sp>
        <p:nvSpPr>
          <p:cNvPr id="5" name="Shape 3"/>
          <p:cNvSpPr/>
          <p:nvPr/>
        </p:nvSpPr>
        <p:spPr>
          <a:xfrm>
            <a:off x="971550" y="1565910"/>
            <a:ext cx="457200" cy="628650"/>
          </a:xfrm>
          <a:prstGeom prst="ellipse">
            <a:avLst/>
          </a:prstGeom>
          <a:solidFill>
            <a:srgbClr val="4A2C17"/>
          </a:solidFill>
          <a:ln/>
        </p:spPr>
      </p:sp>
      <p:sp>
        <p:nvSpPr>
          <p:cNvPr id="6" name="Shape 4"/>
          <p:cNvSpPr/>
          <p:nvPr/>
        </p:nvSpPr>
        <p:spPr>
          <a:xfrm>
            <a:off x="2228850" y="1565910"/>
            <a:ext cx="457200" cy="628650"/>
          </a:xfrm>
          <a:prstGeom prst="ellipse">
            <a:avLst/>
          </a:prstGeom>
          <a:solidFill>
            <a:srgbClr val="4A2C17"/>
          </a:solidFill>
          <a:ln/>
        </p:spPr>
      </p:sp>
      <p:sp>
        <p:nvSpPr>
          <p:cNvPr id="7" name="Shape 5"/>
          <p:cNvSpPr/>
          <p:nvPr/>
        </p:nvSpPr>
        <p:spPr>
          <a:xfrm>
            <a:off x="1200150" y="1280160"/>
            <a:ext cx="1257300" cy="1143000"/>
          </a:xfrm>
          <a:prstGeom prst="ellipse">
            <a:avLst/>
          </a:prstGeom>
          <a:solidFill>
            <a:srgbClr val="4A2C17"/>
          </a:solidFill>
          <a:ln/>
        </p:spPr>
      </p:sp>
      <p:sp>
        <p:nvSpPr>
          <p:cNvPr id="8" name="Shape 6"/>
          <p:cNvSpPr/>
          <p:nvPr/>
        </p:nvSpPr>
        <p:spPr>
          <a:xfrm>
            <a:off x="1280160" y="1417320"/>
            <a:ext cx="1097280" cy="1097280"/>
          </a:xfrm>
          <a:prstGeom prst="ellipse">
            <a:avLst/>
          </a:prstGeom>
          <a:solidFill>
            <a:srgbClr val="E0AC69"/>
          </a:solidFill>
          <a:ln/>
        </p:spPr>
      </p:sp>
      <p:sp>
        <p:nvSpPr>
          <p:cNvPr id="9" name="Shape 7"/>
          <p:cNvSpPr/>
          <p:nvPr/>
        </p:nvSpPr>
        <p:spPr>
          <a:xfrm>
            <a:off x="1257300" y="1280160"/>
            <a:ext cx="1143000" cy="400050"/>
          </a:xfrm>
          <a:prstGeom prst="ellipse">
            <a:avLst/>
          </a:prstGeom>
          <a:solidFill>
            <a:srgbClr val="4A2C17"/>
          </a:solidFill>
          <a:ln/>
        </p:spPr>
      </p:sp>
      <p:sp>
        <p:nvSpPr>
          <p:cNvPr id="10" name="Shape 8"/>
          <p:cNvSpPr/>
          <p:nvPr/>
        </p:nvSpPr>
        <p:spPr>
          <a:xfrm>
            <a:off x="1543050" y="1851660"/>
            <a:ext cx="137160" cy="171450"/>
          </a:xfrm>
          <a:prstGeom prst="ellipse">
            <a:avLst/>
          </a:prstGeom>
          <a:solidFill>
            <a:srgbClr val="1F2937"/>
          </a:solidFill>
          <a:ln/>
        </p:spPr>
      </p:sp>
      <p:sp>
        <p:nvSpPr>
          <p:cNvPr id="11" name="Shape 9"/>
          <p:cNvSpPr/>
          <p:nvPr/>
        </p:nvSpPr>
        <p:spPr>
          <a:xfrm>
            <a:off x="1977390" y="1851660"/>
            <a:ext cx="137160" cy="171450"/>
          </a:xfrm>
          <a:prstGeom prst="ellipse">
            <a:avLst/>
          </a:prstGeom>
          <a:solidFill>
            <a:srgbClr val="1F2937"/>
          </a:solidFill>
          <a:ln/>
        </p:spPr>
      </p:sp>
      <p:sp>
        <p:nvSpPr>
          <p:cNvPr id="12" name="Shape 10"/>
          <p:cNvSpPr/>
          <p:nvPr/>
        </p:nvSpPr>
        <p:spPr>
          <a:xfrm>
            <a:off x="1394460" y="2080260"/>
            <a:ext cx="182880" cy="114300"/>
          </a:xfrm>
          <a:prstGeom prst="ellipse">
            <a:avLst/>
          </a:prstGeom>
          <a:solidFill>
            <a:srgbClr val="F4A3A3"/>
          </a:solidFill>
          <a:ln/>
        </p:spPr>
      </p:sp>
      <p:sp>
        <p:nvSpPr>
          <p:cNvPr id="13" name="Shape 11"/>
          <p:cNvSpPr/>
          <p:nvPr/>
        </p:nvSpPr>
        <p:spPr>
          <a:xfrm>
            <a:off x="2080260" y="2080260"/>
            <a:ext cx="182880" cy="114300"/>
          </a:xfrm>
          <a:prstGeom prst="ellipse">
            <a:avLst/>
          </a:prstGeom>
          <a:solidFill>
            <a:srgbClr val="F4A3A3"/>
          </a:solidFill>
          <a:ln/>
        </p:spPr>
      </p:sp>
      <p:sp>
        <p:nvSpPr>
          <p:cNvPr id="14" name="Shape 12"/>
          <p:cNvSpPr/>
          <p:nvPr/>
        </p:nvSpPr>
        <p:spPr>
          <a:xfrm>
            <a:off x="1600200" y="1908810"/>
            <a:ext cx="457200" cy="342900"/>
          </a:xfrm>
          <a:prstGeom prst="arc">
            <a:avLst>
              <a:gd name="adj1" fmla="val 1200000"/>
              <a:gd name="adj2" fmla="val 9600000"/>
            </a:avLst>
          </a:prstGeom>
          <a:noFill/>
          <a:ln w="25400">
            <a:solidFill>
              <a:srgbClr val="1F2937"/>
            </a:solidFill>
            <a:prstDash val="solid"/>
          </a:ln>
        </p:spPr>
      </p:sp>
      <p:sp>
        <p:nvSpPr>
          <p:cNvPr id="15" name="Shape 13"/>
          <p:cNvSpPr/>
          <p:nvPr/>
        </p:nvSpPr>
        <p:spPr>
          <a:xfrm>
            <a:off x="1714500" y="2480310"/>
            <a:ext cx="228600" cy="171450"/>
          </a:xfrm>
          <a:prstGeom prst="rect">
            <a:avLst/>
          </a:prstGeom>
          <a:solidFill>
            <a:srgbClr val="E0AC69"/>
          </a:solidFill>
          <a:ln/>
        </p:spPr>
      </p:sp>
      <p:sp>
        <p:nvSpPr>
          <p:cNvPr id="16" name="Shape 14"/>
          <p:cNvSpPr/>
          <p:nvPr/>
        </p:nvSpPr>
        <p:spPr>
          <a:xfrm>
            <a:off x="1143000" y="2628900"/>
            <a:ext cx="1371600" cy="1428750"/>
          </a:xfrm>
          <a:prstGeom prst="trapezoid">
            <a:avLst/>
          </a:prstGeom>
          <a:solidFill>
            <a:srgbClr val="7C3AED"/>
          </a:solidFill>
          <a:ln/>
        </p:spPr>
      </p:sp>
      <p:sp>
        <p:nvSpPr>
          <p:cNvPr id="17" name="Shape 15"/>
          <p:cNvSpPr/>
          <p:nvPr/>
        </p:nvSpPr>
        <p:spPr>
          <a:xfrm rot="1200000">
            <a:off x="914400" y="2766060"/>
            <a:ext cx="251460" cy="857250"/>
          </a:xfrm>
          <a:prstGeom prst="rect">
            <a:avLst/>
          </a:prstGeom>
          <a:solidFill>
            <a:srgbClr val="E0AC69"/>
          </a:solidFill>
          <a:ln/>
        </p:spPr>
      </p:sp>
      <p:sp>
        <p:nvSpPr>
          <p:cNvPr id="18" name="Shape 16"/>
          <p:cNvSpPr/>
          <p:nvPr/>
        </p:nvSpPr>
        <p:spPr>
          <a:xfrm rot="-1200000">
            <a:off x="2491740" y="2766060"/>
            <a:ext cx="251460" cy="857250"/>
          </a:xfrm>
          <a:prstGeom prst="rect">
            <a:avLst/>
          </a:prstGeom>
          <a:solidFill>
            <a:srgbClr val="E0AC69"/>
          </a:solidFill>
          <a:ln/>
        </p:spPr>
      </p:sp>
      <p:sp>
        <p:nvSpPr>
          <p:cNvPr id="19" name="Shape 17"/>
          <p:cNvSpPr/>
          <p:nvPr/>
        </p:nvSpPr>
        <p:spPr>
          <a:xfrm>
            <a:off x="1485900" y="4057650"/>
            <a:ext cx="205740" cy="514350"/>
          </a:xfrm>
          <a:prstGeom prst="rect">
            <a:avLst/>
          </a:prstGeom>
          <a:solidFill>
            <a:srgbClr val="E0AC69"/>
          </a:solidFill>
          <a:ln/>
        </p:spPr>
      </p:sp>
      <p:sp>
        <p:nvSpPr>
          <p:cNvPr id="20" name="Shape 18"/>
          <p:cNvSpPr/>
          <p:nvPr/>
        </p:nvSpPr>
        <p:spPr>
          <a:xfrm>
            <a:off x="1965960" y="4057650"/>
            <a:ext cx="205740" cy="514350"/>
          </a:xfrm>
          <a:prstGeom prst="rect">
            <a:avLst/>
          </a:prstGeom>
          <a:solidFill>
            <a:srgbClr val="E0AC69"/>
          </a:solidFill>
          <a:ln/>
        </p:spPr>
      </p:sp>
      <p:sp>
        <p:nvSpPr>
          <p:cNvPr id="21" name="Shape 19"/>
          <p:cNvSpPr/>
          <p:nvPr/>
        </p:nvSpPr>
        <p:spPr>
          <a:xfrm>
            <a:off x="1348740" y="4503420"/>
            <a:ext cx="411480" cy="205740"/>
          </a:xfrm>
          <a:prstGeom prst="roundRect">
            <a:avLst>
              <a:gd name="adj" fmla="val 26667"/>
            </a:avLst>
          </a:prstGeom>
          <a:solidFill>
            <a:srgbClr val="DC2626"/>
          </a:solidFill>
          <a:ln/>
        </p:spPr>
      </p:sp>
      <p:sp>
        <p:nvSpPr>
          <p:cNvPr id="22" name="Shape 20"/>
          <p:cNvSpPr/>
          <p:nvPr/>
        </p:nvSpPr>
        <p:spPr>
          <a:xfrm>
            <a:off x="1897380" y="4503420"/>
            <a:ext cx="411480" cy="205740"/>
          </a:xfrm>
          <a:prstGeom prst="roundRect">
            <a:avLst>
              <a:gd name="adj" fmla="val 26667"/>
            </a:avLst>
          </a:prstGeom>
          <a:solidFill>
            <a:srgbClr val="DC2626"/>
          </a:solidFill>
          <a:ln/>
        </p:spPr>
      </p:sp>
      <p:sp>
        <p:nvSpPr>
          <p:cNvPr id="23" name="Shape 21"/>
          <p:cNvSpPr/>
          <p:nvPr/>
        </p:nvSpPr>
        <p:spPr>
          <a:xfrm>
            <a:off x="3840480" y="1188720"/>
            <a:ext cx="4754880" cy="1828800"/>
          </a:xfrm>
          <a:prstGeom prst="cloudCallout">
            <a:avLst/>
          </a:prstGeom>
          <a:solidFill>
            <a:srgbClr val="FCE7F3"/>
          </a:solidFill>
          <a:ln w="19050">
            <a:solidFill>
              <a:srgbClr val="1E3A8A"/>
            </a:solidFill>
            <a:prstDash val="solid"/>
          </a:ln>
        </p:spPr>
      </p:sp>
      <p:sp>
        <p:nvSpPr>
          <p:cNvPr id="24" name="Text 22"/>
          <p:cNvSpPr/>
          <p:nvPr/>
        </p:nvSpPr>
        <p:spPr>
          <a:xfrm>
            <a:off x="4411066" y="1463040"/>
            <a:ext cx="3613709" cy="118872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Shalom! I'm Zoe. My family is Jewish.</a:t>
            </a:r>
            <a:endParaRPr lang="en-US" sz="1800" dirty="0"/>
          </a:p>
        </p:txBody>
      </p:sp>
      <p:sp>
        <p:nvSpPr>
          <p:cNvPr id="25" name="Text 23"/>
          <p:cNvSpPr/>
          <p:nvPr/>
        </p:nvSpPr>
        <p:spPr>
          <a:xfrm>
            <a:off x="3840480" y="3474720"/>
            <a:ext cx="4846320" cy="1097280"/>
          </a:xfrm>
          <a:prstGeom prst="rect">
            <a:avLst/>
          </a:prstGeom>
          <a:noFill/>
          <a:ln/>
        </p:spPr>
        <p:txBody>
          <a:bodyPr wrap="square" rtlCol="0" anchor="ctr"/>
          <a:lstStyle/>
          <a:p>
            <a:pPr indent="0" marL="0">
              <a:buNone/>
            </a:pPr>
            <a:r>
              <a:rPr lang="en-US" sz="2200" dirty="0">
                <a:solidFill>
                  <a:srgbClr val="1E3A8A"/>
                </a:solidFill>
                <a:latin typeface="Comic Sans MS" pitchFamily="34" charset="0"/>
                <a:ea typeface="Comic Sans MS" pitchFamily="34" charset="-122"/>
                <a:cs typeface="Comic Sans MS" pitchFamily="34" charset="-120"/>
              </a:rPr>
              <a:t>Zoe has brought her backpack to school today…</a:t>
            </a:r>
            <a:endParaRPr lang="en-US"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What's in Zoe's backpack?</a:t>
            </a:r>
            <a:endParaRPr lang="en-US" sz="3000" dirty="0"/>
          </a:p>
        </p:txBody>
      </p:sp>
      <p:sp>
        <p:nvSpPr>
          <p:cNvPr id="5" name="Shape 3"/>
          <p:cNvSpPr/>
          <p:nvPr/>
        </p:nvSpPr>
        <p:spPr>
          <a:xfrm>
            <a:off x="1207008" y="1210666"/>
            <a:ext cx="877824" cy="504749"/>
          </a:xfrm>
          <a:prstGeom prst="roundRect">
            <a:avLst>
              <a:gd name="adj" fmla="val 18116"/>
            </a:avLst>
          </a:prstGeom>
          <a:ln w="63500">
            <a:solidFill>
              <a:srgbClr val="5B21B6"/>
            </a:solidFill>
            <a:prstDash val="solid"/>
          </a:ln>
        </p:spPr>
      </p:sp>
      <p:sp>
        <p:nvSpPr>
          <p:cNvPr id="6" name="Shape 4"/>
          <p:cNvSpPr/>
          <p:nvPr/>
        </p:nvSpPr>
        <p:spPr>
          <a:xfrm>
            <a:off x="548640" y="1463040"/>
            <a:ext cx="2194560" cy="2523744"/>
          </a:xfrm>
          <a:prstGeom prst="roundRect">
            <a:avLst>
              <a:gd name="adj" fmla="val 14583"/>
            </a:avLst>
          </a:prstGeom>
          <a:solidFill>
            <a:srgbClr val="7C3AED"/>
          </a:solidFill>
          <a:ln/>
        </p:spPr>
      </p:sp>
      <p:sp>
        <p:nvSpPr>
          <p:cNvPr id="7" name="Shape 5"/>
          <p:cNvSpPr/>
          <p:nvPr/>
        </p:nvSpPr>
        <p:spPr>
          <a:xfrm>
            <a:off x="877824" y="2724912"/>
            <a:ext cx="1536192" cy="959023"/>
          </a:xfrm>
          <a:prstGeom prst="roundRect">
            <a:avLst>
              <a:gd name="adj" fmla="val 19069"/>
            </a:avLst>
          </a:prstGeom>
          <a:solidFill>
            <a:srgbClr val="A78BFA"/>
          </a:solidFill>
          <a:ln/>
        </p:spPr>
      </p:sp>
      <p:sp>
        <p:nvSpPr>
          <p:cNvPr id="8" name="Shape 6"/>
          <p:cNvSpPr/>
          <p:nvPr/>
        </p:nvSpPr>
        <p:spPr>
          <a:xfrm>
            <a:off x="877824" y="2926812"/>
            <a:ext cx="1536192" cy="36576"/>
          </a:xfrm>
          <a:prstGeom prst="rect">
            <a:avLst/>
          </a:prstGeom>
          <a:solidFill>
            <a:srgbClr val="5B21B6"/>
          </a:solidFill>
          <a:ln/>
        </p:spPr>
      </p:sp>
      <p:sp>
        <p:nvSpPr>
          <p:cNvPr id="9" name="Shape 7"/>
          <p:cNvSpPr/>
          <p:nvPr/>
        </p:nvSpPr>
        <p:spPr>
          <a:xfrm>
            <a:off x="1426464" y="1841602"/>
            <a:ext cx="438912" cy="381853"/>
          </a:xfrm>
          <a:prstGeom prst="triangle">
            <a:avLst/>
          </a:prstGeom>
          <a:solidFill>
            <a:srgbClr val="F2B705"/>
          </a:solidFill>
          <a:ln/>
        </p:spPr>
      </p:sp>
      <p:sp>
        <p:nvSpPr>
          <p:cNvPr id="10" name="Shape 8"/>
          <p:cNvSpPr/>
          <p:nvPr/>
        </p:nvSpPr>
        <p:spPr>
          <a:xfrm flipV="1">
            <a:off x="1426464" y="1968886"/>
            <a:ext cx="438912" cy="381853"/>
          </a:xfrm>
          <a:prstGeom prst="triangle">
            <a:avLst/>
          </a:prstGeom>
          <a:solidFill>
            <a:srgbClr val="F2B705"/>
          </a:solidFill>
          <a:ln/>
        </p:spPr>
      </p:sp>
      <p:sp>
        <p:nvSpPr>
          <p:cNvPr id="11" name="Shape 9"/>
          <p:cNvSpPr/>
          <p:nvPr/>
        </p:nvSpPr>
        <p:spPr>
          <a:xfrm>
            <a:off x="3383280" y="1554480"/>
            <a:ext cx="1371600" cy="1097280"/>
          </a:xfrm>
          <a:prstGeom prst="roundRect">
            <a:avLst>
              <a:gd name="adj" fmla="val 12500"/>
            </a:avLst>
          </a:prstGeom>
          <a:solidFill>
            <a:srgbClr val="EC4899"/>
          </a:solidFill>
          <a:ln/>
        </p:spPr>
      </p:sp>
      <p:sp>
        <p:nvSpPr>
          <p:cNvPr id="12" name="Shape 10"/>
          <p:cNvSpPr/>
          <p:nvPr/>
        </p:nvSpPr>
        <p:spPr>
          <a:xfrm>
            <a:off x="3337560" y="1508760"/>
            <a:ext cx="1463040" cy="137160"/>
          </a:xfrm>
          <a:prstGeom prst="rect">
            <a:avLst/>
          </a:prstGeom>
          <a:solidFill>
            <a:srgbClr val="BE185D"/>
          </a:solidFill>
          <a:ln/>
        </p:spPr>
      </p:sp>
      <p:sp>
        <p:nvSpPr>
          <p:cNvPr id="13" name="Shape 11"/>
          <p:cNvSpPr/>
          <p:nvPr/>
        </p:nvSpPr>
        <p:spPr>
          <a:xfrm>
            <a:off x="3566160" y="1828800"/>
            <a:ext cx="292608" cy="292608"/>
          </a:xfrm>
          <a:prstGeom prst="ellipse">
            <a:avLst/>
          </a:prstGeom>
          <a:solidFill>
            <a:srgbClr val="F2B705"/>
          </a:solidFill>
          <a:ln/>
        </p:spPr>
      </p:sp>
      <p:sp>
        <p:nvSpPr>
          <p:cNvPr id="14" name="Shape 12"/>
          <p:cNvSpPr/>
          <p:nvPr/>
        </p:nvSpPr>
        <p:spPr>
          <a:xfrm>
            <a:off x="3977640" y="2011680"/>
            <a:ext cx="292608" cy="292608"/>
          </a:xfrm>
          <a:prstGeom prst="ellipse">
            <a:avLst/>
          </a:prstGeom>
          <a:solidFill>
            <a:srgbClr val="16A34A"/>
          </a:solidFill>
          <a:ln/>
        </p:spPr>
      </p:sp>
      <p:sp>
        <p:nvSpPr>
          <p:cNvPr id="15" name="Shape 13"/>
          <p:cNvSpPr/>
          <p:nvPr/>
        </p:nvSpPr>
        <p:spPr>
          <a:xfrm>
            <a:off x="4297680" y="1783080"/>
            <a:ext cx="292608" cy="292608"/>
          </a:xfrm>
          <a:prstGeom prst="ellipse">
            <a:avLst/>
          </a:prstGeom>
          <a:solidFill>
            <a:srgbClr val="3B82F6"/>
          </a:solidFill>
          <a:ln/>
        </p:spPr>
      </p:sp>
      <p:sp>
        <p:nvSpPr>
          <p:cNvPr id="16" name="Shape 14"/>
          <p:cNvSpPr/>
          <p:nvPr/>
        </p:nvSpPr>
        <p:spPr>
          <a:xfrm>
            <a:off x="3749040" y="2240280"/>
            <a:ext cx="292608" cy="292608"/>
          </a:xfrm>
          <a:prstGeom prst="ellipse">
            <a:avLst/>
          </a:prstGeom>
          <a:solidFill>
            <a:srgbClr val="FFFFFF"/>
          </a:solidFill>
          <a:ln/>
        </p:spPr>
      </p:sp>
      <p:sp>
        <p:nvSpPr>
          <p:cNvPr id="17" name="Shape 15"/>
          <p:cNvSpPr/>
          <p:nvPr/>
        </p:nvSpPr>
        <p:spPr>
          <a:xfrm>
            <a:off x="4251960" y="2240280"/>
            <a:ext cx="292608" cy="292608"/>
          </a:xfrm>
          <a:prstGeom prst="ellipse">
            <a:avLst/>
          </a:prstGeom>
          <a:solidFill>
            <a:srgbClr val="F97316"/>
          </a:solidFill>
          <a:ln/>
        </p:spPr>
      </p:sp>
      <p:sp>
        <p:nvSpPr>
          <p:cNvPr id="18" name="Shape 16"/>
          <p:cNvSpPr/>
          <p:nvPr/>
        </p:nvSpPr>
        <p:spPr>
          <a:xfrm>
            <a:off x="5212080" y="1554480"/>
            <a:ext cx="2011680" cy="1247242"/>
          </a:xfrm>
          <a:prstGeom prst="rect">
            <a:avLst/>
          </a:prstGeom>
          <a:solidFill>
            <a:srgbClr val="FFFFFF"/>
          </a:solidFill>
          <a:ln w="19050">
            <a:solidFill>
              <a:srgbClr val="94A3B8"/>
            </a:solidFill>
            <a:prstDash val="solid"/>
          </a:ln>
        </p:spPr>
      </p:sp>
      <p:sp>
        <p:nvSpPr>
          <p:cNvPr id="19" name="Shape 17"/>
          <p:cNvSpPr/>
          <p:nvPr/>
        </p:nvSpPr>
        <p:spPr>
          <a:xfrm flipV="1">
            <a:off x="5212080" y="1554480"/>
            <a:ext cx="2011680" cy="623621"/>
          </a:xfrm>
          <a:prstGeom prst="triangle">
            <a:avLst/>
          </a:prstGeom>
          <a:solidFill>
            <a:srgbClr val="F1F5F9"/>
          </a:solidFill>
          <a:ln w="19050">
            <a:solidFill>
              <a:srgbClr val="94A3B8"/>
            </a:solidFill>
            <a:prstDash val="solid"/>
          </a:ln>
        </p:spPr>
      </p:sp>
      <p:sp>
        <p:nvSpPr>
          <p:cNvPr id="20" name="Text 18"/>
          <p:cNvSpPr/>
          <p:nvPr/>
        </p:nvSpPr>
        <p:spPr>
          <a:xfrm>
            <a:off x="5212080" y="2115739"/>
            <a:ext cx="2011680" cy="623621"/>
          </a:xfrm>
          <a:prstGeom prst="rect">
            <a:avLst/>
          </a:prstGeom>
          <a:noFill/>
          <a:ln/>
        </p:spPr>
        <p:txBody>
          <a:bodyPr wrap="square" rtlCol="0" anchor="ctr"/>
          <a:lstStyle/>
          <a:p>
            <a:pPr algn="ctr" indent="0" marL="0">
              <a:buNone/>
            </a:pPr>
            <a:r>
              <a:rPr lang="en-US" sz="2600" b="1" dirty="0">
                <a:solidFill>
                  <a:srgbClr val="1E3A8A"/>
                </a:solidFill>
                <a:latin typeface="Comic Sans MS" pitchFamily="34" charset="0"/>
                <a:ea typeface="Comic Sans MS" pitchFamily="34" charset="-122"/>
                <a:cs typeface="Comic Sans MS" pitchFamily="34" charset="-120"/>
              </a:rPr>
              <a:t>GRAN</a:t>
            </a:r>
            <a:endParaRPr lang="en-US" sz="2600" dirty="0"/>
          </a:p>
        </p:txBody>
      </p:sp>
      <p:sp>
        <p:nvSpPr>
          <p:cNvPr id="21" name="Shape 19"/>
          <p:cNvSpPr/>
          <p:nvPr/>
        </p:nvSpPr>
        <p:spPr>
          <a:xfrm>
            <a:off x="3291840" y="3017520"/>
            <a:ext cx="5486400" cy="1965960"/>
          </a:xfrm>
          <a:prstGeom prst="cloudCallout">
            <a:avLst/>
          </a:prstGeom>
          <a:solidFill>
            <a:srgbClr val="DBEAFE"/>
          </a:solidFill>
          <a:ln w="19050">
            <a:solidFill>
              <a:srgbClr val="1E3A8A"/>
            </a:solidFill>
            <a:prstDash val="solid"/>
          </a:ln>
        </p:spPr>
      </p:sp>
      <p:sp>
        <p:nvSpPr>
          <p:cNvPr id="22" name="Text 20"/>
          <p:cNvSpPr/>
          <p:nvPr/>
        </p:nvSpPr>
        <p:spPr>
          <a:xfrm>
            <a:off x="3950208" y="3312414"/>
            <a:ext cx="4169664" cy="1277874"/>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I wonder who these are for? Is it Gran's birthday? What else could it be?</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There's a note for us!</a:t>
            </a:r>
            <a:endParaRPr lang="en-US" sz="3000" dirty="0"/>
          </a:p>
        </p:txBody>
      </p:sp>
      <p:sp>
        <p:nvSpPr>
          <p:cNvPr id="5" name="Shape 3"/>
          <p:cNvSpPr/>
          <p:nvPr/>
        </p:nvSpPr>
        <p:spPr>
          <a:xfrm>
            <a:off x="457200" y="1143000"/>
            <a:ext cx="5852160" cy="3794760"/>
          </a:xfrm>
          <a:prstGeom prst="rect">
            <a:avLst/>
          </a:prstGeom>
          <a:solidFill>
            <a:srgbClr val="FFFFFF"/>
          </a:solidFill>
          <a:ln w="12700">
            <a:solidFill>
              <a:srgbClr val="CBD5E1"/>
            </a:solidFill>
            <a:prstDash val="solid"/>
          </a:ln>
          <a:effectLst>
            <a:outerShdw sx="100000" sy="100000" kx="0" ky="0" algn="bl" rotWithShape="0" blurRad="76200" dist="38100" dir="2700000">
              <a:srgbClr val="000000">
                <a:alpha val="20000"/>
              </a:srgbClr>
            </a:outerShdw>
          </a:effectLst>
        </p:spPr>
      </p:sp>
      <p:sp>
        <p:nvSpPr>
          <p:cNvPr id="6" name="Shape 4"/>
          <p:cNvSpPr/>
          <p:nvPr/>
        </p:nvSpPr>
        <p:spPr>
          <a:xfrm>
            <a:off x="914400" y="1143000"/>
            <a:ext cx="0" cy="3794760"/>
          </a:xfrm>
          <a:prstGeom prst="line">
            <a:avLst/>
          </a:prstGeom>
          <a:noFill/>
          <a:ln w="19050">
            <a:solidFill>
              <a:srgbClr val="FCA5A5"/>
            </a:solidFill>
            <a:prstDash val="solid"/>
          </a:ln>
        </p:spPr>
      </p:sp>
      <p:sp>
        <p:nvSpPr>
          <p:cNvPr id="7" name="Text 5"/>
          <p:cNvSpPr/>
          <p:nvPr/>
        </p:nvSpPr>
        <p:spPr>
          <a:xfrm>
            <a:off x="1005840" y="1234440"/>
            <a:ext cx="5166360" cy="3611880"/>
          </a:xfrm>
          <a:prstGeom prst="rect">
            <a:avLst/>
          </a:prstGeom>
          <a:noFill/>
          <a:ln/>
        </p:spPr>
        <p:txBody>
          <a:bodyPr wrap="square" rtlCol="0" anchor="t"/>
          <a:lstStyle/>
          <a:p>
            <a:pPr indent="0" marL="0">
              <a:buNone/>
            </a:pPr>
            <a:r>
              <a:rPr lang="en-US" sz="1700" dirty="0">
                <a:solidFill>
                  <a:srgbClr val="1F2937"/>
                </a:solidFill>
                <a:latin typeface="Comic Sans MS" pitchFamily="34" charset="0"/>
                <a:ea typeface="Comic Sans MS" pitchFamily="34" charset="-122"/>
                <a:cs typeface="Comic Sans MS" pitchFamily="34" charset="-120"/>
              </a:rPr>
              <a:t>Hello everyone! Zoe here.</a:t>
            </a:r>
            <a:endParaRPr lang="en-US" sz="1700" dirty="0"/>
          </a:p>
          <a:p>
            <a:pPr indent="0" marL="0">
              <a:buNone/>
            </a:pPr>
            <a:endParaRPr lang="en-US" sz="1700" dirty="0"/>
          </a:p>
          <a:p>
            <a:pPr indent="0" marL="0">
              <a:buNone/>
            </a:pPr>
            <a:r>
              <a:rPr lang="en-US" sz="1700" dirty="0">
                <a:solidFill>
                  <a:srgbClr val="1F2937"/>
                </a:solidFill>
                <a:latin typeface="Comic Sans MS" pitchFamily="34" charset="0"/>
                <a:ea typeface="Comic Sans MS" pitchFamily="34" charset="-122"/>
                <a:cs typeface="Comic Sans MS" pitchFamily="34" charset="-120"/>
              </a:rPr>
              <a:t>Gran is not very well so I have made a get-well card for her and I bought something at the shop to help her feel better. Mum was pleased with me because I thought up this good deed for Gran all on my own.</a:t>
            </a:r>
            <a:endParaRPr lang="en-US" sz="1700" dirty="0"/>
          </a:p>
          <a:p>
            <a:pPr indent="0" marL="0">
              <a:buNone/>
            </a:pPr>
            <a:endParaRPr lang="en-US" sz="1700" dirty="0"/>
          </a:p>
          <a:p>
            <a:pPr indent="0" marL="0">
              <a:buNone/>
            </a:pPr>
            <a:r>
              <a:rPr lang="en-US" sz="1700" dirty="0">
                <a:solidFill>
                  <a:srgbClr val="1F2937"/>
                </a:solidFill>
                <a:latin typeface="Comic Sans MS" pitchFamily="34" charset="0"/>
                <a:ea typeface="Comic Sans MS" pitchFamily="34" charset="-122"/>
                <a:cs typeface="Comic Sans MS" pitchFamily="34" charset="-120"/>
              </a:rPr>
              <a:t>Our family is Jewish and good deeds are very important to us. Good deeds make the world a better place! That's what my mum says.</a:t>
            </a:r>
            <a:endParaRPr lang="en-US" sz="1700" dirty="0"/>
          </a:p>
        </p:txBody>
      </p:sp>
      <p:sp>
        <p:nvSpPr>
          <p:cNvPr id="8" name="Shape 6"/>
          <p:cNvSpPr/>
          <p:nvPr/>
        </p:nvSpPr>
        <p:spPr>
          <a:xfrm rot="-360000">
            <a:off x="6766560" y="1463040"/>
            <a:ext cx="1554480" cy="1920240"/>
          </a:xfrm>
          <a:prstGeom prst="rect">
            <a:avLst/>
          </a:prstGeom>
          <a:solidFill>
            <a:srgbClr val="FEF3C7"/>
          </a:solidFill>
          <a:ln w="25400">
            <a:solidFill>
              <a:srgbClr val="F2B705"/>
            </a:solidFill>
            <a:prstDash val="solid"/>
          </a:ln>
        </p:spPr>
      </p:sp>
      <p:sp>
        <p:nvSpPr>
          <p:cNvPr id="9" name="Shape 7"/>
          <p:cNvSpPr/>
          <p:nvPr/>
        </p:nvSpPr>
        <p:spPr>
          <a:xfrm>
            <a:off x="7178040" y="1691640"/>
            <a:ext cx="731520" cy="658368"/>
          </a:xfrm>
          <a:prstGeom prst="heart">
            <a:avLst/>
          </a:prstGeom>
          <a:solidFill>
            <a:srgbClr val="DC2626"/>
          </a:solidFill>
          <a:ln/>
        </p:spPr>
      </p:sp>
      <p:sp>
        <p:nvSpPr>
          <p:cNvPr id="10" name="Text 8"/>
          <p:cNvSpPr/>
          <p:nvPr/>
        </p:nvSpPr>
        <p:spPr>
          <a:xfrm rot="-360000">
            <a:off x="6812280" y="2468880"/>
            <a:ext cx="1463040" cy="822960"/>
          </a:xfrm>
          <a:prstGeom prst="rect">
            <a:avLst/>
          </a:prstGeom>
          <a:noFill/>
          <a:ln/>
        </p:spPr>
        <p:txBody>
          <a:bodyPr wrap="square" rtlCol="0" anchor="ctr"/>
          <a:lstStyle/>
          <a:p>
            <a:pPr algn="ctr" indent="0" marL="0">
              <a:buNone/>
            </a:pPr>
            <a:r>
              <a:rPr lang="en-US" sz="1500" b="1" dirty="0">
                <a:solidFill>
                  <a:srgbClr val="1E3A8A"/>
                </a:solidFill>
                <a:latin typeface="Comic Sans MS" pitchFamily="34" charset="0"/>
                <a:ea typeface="Comic Sans MS" pitchFamily="34" charset="-122"/>
                <a:cs typeface="Comic Sans MS" pitchFamily="34" charset="-120"/>
              </a:rPr>
              <a:t>Get well soon Gran!</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Role play: Zoe visits Gran</a:t>
            </a:r>
            <a:endParaRPr lang="en-US" sz="3000" dirty="0"/>
          </a:p>
        </p:txBody>
      </p:sp>
      <p:sp>
        <p:nvSpPr>
          <p:cNvPr id="5" name="Shape 3"/>
          <p:cNvSpPr/>
          <p:nvPr/>
        </p:nvSpPr>
        <p:spPr>
          <a:xfrm>
            <a:off x="1051560" y="1143000"/>
            <a:ext cx="1371600" cy="1371600"/>
          </a:xfrm>
          <a:prstGeom prst="ellipse">
            <a:avLst/>
          </a:prstGeom>
          <a:solidFill>
            <a:srgbClr val="7C3AED"/>
          </a:solidFill>
          <a:ln/>
        </p:spPr>
      </p:sp>
      <p:sp>
        <p:nvSpPr>
          <p:cNvPr id="6" name="Text 4"/>
          <p:cNvSpPr/>
          <p:nvPr/>
        </p:nvSpPr>
        <p:spPr>
          <a:xfrm>
            <a:off x="1051560" y="1143000"/>
            <a:ext cx="1371600" cy="1371600"/>
          </a:xfrm>
          <a:prstGeom prst="rect">
            <a:avLst/>
          </a:prstGeom>
          <a:noFill/>
          <a:ln/>
        </p:spPr>
        <p:txBody>
          <a:bodyPr wrap="square" rtlCol="0" anchor="ctr"/>
          <a:lstStyle/>
          <a:p>
            <a:pPr algn="ctr" indent="0" marL="0">
              <a:buNone/>
            </a:pPr>
            <a:r>
              <a:rPr lang="en-US" sz="2400" b="1" dirty="0">
                <a:solidFill>
                  <a:srgbClr val="FFFFFF"/>
                </a:solidFill>
                <a:latin typeface="Comic Sans MS" pitchFamily="34" charset="0"/>
                <a:ea typeface="Comic Sans MS" pitchFamily="34" charset="-122"/>
                <a:cs typeface="Comic Sans MS" pitchFamily="34" charset="-120"/>
              </a:rPr>
              <a:t>Zoe</a:t>
            </a:r>
            <a:endParaRPr lang="en-US" sz="2400" dirty="0"/>
          </a:p>
        </p:txBody>
      </p:sp>
      <p:sp>
        <p:nvSpPr>
          <p:cNvPr id="7" name="Shape 5"/>
          <p:cNvSpPr/>
          <p:nvPr/>
        </p:nvSpPr>
        <p:spPr>
          <a:xfrm>
            <a:off x="3840480" y="1143000"/>
            <a:ext cx="1371600" cy="1371600"/>
          </a:xfrm>
          <a:prstGeom prst="ellipse">
            <a:avLst/>
          </a:prstGeom>
          <a:solidFill>
            <a:srgbClr val="3B82F6"/>
          </a:solidFill>
          <a:ln/>
        </p:spPr>
      </p:sp>
      <p:sp>
        <p:nvSpPr>
          <p:cNvPr id="8" name="Text 6"/>
          <p:cNvSpPr/>
          <p:nvPr/>
        </p:nvSpPr>
        <p:spPr>
          <a:xfrm>
            <a:off x="3840480" y="1143000"/>
            <a:ext cx="1371600" cy="1371600"/>
          </a:xfrm>
          <a:prstGeom prst="rect">
            <a:avLst/>
          </a:prstGeom>
          <a:noFill/>
          <a:ln/>
        </p:spPr>
        <p:txBody>
          <a:bodyPr wrap="square" rtlCol="0" anchor="ctr"/>
          <a:lstStyle/>
          <a:p>
            <a:pPr algn="ctr" indent="0" marL="0">
              <a:buNone/>
            </a:pPr>
            <a:r>
              <a:rPr lang="en-US" sz="2400" b="1" dirty="0">
                <a:solidFill>
                  <a:srgbClr val="FFFFFF"/>
                </a:solidFill>
                <a:latin typeface="Comic Sans MS" pitchFamily="34" charset="0"/>
                <a:ea typeface="Comic Sans MS" pitchFamily="34" charset="-122"/>
                <a:cs typeface="Comic Sans MS" pitchFamily="34" charset="-120"/>
              </a:rPr>
              <a:t>Mum</a:t>
            </a:r>
            <a:endParaRPr lang="en-US" sz="2400" dirty="0"/>
          </a:p>
        </p:txBody>
      </p:sp>
      <p:sp>
        <p:nvSpPr>
          <p:cNvPr id="9" name="Shape 7"/>
          <p:cNvSpPr/>
          <p:nvPr/>
        </p:nvSpPr>
        <p:spPr>
          <a:xfrm>
            <a:off x="6629400" y="1143000"/>
            <a:ext cx="1371600" cy="1371600"/>
          </a:xfrm>
          <a:prstGeom prst="ellipse">
            <a:avLst/>
          </a:prstGeom>
          <a:solidFill>
            <a:srgbClr val="16A34A"/>
          </a:solidFill>
          <a:ln/>
        </p:spPr>
      </p:sp>
      <p:sp>
        <p:nvSpPr>
          <p:cNvPr id="10" name="Text 8"/>
          <p:cNvSpPr/>
          <p:nvPr/>
        </p:nvSpPr>
        <p:spPr>
          <a:xfrm>
            <a:off x="6629400" y="1143000"/>
            <a:ext cx="1371600" cy="1371600"/>
          </a:xfrm>
          <a:prstGeom prst="rect">
            <a:avLst/>
          </a:prstGeom>
          <a:noFill/>
          <a:ln/>
        </p:spPr>
        <p:txBody>
          <a:bodyPr wrap="square" rtlCol="0" anchor="ctr"/>
          <a:lstStyle/>
          <a:p>
            <a:pPr algn="ctr" indent="0" marL="0">
              <a:buNone/>
            </a:pPr>
            <a:r>
              <a:rPr lang="en-US" sz="2400" b="1" dirty="0">
                <a:solidFill>
                  <a:srgbClr val="FFFFFF"/>
                </a:solidFill>
                <a:latin typeface="Comic Sans MS" pitchFamily="34" charset="0"/>
                <a:ea typeface="Comic Sans MS" pitchFamily="34" charset="-122"/>
                <a:cs typeface="Comic Sans MS" pitchFamily="34" charset="-120"/>
              </a:rPr>
              <a:t>Gran</a:t>
            </a:r>
            <a:endParaRPr lang="en-US" sz="2400" dirty="0"/>
          </a:p>
        </p:txBody>
      </p:sp>
      <p:sp>
        <p:nvSpPr>
          <p:cNvPr id="11" name="Text 9"/>
          <p:cNvSpPr/>
          <p:nvPr/>
        </p:nvSpPr>
        <p:spPr>
          <a:xfrm>
            <a:off x="548640" y="2743200"/>
            <a:ext cx="8046720" cy="2103120"/>
          </a:xfrm>
          <a:prstGeom prst="rect">
            <a:avLst/>
          </a:prstGeom>
          <a:noFill/>
          <a:ln/>
        </p:spPr>
        <p:txBody>
          <a:bodyPr wrap="square" rtlCol="0" anchor="t"/>
          <a:lstStyle/>
          <a:p>
            <a:pPr marL="342900" indent="-342900">
              <a:spcAft>
                <a:spcPts val="8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What will Zoe say when she gives Gran the card?</a:t>
            </a:r>
            <a:endParaRPr lang="en-US" sz="2200" dirty="0"/>
          </a:p>
          <a:p>
            <a:pPr marL="342900" indent="-342900">
              <a:spcAft>
                <a:spcPts val="8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How does Gran feel? What does she say?</a:t>
            </a:r>
            <a:endParaRPr lang="en-US" sz="2200" dirty="0"/>
          </a:p>
          <a:p>
            <a:pPr marL="342900" indent="-342900">
              <a:spcAft>
                <a:spcPts val="8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How does Zoe feel afterwards?</a:t>
            </a: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Wait… there's a P.S.!</a:t>
            </a:r>
            <a:endParaRPr lang="en-US" sz="3000" dirty="0"/>
          </a:p>
        </p:txBody>
      </p:sp>
      <p:sp>
        <p:nvSpPr>
          <p:cNvPr id="5" name="Shape 3"/>
          <p:cNvSpPr/>
          <p:nvPr/>
        </p:nvSpPr>
        <p:spPr>
          <a:xfrm>
            <a:off x="457200" y="1143000"/>
            <a:ext cx="5852160" cy="3794760"/>
          </a:xfrm>
          <a:prstGeom prst="rect">
            <a:avLst/>
          </a:prstGeom>
          <a:solidFill>
            <a:srgbClr val="FFFFFF"/>
          </a:solidFill>
          <a:ln w="12700">
            <a:solidFill>
              <a:srgbClr val="CBD5E1"/>
            </a:solidFill>
            <a:prstDash val="solid"/>
          </a:ln>
          <a:effectLst>
            <a:outerShdw sx="100000" sy="100000" kx="0" ky="0" algn="bl" rotWithShape="0" blurRad="76200" dist="38100" dir="2700000">
              <a:srgbClr val="000000">
                <a:alpha val="20000"/>
              </a:srgbClr>
            </a:outerShdw>
          </a:effectLst>
        </p:spPr>
      </p:sp>
      <p:sp>
        <p:nvSpPr>
          <p:cNvPr id="6" name="Shape 4"/>
          <p:cNvSpPr/>
          <p:nvPr/>
        </p:nvSpPr>
        <p:spPr>
          <a:xfrm>
            <a:off x="914400" y="1143000"/>
            <a:ext cx="0" cy="3794760"/>
          </a:xfrm>
          <a:prstGeom prst="line">
            <a:avLst/>
          </a:prstGeom>
          <a:noFill/>
          <a:ln w="19050">
            <a:solidFill>
              <a:srgbClr val="FCA5A5"/>
            </a:solidFill>
            <a:prstDash val="solid"/>
          </a:ln>
        </p:spPr>
      </p:sp>
      <p:sp>
        <p:nvSpPr>
          <p:cNvPr id="7" name="Text 5"/>
          <p:cNvSpPr/>
          <p:nvPr/>
        </p:nvSpPr>
        <p:spPr>
          <a:xfrm>
            <a:off x="1005840" y="1234440"/>
            <a:ext cx="5166360" cy="3611880"/>
          </a:xfrm>
          <a:prstGeom prst="rect">
            <a:avLst/>
          </a:prstGeom>
          <a:noFill/>
          <a:ln/>
        </p:spPr>
        <p:txBody>
          <a:bodyPr wrap="square" rtlCol="0" anchor="t"/>
          <a:lstStyle/>
          <a:p>
            <a:pPr indent="0" marL="0">
              <a:buNone/>
            </a:pPr>
            <a:r>
              <a:rPr lang="en-US" sz="1700" dirty="0">
                <a:solidFill>
                  <a:srgbClr val="1F2937"/>
                </a:solidFill>
                <a:latin typeface="Comic Sans MS" pitchFamily="34" charset="0"/>
                <a:ea typeface="Comic Sans MS" pitchFamily="34" charset="-122"/>
                <a:cs typeface="Comic Sans MS" pitchFamily="34" charset="-120"/>
              </a:rPr>
              <a:t>P.S. Gran was very pleased to see me. She loved the card and the present. It made her feel a bit better.</a:t>
            </a:r>
            <a:endParaRPr lang="en-US" sz="1700" dirty="0"/>
          </a:p>
          <a:p>
            <a:pPr indent="0" marL="0">
              <a:buNone/>
            </a:pPr>
            <a:endParaRPr lang="en-US" sz="1700" dirty="0"/>
          </a:p>
          <a:p>
            <a:pPr indent="0" marL="0">
              <a:buNone/>
            </a:pPr>
            <a:r>
              <a:rPr lang="en-US" sz="1700" dirty="0">
                <a:solidFill>
                  <a:srgbClr val="1F2937"/>
                </a:solidFill>
                <a:latin typeface="Comic Sans MS" pitchFamily="34" charset="0"/>
                <a:ea typeface="Comic Sans MS" pitchFamily="34" charset="-122"/>
                <a:cs typeface="Comic Sans MS" pitchFamily="34" charset="-120"/>
              </a:rPr>
              <a:t>Gran said thank you to me and then she said, "It's a mitzvah to visit the sick. It's not just a good deed. It's one of God's ideas, his rules."</a:t>
            </a:r>
            <a:endParaRPr lang="en-US" sz="1700" dirty="0"/>
          </a:p>
          <a:p>
            <a:pPr indent="0" marL="0">
              <a:buNone/>
            </a:pPr>
            <a:endParaRPr lang="en-US" sz="1700" dirty="0"/>
          </a:p>
          <a:p>
            <a:pPr indent="0" marL="0">
              <a:buNone/>
            </a:pPr>
            <a:r>
              <a:rPr lang="en-US" sz="1700" dirty="0">
                <a:solidFill>
                  <a:srgbClr val="1F2937"/>
                </a:solidFill>
                <a:latin typeface="Comic Sans MS" pitchFamily="34" charset="0"/>
                <a:ea typeface="Comic Sans MS" pitchFamily="34" charset="-122"/>
                <a:cs typeface="Comic Sans MS" pitchFamily="34" charset="-120"/>
              </a:rPr>
              <a:t>It made me feel good inside. I belong to the Jewish people, and visiting the sick is one of the good deeds God has given his people to do.</a:t>
            </a:r>
            <a:endParaRPr lang="en-US" sz="1700" dirty="0"/>
          </a:p>
        </p:txBody>
      </p:sp>
      <p:sp>
        <p:nvSpPr>
          <p:cNvPr id="8" name="Shape 6"/>
          <p:cNvSpPr/>
          <p:nvPr/>
        </p:nvSpPr>
        <p:spPr>
          <a:xfrm>
            <a:off x="6906006" y="1611630"/>
            <a:ext cx="384048" cy="528066"/>
          </a:xfrm>
          <a:prstGeom prst="ellipse">
            <a:avLst/>
          </a:prstGeom>
          <a:solidFill>
            <a:srgbClr val="4A2C17"/>
          </a:solidFill>
          <a:ln/>
        </p:spPr>
      </p:sp>
      <p:sp>
        <p:nvSpPr>
          <p:cNvPr id="9" name="Shape 7"/>
          <p:cNvSpPr/>
          <p:nvPr/>
        </p:nvSpPr>
        <p:spPr>
          <a:xfrm>
            <a:off x="7962138" y="1611630"/>
            <a:ext cx="384048" cy="528066"/>
          </a:xfrm>
          <a:prstGeom prst="ellipse">
            <a:avLst/>
          </a:prstGeom>
          <a:solidFill>
            <a:srgbClr val="4A2C17"/>
          </a:solidFill>
          <a:ln/>
        </p:spPr>
      </p:sp>
      <p:sp>
        <p:nvSpPr>
          <p:cNvPr id="10" name="Shape 8"/>
          <p:cNvSpPr/>
          <p:nvPr/>
        </p:nvSpPr>
        <p:spPr>
          <a:xfrm>
            <a:off x="7098030" y="1371600"/>
            <a:ext cx="1056132" cy="960120"/>
          </a:xfrm>
          <a:prstGeom prst="ellipse">
            <a:avLst/>
          </a:prstGeom>
          <a:solidFill>
            <a:srgbClr val="4A2C17"/>
          </a:solidFill>
          <a:ln/>
        </p:spPr>
      </p:sp>
      <p:sp>
        <p:nvSpPr>
          <p:cNvPr id="11" name="Shape 9"/>
          <p:cNvSpPr/>
          <p:nvPr/>
        </p:nvSpPr>
        <p:spPr>
          <a:xfrm>
            <a:off x="7165238" y="1486814"/>
            <a:ext cx="921715" cy="921715"/>
          </a:xfrm>
          <a:prstGeom prst="ellipse">
            <a:avLst/>
          </a:prstGeom>
          <a:solidFill>
            <a:srgbClr val="E0AC69"/>
          </a:solidFill>
          <a:ln/>
        </p:spPr>
      </p:sp>
      <p:sp>
        <p:nvSpPr>
          <p:cNvPr id="12" name="Shape 10"/>
          <p:cNvSpPr/>
          <p:nvPr/>
        </p:nvSpPr>
        <p:spPr>
          <a:xfrm>
            <a:off x="7146036" y="1371600"/>
            <a:ext cx="960120" cy="336042"/>
          </a:xfrm>
          <a:prstGeom prst="ellipse">
            <a:avLst/>
          </a:prstGeom>
          <a:solidFill>
            <a:srgbClr val="4A2C17"/>
          </a:solidFill>
          <a:ln/>
        </p:spPr>
      </p:sp>
      <p:sp>
        <p:nvSpPr>
          <p:cNvPr id="13" name="Shape 11"/>
          <p:cNvSpPr/>
          <p:nvPr/>
        </p:nvSpPr>
        <p:spPr>
          <a:xfrm>
            <a:off x="7386066" y="1851660"/>
            <a:ext cx="115214" cy="144018"/>
          </a:xfrm>
          <a:prstGeom prst="ellipse">
            <a:avLst/>
          </a:prstGeom>
          <a:solidFill>
            <a:srgbClr val="1F2937"/>
          </a:solidFill>
          <a:ln/>
        </p:spPr>
      </p:sp>
      <p:sp>
        <p:nvSpPr>
          <p:cNvPr id="14" name="Shape 12"/>
          <p:cNvSpPr/>
          <p:nvPr/>
        </p:nvSpPr>
        <p:spPr>
          <a:xfrm>
            <a:off x="7750912" y="1851660"/>
            <a:ext cx="115214" cy="144018"/>
          </a:xfrm>
          <a:prstGeom prst="ellipse">
            <a:avLst/>
          </a:prstGeom>
          <a:solidFill>
            <a:srgbClr val="1F2937"/>
          </a:solidFill>
          <a:ln/>
        </p:spPr>
      </p:sp>
      <p:sp>
        <p:nvSpPr>
          <p:cNvPr id="15" name="Shape 13"/>
          <p:cNvSpPr/>
          <p:nvPr/>
        </p:nvSpPr>
        <p:spPr>
          <a:xfrm>
            <a:off x="7261250" y="2043684"/>
            <a:ext cx="153619" cy="96012"/>
          </a:xfrm>
          <a:prstGeom prst="ellipse">
            <a:avLst/>
          </a:prstGeom>
          <a:solidFill>
            <a:srgbClr val="F4A3A3"/>
          </a:solidFill>
          <a:ln/>
        </p:spPr>
      </p:sp>
      <p:sp>
        <p:nvSpPr>
          <p:cNvPr id="16" name="Shape 14"/>
          <p:cNvSpPr/>
          <p:nvPr/>
        </p:nvSpPr>
        <p:spPr>
          <a:xfrm>
            <a:off x="7837322" y="2043684"/>
            <a:ext cx="153619" cy="96012"/>
          </a:xfrm>
          <a:prstGeom prst="ellipse">
            <a:avLst/>
          </a:prstGeom>
          <a:solidFill>
            <a:srgbClr val="F4A3A3"/>
          </a:solidFill>
          <a:ln/>
        </p:spPr>
      </p:sp>
      <p:sp>
        <p:nvSpPr>
          <p:cNvPr id="17" name="Shape 15"/>
          <p:cNvSpPr/>
          <p:nvPr/>
        </p:nvSpPr>
        <p:spPr>
          <a:xfrm>
            <a:off x="7434072" y="1899666"/>
            <a:ext cx="384048" cy="288036"/>
          </a:xfrm>
          <a:prstGeom prst="arc">
            <a:avLst>
              <a:gd name="adj1" fmla="val 1200000"/>
              <a:gd name="adj2" fmla="val 9600000"/>
            </a:avLst>
          </a:prstGeom>
          <a:noFill/>
          <a:ln w="25400">
            <a:solidFill>
              <a:srgbClr val="1F2937"/>
            </a:solidFill>
            <a:prstDash val="solid"/>
          </a:ln>
        </p:spPr>
      </p:sp>
      <p:sp>
        <p:nvSpPr>
          <p:cNvPr id="18" name="Shape 16"/>
          <p:cNvSpPr/>
          <p:nvPr/>
        </p:nvSpPr>
        <p:spPr>
          <a:xfrm>
            <a:off x="7530084" y="2379726"/>
            <a:ext cx="192024" cy="144018"/>
          </a:xfrm>
          <a:prstGeom prst="rect">
            <a:avLst/>
          </a:prstGeom>
          <a:solidFill>
            <a:srgbClr val="E0AC69"/>
          </a:solidFill>
          <a:ln/>
        </p:spPr>
      </p:sp>
      <p:sp>
        <p:nvSpPr>
          <p:cNvPr id="19" name="Shape 17"/>
          <p:cNvSpPr/>
          <p:nvPr/>
        </p:nvSpPr>
        <p:spPr>
          <a:xfrm>
            <a:off x="7050024" y="2504542"/>
            <a:ext cx="1152144" cy="1200150"/>
          </a:xfrm>
          <a:prstGeom prst="trapezoid">
            <a:avLst/>
          </a:prstGeom>
          <a:solidFill>
            <a:srgbClr val="7C3AED"/>
          </a:solidFill>
          <a:ln/>
        </p:spPr>
      </p:sp>
      <p:sp>
        <p:nvSpPr>
          <p:cNvPr id="20" name="Shape 18"/>
          <p:cNvSpPr/>
          <p:nvPr/>
        </p:nvSpPr>
        <p:spPr>
          <a:xfrm rot="1200000">
            <a:off x="6858000" y="2619756"/>
            <a:ext cx="211226" cy="720090"/>
          </a:xfrm>
          <a:prstGeom prst="rect">
            <a:avLst/>
          </a:prstGeom>
          <a:solidFill>
            <a:srgbClr val="E0AC69"/>
          </a:solidFill>
          <a:ln/>
        </p:spPr>
      </p:sp>
      <p:sp>
        <p:nvSpPr>
          <p:cNvPr id="21" name="Shape 19"/>
          <p:cNvSpPr/>
          <p:nvPr/>
        </p:nvSpPr>
        <p:spPr>
          <a:xfrm rot="-1200000">
            <a:off x="8182966" y="2619756"/>
            <a:ext cx="211226" cy="720090"/>
          </a:xfrm>
          <a:prstGeom prst="rect">
            <a:avLst/>
          </a:prstGeom>
          <a:solidFill>
            <a:srgbClr val="E0AC69"/>
          </a:solidFill>
          <a:ln/>
        </p:spPr>
      </p:sp>
      <p:sp>
        <p:nvSpPr>
          <p:cNvPr id="22" name="Shape 20"/>
          <p:cNvSpPr/>
          <p:nvPr/>
        </p:nvSpPr>
        <p:spPr>
          <a:xfrm>
            <a:off x="7338060" y="3704692"/>
            <a:ext cx="172822" cy="432054"/>
          </a:xfrm>
          <a:prstGeom prst="rect">
            <a:avLst/>
          </a:prstGeom>
          <a:solidFill>
            <a:srgbClr val="E0AC69"/>
          </a:solidFill>
          <a:ln/>
        </p:spPr>
      </p:sp>
      <p:sp>
        <p:nvSpPr>
          <p:cNvPr id="23" name="Shape 21"/>
          <p:cNvSpPr/>
          <p:nvPr/>
        </p:nvSpPr>
        <p:spPr>
          <a:xfrm>
            <a:off x="7741310" y="3704692"/>
            <a:ext cx="172822" cy="432054"/>
          </a:xfrm>
          <a:prstGeom prst="rect">
            <a:avLst/>
          </a:prstGeom>
          <a:solidFill>
            <a:srgbClr val="E0AC69"/>
          </a:solidFill>
          <a:ln/>
        </p:spPr>
      </p:sp>
      <p:sp>
        <p:nvSpPr>
          <p:cNvPr id="24" name="Shape 22"/>
          <p:cNvSpPr/>
          <p:nvPr/>
        </p:nvSpPr>
        <p:spPr>
          <a:xfrm>
            <a:off x="7222846" y="4079138"/>
            <a:ext cx="345643" cy="172822"/>
          </a:xfrm>
          <a:prstGeom prst="roundRect">
            <a:avLst>
              <a:gd name="adj" fmla="val 31746"/>
            </a:avLst>
          </a:prstGeom>
          <a:solidFill>
            <a:srgbClr val="DC2626"/>
          </a:solidFill>
          <a:ln/>
        </p:spPr>
      </p:sp>
      <p:sp>
        <p:nvSpPr>
          <p:cNvPr id="25" name="Shape 23"/>
          <p:cNvSpPr/>
          <p:nvPr/>
        </p:nvSpPr>
        <p:spPr>
          <a:xfrm>
            <a:off x="7683703" y="4079138"/>
            <a:ext cx="345643" cy="172822"/>
          </a:xfrm>
          <a:prstGeom prst="roundRect">
            <a:avLst>
              <a:gd name="adj" fmla="val 31746"/>
            </a:avLst>
          </a:prstGeom>
          <a:solidFill>
            <a:srgbClr val="DC2626"/>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E3A8A"/>
        </a:solidFill>
      </p:bgPr>
    </p:bg>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rtlCol="0" anchor="ctr"/>
          <a:lstStyle/>
          <a:p>
            <a:pPr algn="ctr" indent="0" marL="0">
              <a:buNone/>
            </a:pPr>
            <a:r>
              <a:rPr lang="en-US" sz="3600" b="1" dirty="0">
                <a:solidFill>
                  <a:srgbClr val="F2B705"/>
                </a:solidFill>
                <a:latin typeface="Comic Sans MS" pitchFamily="34" charset="0"/>
                <a:ea typeface="Comic Sans MS" pitchFamily="34" charset="-122"/>
                <a:cs typeface="Comic Sans MS" pitchFamily="34" charset="-120"/>
              </a:rPr>
              <a:t>Say it… spell it!</a:t>
            </a:r>
            <a:endParaRPr lang="en-US" sz="3600" dirty="0"/>
          </a:p>
        </p:txBody>
      </p:sp>
      <p:sp>
        <p:nvSpPr>
          <p:cNvPr id="3" name="Shape 1"/>
          <p:cNvSpPr/>
          <p:nvPr/>
        </p:nvSpPr>
        <p:spPr>
          <a:xfrm>
            <a:off x="685800" y="1188720"/>
            <a:ext cx="1005840" cy="1188720"/>
          </a:xfrm>
          <a:prstGeom prst="roundRect">
            <a:avLst>
              <a:gd name="adj" fmla="val 13636"/>
            </a:avLst>
          </a:prstGeom>
          <a:solidFill>
            <a:srgbClr val="DC2626"/>
          </a:solidFill>
          <a:ln/>
        </p:spPr>
      </p:sp>
      <p:sp>
        <p:nvSpPr>
          <p:cNvPr id="4" name="Text 2"/>
          <p:cNvSpPr/>
          <p:nvPr/>
        </p:nvSpPr>
        <p:spPr>
          <a:xfrm>
            <a:off x="685800" y="1188720"/>
            <a:ext cx="1005840" cy="1188720"/>
          </a:xfrm>
          <a:prstGeom prst="rect">
            <a:avLst/>
          </a:prstGeom>
          <a:noFill/>
          <a:ln/>
        </p:spPr>
        <p:txBody>
          <a:bodyPr wrap="square" rtlCol="0" anchor="ctr"/>
          <a:lstStyle/>
          <a:p>
            <a:pPr algn="ctr" indent="0" marL="0">
              <a:buNone/>
            </a:pPr>
            <a:r>
              <a:rPr lang="en-US" sz="5400" b="1" dirty="0">
                <a:solidFill>
                  <a:srgbClr val="FFFFFF"/>
                </a:solidFill>
                <a:latin typeface="Comic Sans MS" pitchFamily="34" charset="0"/>
                <a:ea typeface="Comic Sans MS" pitchFamily="34" charset="-122"/>
                <a:cs typeface="Comic Sans MS" pitchFamily="34" charset="-120"/>
              </a:rPr>
              <a:t>M</a:t>
            </a:r>
            <a:endParaRPr lang="en-US" sz="5400" dirty="0"/>
          </a:p>
        </p:txBody>
      </p:sp>
      <p:sp>
        <p:nvSpPr>
          <p:cNvPr id="5" name="Shape 3"/>
          <p:cNvSpPr/>
          <p:nvPr/>
        </p:nvSpPr>
        <p:spPr>
          <a:xfrm>
            <a:off x="1810512" y="1188720"/>
            <a:ext cx="1005840" cy="1188720"/>
          </a:xfrm>
          <a:prstGeom prst="roundRect">
            <a:avLst>
              <a:gd name="adj" fmla="val 13636"/>
            </a:avLst>
          </a:prstGeom>
          <a:solidFill>
            <a:srgbClr val="F97316"/>
          </a:solidFill>
          <a:ln/>
        </p:spPr>
      </p:sp>
      <p:sp>
        <p:nvSpPr>
          <p:cNvPr id="6" name="Text 4"/>
          <p:cNvSpPr/>
          <p:nvPr/>
        </p:nvSpPr>
        <p:spPr>
          <a:xfrm>
            <a:off x="1810512" y="1188720"/>
            <a:ext cx="1005840" cy="1188720"/>
          </a:xfrm>
          <a:prstGeom prst="rect">
            <a:avLst/>
          </a:prstGeom>
          <a:noFill/>
          <a:ln/>
        </p:spPr>
        <p:txBody>
          <a:bodyPr wrap="square" rtlCol="0" anchor="ctr"/>
          <a:lstStyle/>
          <a:p>
            <a:pPr algn="ctr" indent="0" marL="0">
              <a:buNone/>
            </a:pPr>
            <a:r>
              <a:rPr lang="en-US" sz="5400" b="1" dirty="0">
                <a:solidFill>
                  <a:srgbClr val="FFFFFF"/>
                </a:solidFill>
                <a:latin typeface="Comic Sans MS" pitchFamily="34" charset="0"/>
                <a:ea typeface="Comic Sans MS" pitchFamily="34" charset="-122"/>
                <a:cs typeface="Comic Sans MS" pitchFamily="34" charset="-120"/>
              </a:rPr>
              <a:t>I</a:t>
            </a:r>
            <a:endParaRPr lang="en-US" sz="5400" dirty="0"/>
          </a:p>
        </p:txBody>
      </p:sp>
      <p:sp>
        <p:nvSpPr>
          <p:cNvPr id="7" name="Shape 5"/>
          <p:cNvSpPr/>
          <p:nvPr/>
        </p:nvSpPr>
        <p:spPr>
          <a:xfrm>
            <a:off x="2935224" y="1188720"/>
            <a:ext cx="1005840" cy="1188720"/>
          </a:xfrm>
          <a:prstGeom prst="roundRect">
            <a:avLst>
              <a:gd name="adj" fmla="val 13636"/>
            </a:avLst>
          </a:prstGeom>
          <a:solidFill>
            <a:srgbClr val="F2B705"/>
          </a:solidFill>
          <a:ln/>
        </p:spPr>
      </p:sp>
      <p:sp>
        <p:nvSpPr>
          <p:cNvPr id="8" name="Text 6"/>
          <p:cNvSpPr/>
          <p:nvPr/>
        </p:nvSpPr>
        <p:spPr>
          <a:xfrm>
            <a:off x="2935224" y="1188720"/>
            <a:ext cx="1005840" cy="1188720"/>
          </a:xfrm>
          <a:prstGeom prst="rect">
            <a:avLst/>
          </a:prstGeom>
          <a:noFill/>
          <a:ln/>
        </p:spPr>
        <p:txBody>
          <a:bodyPr wrap="square" rtlCol="0" anchor="ctr"/>
          <a:lstStyle/>
          <a:p>
            <a:pPr algn="ctr" indent="0" marL="0">
              <a:buNone/>
            </a:pPr>
            <a:r>
              <a:rPr lang="en-US" sz="5400" b="1" dirty="0">
                <a:solidFill>
                  <a:srgbClr val="FFFFFF"/>
                </a:solidFill>
                <a:latin typeface="Comic Sans MS" pitchFamily="34" charset="0"/>
                <a:ea typeface="Comic Sans MS" pitchFamily="34" charset="-122"/>
                <a:cs typeface="Comic Sans MS" pitchFamily="34" charset="-120"/>
              </a:rPr>
              <a:t>T</a:t>
            </a:r>
            <a:endParaRPr lang="en-US" sz="5400" dirty="0"/>
          </a:p>
        </p:txBody>
      </p:sp>
      <p:sp>
        <p:nvSpPr>
          <p:cNvPr id="9" name="Shape 7"/>
          <p:cNvSpPr/>
          <p:nvPr/>
        </p:nvSpPr>
        <p:spPr>
          <a:xfrm>
            <a:off x="4059936" y="1188720"/>
            <a:ext cx="1005840" cy="1188720"/>
          </a:xfrm>
          <a:prstGeom prst="roundRect">
            <a:avLst>
              <a:gd name="adj" fmla="val 13636"/>
            </a:avLst>
          </a:prstGeom>
          <a:solidFill>
            <a:srgbClr val="16A34A"/>
          </a:solidFill>
          <a:ln/>
        </p:spPr>
      </p:sp>
      <p:sp>
        <p:nvSpPr>
          <p:cNvPr id="10" name="Text 8"/>
          <p:cNvSpPr/>
          <p:nvPr/>
        </p:nvSpPr>
        <p:spPr>
          <a:xfrm>
            <a:off x="4059936" y="1188720"/>
            <a:ext cx="1005840" cy="1188720"/>
          </a:xfrm>
          <a:prstGeom prst="rect">
            <a:avLst/>
          </a:prstGeom>
          <a:noFill/>
          <a:ln/>
        </p:spPr>
        <p:txBody>
          <a:bodyPr wrap="square" rtlCol="0" anchor="ctr"/>
          <a:lstStyle/>
          <a:p>
            <a:pPr algn="ctr" indent="0" marL="0">
              <a:buNone/>
            </a:pPr>
            <a:r>
              <a:rPr lang="en-US" sz="5400" b="1" dirty="0">
                <a:solidFill>
                  <a:srgbClr val="FFFFFF"/>
                </a:solidFill>
                <a:latin typeface="Comic Sans MS" pitchFamily="34" charset="0"/>
                <a:ea typeface="Comic Sans MS" pitchFamily="34" charset="-122"/>
                <a:cs typeface="Comic Sans MS" pitchFamily="34" charset="-120"/>
              </a:rPr>
              <a:t>Z</a:t>
            </a:r>
            <a:endParaRPr lang="en-US" sz="5400" dirty="0"/>
          </a:p>
        </p:txBody>
      </p:sp>
      <p:sp>
        <p:nvSpPr>
          <p:cNvPr id="11" name="Shape 9"/>
          <p:cNvSpPr/>
          <p:nvPr/>
        </p:nvSpPr>
        <p:spPr>
          <a:xfrm>
            <a:off x="5184648" y="1188720"/>
            <a:ext cx="1005840" cy="1188720"/>
          </a:xfrm>
          <a:prstGeom prst="roundRect">
            <a:avLst>
              <a:gd name="adj" fmla="val 13636"/>
            </a:avLst>
          </a:prstGeom>
          <a:solidFill>
            <a:srgbClr val="3B82F6"/>
          </a:solidFill>
          <a:ln/>
        </p:spPr>
      </p:sp>
      <p:sp>
        <p:nvSpPr>
          <p:cNvPr id="12" name="Text 10"/>
          <p:cNvSpPr/>
          <p:nvPr/>
        </p:nvSpPr>
        <p:spPr>
          <a:xfrm>
            <a:off x="5184648" y="1188720"/>
            <a:ext cx="1005840" cy="1188720"/>
          </a:xfrm>
          <a:prstGeom prst="rect">
            <a:avLst/>
          </a:prstGeom>
          <a:noFill/>
          <a:ln/>
        </p:spPr>
        <p:txBody>
          <a:bodyPr wrap="square" rtlCol="0" anchor="ctr"/>
          <a:lstStyle/>
          <a:p>
            <a:pPr algn="ctr" indent="0" marL="0">
              <a:buNone/>
            </a:pPr>
            <a:r>
              <a:rPr lang="en-US" sz="5400" b="1" dirty="0">
                <a:solidFill>
                  <a:srgbClr val="FFFFFF"/>
                </a:solidFill>
                <a:latin typeface="Comic Sans MS" pitchFamily="34" charset="0"/>
                <a:ea typeface="Comic Sans MS" pitchFamily="34" charset="-122"/>
                <a:cs typeface="Comic Sans MS" pitchFamily="34" charset="-120"/>
              </a:rPr>
              <a:t>V</a:t>
            </a:r>
            <a:endParaRPr lang="en-US" sz="5400" dirty="0"/>
          </a:p>
        </p:txBody>
      </p:sp>
      <p:sp>
        <p:nvSpPr>
          <p:cNvPr id="13" name="Shape 11"/>
          <p:cNvSpPr/>
          <p:nvPr/>
        </p:nvSpPr>
        <p:spPr>
          <a:xfrm>
            <a:off x="6309360" y="1188720"/>
            <a:ext cx="1005840" cy="1188720"/>
          </a:xfrm>
          <a:prstGeom prst="roundRect">
            <a:avLst>
              <a:gd name="adj" fmla="val 13636"/>
            </a:avLst>
          </a:prstGeom>
          <a:solidFill>
            <a:srgbClr val="7C3AED"/>
          </a:solidFill>
          <a:ln/>
        </p:spPr>
      </p:sp>
      <p:sp>
        <p:nvSpPr>
          <p:cNvPr id="14" name="Text 12"/>
          <p:cNvSpPr/>
          <p:nvPr/>
        </p:nvSpPr>
        <p:spPr>
          <a:xfrm>
            <a:off x="6309360" y="1188720"/>
            <a:ext cx="1005840" cy="1188720"/>
          </a:xfrm>
          <a:prstGeom prst="rect">
            <a:avLst/>
          </a:prstGeom>
          <a:noFill/>
          <a:ln/>
        </p:spPr>
        <p:txBody>
          <a:bodyPr wrap="square" rtlCol="0" anchor="ctr"/>
          <a:lstStyle/>
          <a:p>
            <a:pPr algn="ctr" indent="0" marL="0">
              <a:buNone/>
            </a:pPr>
            <a:r>
              <a:rPr lang="en-US" sz="5400" b="1" dirty="0">
                <a:solidFill>
                  <a:srgbClr val="FFFFFF"/>
                </a:solidFill>
                <a:latin typeface="Comic Sans MS" pitchFamily="34" charset="0"/>
                <a:ea typeface="Comic Sans MS" pitchFamily="34" charset="-122"/>
                <a:cs typeface="Comic Sans MS" pitchFamily="34" charset="-120"/>
              </a:rPr>
              <a:t>A</a:t>
            </a:r>
            <a:endParaRPr lang="en-US" sz="5400" dirty="0"/>
          </a:p>
        </p:txBody>
      </p:sp>
      <p:sp>
        <p:nvSpPr>
          <p:cNvPr id="15" name="Shape 13"/>
          <p:cNvSpPr/>
          <p:nvPr/>
        </p:nvSpPr>
        <p:spPr>
          <a:xfrm>
            <a:off x="7434072" y="1188720"/>
            <a:ext cx="1005840" cy="1188720"/>
          </a:xfrm>
          <a:prstGeom prst="roundRect">
            <a:avLst>
              <a:gd name="adj" fmla="val 13636"/>
            </a:avLst>
          </a:prstGeom>
          <a:solidFill>
            <a:srgbClr val="EC4899"/>
          </a:solidFill>
          <a:ln/>
        </p:spPr>
      </p:sp>
      <p:sp>
        <p:nvSpPr>
          <p:cNvPr id="16" name="Text 14"/>
          <p:cNvSpPr/>
          <p:nvPr/>
        </p:nvSpPr>
        <p:spPr>
          <a:xfrm>
            <a:off x="7434072" y="1188720"/>
            <a:ext cx="1005840" cy="1188720"/>
          </a:xfrm>
          <a:prstGeom prst="rect">
            <a:avLst/>
          </a:prstGeom>
          <a:noFill/>
          <a:ln/>
        </p:spPr>
        <p:txBody>
          <a:bodyPr wrap="square" rtlCol="0" anchor="ctr"/>
          <a:lstStyle/>
          <a:p>
            <a:pPr algn="ctr" indent="0" marL="0">
              <a:buNone/>
            </a:pPr>
            <a:r>
              <a:rPr lang="en-US" sz="5400" b="1" dirty="0">
                <a:solidFill>
                  <a:srgbClr val="FFFFFF"/>
                </a:solidFill>
                <a:latin typeface="Comic Sans MS" pitchFamily="34" charset="0"/>
                <a:ea typeface="Comic Sans MS" pitchFamily="34" charset="-122"/>
                <a:cs typeface="Comic Sans MS" pitchFamily="34" charset="-120"/>
              </a:rPr>
              <a:t>H</a:t>
            </a:r>
            <a:endParaRPr lang="en-US" sz="5400" dirty="0"/>
          </a:p>
        </p:txBody>
      </p:sp>
      <p:sp>
        <p:nvSpPr>
          <p:cNvPr id="17" name="Text 15"/>
          <p:cNvSpPr/>
          <p:nvPr/>
        </p:nvSpPr>
        <p:spPr>
          <a:xfrm>
            <a:off x="457200" y="2606040"/>
            <a:ext cx="8229600" cy="640080"/>
          </a:xfrm>
          <a:prstGeom prst="rect">
            <a:avLst/>
          </a:prstGeom>
          <a:noFill/>
          <a:ln/>
        </p:spPr>
        <p:txBody>
          <a:bodyPr wrap="square" rtlCol="0" anchor="ctr"/>
          <a:lstStyle/>
          <a:p>
            <a:pPr algn="ctr" indent="0" marL="0">
              <a:buNone/>
            </a:pPr>
            <a:r>
              <a:rPr lang="en-US" sz="2200" b="1" dirty="0">
                <a:solidFill>
                  <a:srgbClr val="F2B705"/>
                </a:solidFill>
                <a:latin typeface="Comic Sans MS" pitchFamily="34" charset="0"/>
                <a:ea typeface="Comic Sans MS" pitchFamily="34" charset="-122"/>
                <a:cs typeface="Comic Sans MS" pitchFamily="34" charset="-120"/>
              </a:rPr>
              <a:t>mitzvah</a:t>
            </a:r>
            <a:pPr algn="ctr" indent="0" marL="0">
              <a:buNone/>
            </a:pPr>
            <a:r>
              <a:rPr lang="en-US" sz="2200" dirty="0">
                <a:solidFill>
                  <a:srgbClr val="FFFFFF"/>
                </a:solidFill>
                <a:latin typeface="Comic Sans MS" pitchFamily="34" charset="0"/>
                <a:ea typeface="Comic Sans MS" pitchFamily="34" charset="-122"/>
                <a:cs typeface="Comic Sans MS" pitchFamily="34" charset="-120"/>
              </a:rPr>
              <a:t> = a good deed that God asks Jewish people to do</a:t>
            </a:r>
            <a:endParaRPr lang="en-US" sz="2200" dirty="0"/>
          </a:p>
        </p:txBody>
      </p:sp>
      <p:sp>
        <p:nvSpPr>
          <p:cNvPr id="18" name="Shape 16"/>
          <p:cNvSpPr/>
          <p:nvPr/>
        </p:nvSpPr>
        <p:spPr>
          <a:xfrm>
            <a:off x="1371600" y="3429000"/>
            <a:ext cx="6400800" cy="1280160"/>
          </a:xfrm>
          <a:prstGeom prst="roundRect">
            <a:avLst>
              <a:gd name="adj" fmla="val 14286"/>
            </a:avLst>
          </a:prstGeom>
          <a:solidFill>
            <a:srgbClr val="172554"/>
          </a:solidFill>
          <a:ln w="25400">
            <a:solidFill>
              <a:srgbClr val="F2B705"/>
            </a:solidFill>
            <a:prstDash val="solid"/>
          </a:ln>
        </p:spPr>
      </p:sp>
      <p:sp>
        <p:nvSpPr>
          <p:cNvPr id="19" name="Text 17"/>
          <p:cNvSpPr/>
          <p:nvPr/>
        </p:nvSpPr>
        <p:spPr>
          <a:xfrm>
            <a:off x="1371600" y="3429000"/>
            <a:ext cx="6400800" cy="1280160"/>
          </a:xfrm>
          <a:prstGeom prst="rect">
            <a:avLst/>
          </a:prstGeom>
          <a:noFill/>
          <a:ln/>
        </p:spPr>
        <p:txBody>
          <a:bodyPr wrap="square" rtlCol="0" anchor="ctr"/>
          <a:lstStyle/>
          <a:p>
            <a:pPr algn="ctr" indent="0" marL="0">
              <a:buNone/>
            </a:pPr>
            <a:r>
              <a:rPr lang="en-US" sz="2200" dirty="0">
                <a:solidFill>
                  <a:srgbClr val="FFFFFF"/>
                </a:solidFill>
                <a:latin typeface="Comic Sans MS" pitchFamily="34" charset="0"/>
                <a:ea typeface="Comic Sans MS" pitchFamily="34" charset="-122"/>
                <a:cs typeface="Comic Sans MS" pitchFamily="34" charset="-120"/>
              </a:rPr>
              <a:t>More than one?  </a:t>
            </a:r>
            <a:pPr algn="ctr" indent="0" marL="0">
              <a:buNone/>
            </a:pPr>
            <a:r>
              <a:rPr lang="en-US" sz="3000" b="1" dirty="0">
                <a:solidFill>
                  <a:srgbClr val="F2B705"/>
                </a:solidFill>
                <a:latin typeface="Comic Sans MS" pitchFamily="34" charset="0"/>
                <a:ea typeface="Comic Sans MS" pitchFamily="34" charset="-122"/>
                <a:cs typeface="Comic Sans MS" pitchFamily="34" charset="-120"/>
              </a:rPr>
              <a:t>MITZVOT</a:t>
            </a:r>
            <a:pPr algn="ctr" indent="0" marL="0">
              <a:buNone/>
            </a:pPr>
            <a:endParaRPr lang="en-US" sz="2200" dirty="0"/>
          </a:p>
          <a:p>
            <a:pPr algn="ctr" indent="0" marL="0">
              <a:buNone/>
            </a:pPr>
            <a:r>
              <a:rPr lang="en-US" sz="2200" dirty="0">
                <a:solidFill>
                  <a:srgbClr val="DBEAFE"/>
                </a:solidFill>
                <a:latin typeface="Comic Sans MS" pitchFamily="34" charset="0"/>
                <a:ea typeface="Comic Sans MS" pitchFamily="34" charset="-122"/>
                <a:cs typeface="Comic Sans MS" pitchFamily="34" charset="-120"/>
              </a:rPr>
              <a:t>Let's think of a LOT of mitzvot!</a:t>
            </a: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Let's wonder…</a:t>
            </a:r>
            <a:endParaRPr lang="en-US" sz="3000" dirty="0"/>
          </a:p>
        </p:txBody>
      </p:sp>
      <p:sp>
        <p:nvSpPr>
          <p:cNvPr id="5" name="Shape 3"/>
          <p:cNvSpPr/>
          <p:nvPr/>
        </p:nvSpPr>
        <p:spPr>
          <a:xfrm>
            <a:off x="274320" y="1143000"/>
            <a:ext cx="4297680" cy="1920240"/>
          </a:xfrm>
          <a:prstGeom prst="cloudCallout">
            <a:avLst/>
          </a:prstGeom>
          <a:solidFill>
            <a:srgbClr val="DBEAFE"/>
          </a:solidFill>
          <a:ln w="19050">
            <a:solidFill>
              <a:srgbClr val="1E3A8A"/>
            </a:solidFill>
            <a:prstDash val="solid"/>
          </a:ln>
        </p:spPr>
      </p:sp>
      <p:sp>
        <p:nvSpPr>
          <p:cNvPr id="6" name="Text 4"/>
          <p:cNvSpPr/>
          <p:nvPr/>
        </p:nvSpPr>
        <p:spPr>
          <a:xfrm>
            <a:off x="790042" y="1431036"/>
            <a:ext cx="3266237" cy="1248156"/>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Why does doing a mitzvah make Zoe feel she belongs?</a:t>
            </a:r>
            <a:endParaRPr lang="en-US" sz="1800" dirty="0"/>
          </a:p>
        </p:txBody>
      </p:sp>
      <p:sp>
        <p:nvSpPr>
          <p:cNvPr id="7" name="Shape 5"/>
          <p:cNvSpPr/>
          <p:nvPr/>
        </p:nvSpPr>
        <p:spPr>
          <a:xfrm>
            <a:off x="4572000" y="1143000"/>
            <a:ext cx="4297680" cy="1920240"/>
          </a:xfrm>
          <a:prstGeom prst="cloudCallout">
            <a:avLst/>
          </a:prstGeom>
          <a:solidFill>
            <a:srgbClr val="FEF3C7"/>
          </a:solidFill>
          <a:ln w="19050">
            <a:solidFill>
              <a:srgbClr val="1E3A8A"/>
            </a:solidFill>
            <a:prstDash val="solid"/>
          </a:ln>
        </p:spPr>
      </p:sp>
      <p:sp>
        <p:nvSpPr>
          <p:cNvPr id="8" name="Text 6"/>
          <p:cNvSpPr/>
          <p:nvPr/>
        </p:nvSpPr>
        <p:spPr>
          <a:xfrm>
            <a:off x="5087722" y="1431036"/>
            <a:ext cx="3266237" cy="1248156"/>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Visiting the sick is a mitzvah for Jewish people. Should it be for everyone?</a:t>
            </a:r>
            <a:endParaRPr lang="en-US" sz="1800" dirty="0"/>
          </a:p>
        </p:txBody>
      </p:sp>
      <p:sp>
        <p:nvSpPr>
          <p:cNvPr id="9" name="Shape 7"/>
          <p:cNvSpPr/>
          <p:nvPr/>
        </p:nvSpPr>
        <p:spPr>
          <a:xfrm>
            <a:off x="2423160" y="3063240"/>
            <a:ext cx="4297680" cy="1920240"/>
          </a:xfrm>
          <a:prstGeom prst="cloudCallout">
            <a:avLst/>
          </a:prstGeom>
          <a:solidFill>
            <a:srgbClr val="DCFCE7"/>
          </a:solidFill>
          <a:ln w="19050">
            <a:solidFill>
              <a:srgbClr val="1E3A8A"/>
            </a:solidFill>
            <a:prstDash val="solid"/>
          </a:ln>
        </p:spPr>
      </p:sp>
      <p:sp>
        <p:nvSpPr>
          <p:cNvPr id="10" name="Text 8"/>
          <p:cNvSpPr/>
          <p:nvPr/>
        </p:nvSpPr>
        <p:spPr>
          <a:xfrm>
            <a:off x="2938882" y="3351276"/>
            <a:ext cx="3266237" cy="1248156"/>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Is visiting always a good idea? What if Gran is too poorly, or you are grumpy?</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Thinking pairs: more mitzvot for Gran</a:t>
            </a:r>
            <a:endParaRPr lang="en-US" sz="3000" dirty="0"/>
          </a:p>
        </p:txBody>
      </p:sp>
      <p:sp>
        <p:nvSpPr>
          <p:cNvPr id="5" name="Shape 3"/>
          <p:cNvSpPr/>
          <p:nvPr/>
        </p:nvSpPr>
        <p:spPr>
          <a:xfrm>
            <a:off x="502920" y="1508760"/>
            <a:ext cx="365760" cy="502920"/>
          </a:xfrm>
          <a:prstGeom prst="ellipse">
            <a:avLst/>
          </a:prstGeom>
          <a:solidFill>
            <a:srgbClr val="4A2C17"/>
          </a:solidFill>
          <a:ln/>
        </p:spPr>
      </p:sp>
      <p:sp>
        <p:nvSpPr>
          <p:cNvPr id="6" name="Shape 4"/>
          <p:cNvSpPr/>
          <p:nvPr/>
        </p:nvSpPr>
        <p:spPr>
          <a:xfrm>
            <a:off x="1508760" y="1508760"/>
            <a:ext cx="365760" cy="502920"/>
          </a:xfrm>
          <a:prstGeom prst="ellipse">
            <a:avLst/>
          </a:prstGeom>
          <a:solidFill>
            <a:srgbClr val="4A2C17"/>
          </a:solidFill>
          <a:ln/>
        </p:spPr>
      </p:sp>
      <p:sp>
        <p:nvSpPr>
          <p:cNvPr id="7" name="Shape 5"/>
          <p:cNvSpPr/>
          <p:nvPr/>
        </p:nvSpPr>
        <p:spPr>
          <a:xfrm>
            <a:off x="685800" y="1280160"/>
            <a:ext cx="1005840" cy="914400"/>
          </a:xfrm>
          <a:prstGeom prst="ellipse">
            <a:avLst/>
          </a:prstGeom>
          <a:solidFill>
            <a:srgbClr val="4A2C17"/>
          </a:solidFill>
          <a:ln/>
        </p:spPr>
      </p:sp>
      <p:sp>
        <p:nvSpPr>
          <p:cNvPr id="8" name="Shape 6"/>
          <p:cNvSpPr/>
          <p:nvPr/>
        </p:nvSpPr>
        <p:spPr>
          <a:xfrm>
            <a:off x="749808" y="1389888"/>
            <a:ext cx="877824" cy="877824"/>
          </a:xfrm>
          <a:prstGeom prst="ellipse">
            <a:avLst/>
          </a:prstGeom>
          <a:solidFill>
            <a:srgbClr val="E0AC69"/>
          </a:solidFill>
          <a:ln/>
        </p:spPr>
      </p:sp>
      <p:sp>
        <p:nvSpPr>
          <p:cNvPr id="9" name="Shape 7"/>
          <p:cNvSpPr/>
          <p:nvPr/>
        </p:nvSpPr>
        <p:spPr>
          <a:xfrm>
            <a:off x="731520" y="1280160"/>
            <a:ext cx="914400" cy="320040"/>
          </a:xfrm>
          <a:prstGeom prst="ellipse">
            <a:avLst/>
          </a:prstGeom>
          <a:solidFill>
            <a:srgbClr val="4A2C17"/>
          </a:solidFill>
          <a:ln/>
        </p:spPr>
      </p:sp>
      <p:sp>
        <p:nvSpPr>
          <p:cNvPr id="10" name="Shape 8"/>
          <p:cNvSpPr/>
          <p:nvPr/>
        </p:nvSpPr>
        <p:spPr>
          <a:xfrm>
            <a:off x="960120" y="1737360"/>
            <a:ext cx="109728" cy="137160"/>
          </a:xfrm>
          <a:prstGeom prst="ellipse">
            <a:avLst/>
          </a:prstGeom>
          <a:solidFill>
            <a:srgbClr val="1F2937"/>
          </a:solidFill>
          <a:ln/>
        </p:spPr>
      </p:sp>
      <p:sp>
        <p:nvSpPr>
          <p:cNvPr id="11" name="Shape 9"/>
          <p:cNvSpPr/>
          <p:nvPr/>
        </p:nvSpPr>
        <p:spPr>
          <a:xfrm>
            <a:off x="1307592" y="1737360"/>
            <a:ext cx="109728" cy="137160"/>
          </a:xfrm>
          <a:prstGeom prst="ellipse">
            <a:avLst/>
          </a:prstGeom>
          <a:solidFill>
            <a:srgbClr val="1F2937"/>
          </a:solidFill>
          <a:ln/>
        </p:spPr>
      </p:sp>
      <p:sp>
        <p:nvSpPr>
          <p:cNvPr id="12" name="Shape 10"/>
          <p:cNvSpPr/>
          <p:nvPr/>
        </p:nvSpPr>
        <p:spPr>
          <a:xfrm>
            <a:off x="841248" y="1920240"/>
            <a:ext cx="146304" cy="91440"/>
          </a:xfrm>
          <a:prstGeom prst="ellipse">
            <a:avLst/>
          </a:prstGeom>
          <a:solidFill>
            <a:srgbClr val="F4A3A3"/>
          </a:solidFill>
          <a:ln/>
        </p:spPr>
      </p:sp>
      <p:sp>
        <p:nvSpPr>
          <p:cNvPr id="13" name="Shape 11"/>
          <p:cNvSpPr/>
          <p:nvPr/>
        </p:nvSpPr>
        <p:spPr>
          <a:xfrm>
            <a:off x="1389888" y="1920240"/>
            <a:ext cx="146304" cy="91440"/>
          </a:xfrm>
          <a:prstGeom prst="ellipse">
            <a:avLst/>
          </a:prstGeom>
          <a:solidFill>
            <a:srgbClr val="F4A3A3"/>
          </a:solidFill>
          <a:ln/>
        </p:spPr>
      </p:sp>
      <p:sp>
        <p:nvSpPr>
          <p:cNvPr id="14" name="Shape 12"/>
          <p:cNvSpPr/>
          <p:nvPr/>
        </p:nvSpPr>
        <p:spPr>
          <a:xfrm>
            <a:off x="1005840" y="1783080"/>
            <a:ext cx="365760" cy="274320"/>
          </a:xfrm>
          <a:prstGeom prst="arc">
            <a:avLst>
              <a:gd name="adj1" fmla="val 1200000"/>
              <a:gd name="adj2" fmla="val 9600000"/>
            </a:avLst>
          </a:prstGeom>
          <a:noFill/>
          <a:ln w="25400">
            <a:solidFill>
              <a:srgbClr val="1F2937"/>
            </a:solidFill>
            <a:prstDash val="solid"/>
          </a:ln>
        </p:spPr>
      </p:sp>
      <p:sp>
        <p:nvSpPr>
          <p:cNvPr id="15" name="Shape 13"/>
          <p:cNvSpPr/>
          <p:nvPr/>
        </p:nvSpPr>
        <p:spPr>
          <a:xfrm>
            <a:off x="1097280" y="2240280"/>
            <a:ext cx="182880" cy="137160"/>
          </a:xfrm>
          <a:prstGeom prst="rect">
            <a:avLst/>
          </a:prstGeom>
          <a:solidFill>
            <a:srgbClr val="E0AC69"/>
          </a:solidFill>
          <a:ln/>
        </p:spPr>
      </p:sp>
      <p:sp>
        <p:nvSpPr>
          <p:cNvPr id="16" name="Shape 14"/>
          <p:cNvSpPr/>
          <p:nvPr/>
        </p:nvSpPr>
        <p:spPr>
          <a:xfrm>
            <a:off x="640080" y="2359152"/>
            <a:ext cx="1097280" cy="1143000"/>
          </a:xfrm>
          <a:prstGeom prst="trapezoid">
            <a:avLst/>
          </a:prstGeom>
          <a:solidFill>
            <a:srgbClr val="7C3AED"/>
          </a:solidFill>
          <a:ln/>
        </p:spPr>
      </p:sp>
      <p:sp>
        <p:nvSpPr>
          <p:cNvPr id="17" name="Shape 15"/>
          <p:cNvSpPr/>
          <p:nvPr/>
        </p:nvSpPr>
        <p:spPr>
          <a:xfrm rot="1200000">
            <a:off x="457200" y="2468880"/>
            <a:ext cx="201168" cy="685800"/>
          </a:xfrm>
          <a:prstGeom prst="rect">
            <a:avLst/>
          </a:prstGeom>
          <a:solidFill>
            <a:srgbClr val="E0AC69"/>
          </a:solidFill>
          <a:ln/>
        </p:spPr>
      </p:sp>
      <p:sp>
        <p:nvSpPr>
          <p:cNvPr id="18" name="Shape 16"/>
          <p:cNvSpPr/>
          <p:nvPr/>
        </p:nvSpPr>
        <p:spPr>
          <a:xfrm rot="-1200000">
            <a:off x="1719072" y="2468880"/>
            <a:ext cx="201168" cy="685800"/>
          </a:xfrm>
          <a:prstGeom prst="rect">
            <a:avLst/>
          </a:prstGeom>
          <a:solidFill>
            <a:srgbClr val="E0AC69"/>
          </a:solidFill>
          <a:ln/>
        </p:spPr>
      </p:sp>
      <p:sp>
        <p:nvSpPr>
          <p:cNvPr id="19" name="Shape 17"/>
          <p:cNvSpPr/>
          <p:nvPr/>
        </p:nvSpPr>
        <p:spPr>
          <a:xfrm>
            <a:off x="914400" y="3502152"/>
            <a:ext cx="164592" cy="411480"/>
          </a:xfrm>
          <a:prstGeom prst="rect">
            <a:avLst/>
          </a:prstGeom>
          <a:solidFill>
            <a:srgbClr val="E0AC69"/>
          </a:solidFill>
          <a:ln/>
        </p:spPr>
      </p:sp>
      <p:sp>
        <p:nvSpPr>
          <p:cNvPr id="20" name="Shape 18"/>
          <p:cNvSpPr/>
          <p:nvPr/>
        </p:nvSpPr>
        <p:spPr>
          <a:xfrm>
            <a:off x="1298448" y="3502152"/>
            <a:ext cx="164592" cy="411480"/>
          </a:xfrm>
          <a:prstGeom prst="rect">
            <a:avLst/>
          </a:prstGeom>
          <a:solidFill>
            <a:srgbClr val="E0AC69"/>
          </a:solidFill>
          <a:ln/>
        </p:spPr>
      </p:sp>
      <p:sp>
        <p:nvSpPr>
          <p:cNvPr id="21" name="Shape 19"/>
          <p:cNvSpPr/>
          <p:nvPr/>
        </p:nvSpPr>
        <p:spPr>
          <a:xfrm>
            <a:off x="804672" y="3858768"/>
            <a:ext cx="329184" cy="164592"/>
          </a:xfrm>
          <a:prstGeom prst="roundRect">
            <a:avLst>
              <a:gd name="adj" fmla="val 33333"/>
            </a:avLst>
          </a:prstGeom>
          <a:solidFill>
            <a:srgbClr val="DC2626"/>
          </a:solidFill>
          <a:ln/>
        </p:spPr>
      </p:sp>
      <p:sp>
        <p:nvSpPr>
          <p:cNvPr id="22" name="Shape 20"/>
          <p:cNvSpPr/>
          <p:nvPr/>
        </p:nvSpPr>
        <p:spPr>
          <a:xfrm>
            <a:off x="1243584" y="3858768"/>
            <a:ext cx="329184" cy="164592"/>
          </a:xfrm>
          <a:prstGeom prst="roundRect">
            <a:avLst>
              <a:gd name="adj" fmla="val 33333"/>
            </a:avLst>
          </a:prstGeom>
          <a:solidFill>
            <a:srgbClr val="DC2626"/>
          </a:solidFill>
          <a:ln/>
        </p:spPr>
      </p:sp>
      <p:sp>
        <p:nvSpPr>
          <p:cNvPr id="23" name="Text 21"/>
          <p:cNvSpPr/>
          <p:nvPr/>
        </p:nvSpPr>
        <p:spPr>
          <a:xfrm>
            <a:off x="2194560" y="1143000"/>
            <a:ext cx="6583680" cy="822960"/>
          </a:xfrm>
          <a:prstGeom prst="rect">
            <a:avLst/>
          </a:prstGeom>
          <a:noFill/>
          <a:ln/>
        </p:spPr>
        <p:txBody>
          <a:bodyPr wrap="square" rtlCol="0" anchor="ctr"/>
          <a:lstStyle/>
          <a:p>
            <a:pPr indent="0" marL="0">
              <a:buNone/>
            </a:pPr>
            <a:r>
              <a:rPr lang="en-US" sz="2200" b="1" dirty="0">
                <a:solidFill>
                  <a:srgbClr val="1E3A8A"/>
                </a:solidFill>
                <a:latin typeface="Comic Sans MS" pitchFamily="34" charset="0"/>
                <a:ea typeface="Comic Sans MS" pitchFamily="34" charset="-122"/>
                <a:cs typeface="Comic Sans MS" pitchFamily="34" charset="-120"/>
              </a:rPr>
              <a:t>What other good deeds (mitzvot) could Zoe do for her Gran?</a:t>
            </a:r>
            <a:endParaRPr lang="en-US" sz="2200" dirty="0"/>
          </a:p>
        </p:txBody>
      </p:sp>
      <p:sp>
        <p:nvSpPr>
          <p:cNvPr id="24" name="Shape 22"/>
          <p:cNvSpPr/>
          <p:nvPr/>
        </p:nvSpPr>
        <p:spPr>
          <a:xfrm>
            <a:off x="2194560" y="2103120"/>
            <a:ext cx="685800" cy="685800"/>
          </a:xfrm>
          <a:prstGeom prst="ellipse">
            <a:avLst/>
          </a:prstGeom>
          <a:solidFill>
            <a:srgbClr val="3B82F6"/>
          </a:solidFill>
          <a:ln/>
        </p:spPr>
      </p:sp>
      <p:sp>
        <p:nvSpPr>
          <p:cNvPr id="25" name="Text 23"/>
          <p:cNvSpPr/>
          <p:nvPr/>
        </p:nvSpPr>
        <p:spPr>
          <a:xfrm>
            <a:off x="2194560" y="2103120"/>
            <a:ext cx="685800" cy="685800"/>
          </a:xfrm>
          <a:prstGeom prst="rect">
            <a:avLst/>
          </a:prstGeom>
          <a:noFill/>
          <a:ln/>
        </p:spPr>
        <p:txBody>
          <a:bodyPr wrap="square" rtlCol="0" anchor="ctr"/>
          <a:lstStyle/>
          <a:p>
            <a:pPr algn="ctr" indent="0" marL="0">
              <a:buNone/>
            </a:pPr>
            <a:r>
              <a:rPr lang="en-US" sz="2600" b="1" dirty="0">
                <a:solidFill>
                  <a:srgbClr val="FFFFFF"/>
                </a:solidFill>
                <a:latin typeface="Comic Sans MS" pitchFamily="34" charset="0"/>
                <a:ea typeface="Comic Sans MS" pitchFamily="34" charset="-122"/>
                <a:cs typeface="Comic Sans MS" pitchFamily="34" charset="-120"/>
              </a:rPr>
              <a:t>1</a:t>
            </a:r>
            <a:endParaRPr lang="en-US" sz="2600" dirty="0"/>
          </a:p>
        </p:txBody>
      </p:sp>
      <p:sp>
        <p:nvSpPr>
          <p:cNvPr id="26" name="Text 24"/>
          <p:cNvSpPr/>
          <p:nvPr/>
        </p:nvSpPr>
        <p:spPr>
          <a:xfrm>
            <a:off x="3063240" y="2103120"/>
            <a:ext cx="5669280" cy="685800"/>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With a partner, draw or write 3 ideas on your whiteboard.</a:t>
            </a:r>
            <a:endParaRPr lang="en-US" sz="2000" dirty="0"/>
          </a:p>
        </p:txBody>
      </p:sp>
      <p:sp>
        <p:nvSpPr>
          <p:cNvPr id="27" name="Shape 25"/>
          <p:cNvSpPr/>
          <p:nvPr/>
        </p:nvSpPr>
        <p:spPr>
          <a:xfrm>
            <a:off x="2194560" y="3017520"/>
            <a:ext cx="685800" cy="685800"/>
          </a:xfrm>
          <a:prstGeom prst="ellipse">
            <a:avLst/>
          </a:prstGeom>
          <a:solidFill>
            <a:srgbClr val="F2B705"/>
          </a:solidFill>
          <a:ln/>
        </p:spPr>
      </p:sp>
      <p:sp>
        <p:nvSpPr>
          <p:cNvPr id="28" name="Text 26"/>
          <p:cNvSpPr/>
          <p:nvPr/>
        </p:nvSpPr>
        <p:spPr>
          <a:xfrm>
            <a:off x="2194560" y="3017520"/>
            <a:ext cx="685800" cy="685800"/>
          </a:xfrm>
          <a:prstGeom prst="rect">
            <a:avLst/>
          </a:prstGeom>
          <a:noFill/>
          <a:ln/>
        </p:spPr>
        <p:txBody>
          <a:bodyPr wrap="square" rtlCol="0" anchor="ctr"/>
          <a:lstStyle/>
          <a:p>
            <a:pPr algn="ctr" indent="0" marL="0">
              <a:buNone/>
            </a:pPr>
            <a:r>
              <a:rPr lang="en-US" sz="2600" b="1" dirty="0">
                <a:solidFill>
                  <a:srgbClr val="FFFFFF"/>
                </a:solidFill>
                <a:latin typeface="Comic Sans MS" pitchFamily="34" charset="0"/>
                <a:ea typeface="Comic Sans MS" pitchFamily="34" charset="-122"/>
                <a:cs typeface="Comic Sans MS" pitchFamily="34" charset="-120"/>
              </a:rPr>
              <a:t>2</a:t>
            </a:r>
            <a:endParaRPr lang="en-US" sz="2600" dirty="0"/>
          </a:p>
        </p:txBody>
      </p:sp>
      <p:sp>
        <p:nvSpPr>
          <p:cNvPr id="29" name="Text 27"/>
          <p:cNvSpPr/>
          <p:nvPr/>
        </p:nvSpPr>
        <p:spPr>
          <a:xfrm>
            <a:off x="3063240" y="3017520"/>
            <a:ext cx="5669280" cy="685800"/>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Join another pair. Share your ideas in a group of 4.</a:t>
            </a:r>
            <a:endParaRPr lang="en-US" sz="2000" dirty="0"/>
          </a:p>
        </p:txBody>
      </p:sp>
      <p:sp>
        <p:nvSpPr>
          <p:cNvPr id="30" name="Shape 28"/>
          <p:cNvSpPr/>
          <p:nvPr/>
        </p:nvSpPr>
        <p:spPr>
          <a:xfrm>
            <a:off x="2194560" y="3931920"/>
            <a:ext cx="685800" cy="685800"/>
          </a:xfrm>
          <a:prstGeom prst="ellipse">
            <a:avLst/>
          </a:prstGeom>
          <a:solidFill>
            <a:srgbClr val="16A34A"/>
          </a:solidFill>
          <a:ln/>
        </p:spPr>
      </p:sp>
      <p:sp>
        <p:nvSpPr>
          <p:cNvPr id="31" name="Text 29"/>
          <p:cNvSpPr/>
          <p:nvPr/>
        </p:nvSpPr>
        <p:spPr>
          <a:xfrm>
            <a:off x="2194560" y="3931920"/>
            <a:ext cx="685800" cy="685800"/>
          </a:xfrm>
          <a:prstGeom prst="rect">
            <a:avLst/>
          </a:prstGeom>
          <a:noFill/>
          <a:ln/>
        </p:spPr>
        <p:txBody>
          <a:bodyPr wrap="square" rtlCol="0" anchor="ctr"/>
          <a:lstStyle/>
          <a:p>
            <a:pPr algn="ctr" indent="0" marL="0">
              <a:buNone/>
            </a:pPr>
            <a:r>
              <a:rPr lang="en-US" sz="2600" b="1" dirty="0">
                <a:solidFill>
                  <a:srgbClr val="FFFFFF"/>
                </a:solidFill>
                <a:latin typeface="Comic Sans MS" pitchFamily="34" charset="0"/>
                <a:ea typeface="Comic Sans MS" pitchFamily="34" charset="-122"/>
                <a:cs typeface="Comic Sans MS" pitchFamily="34" charset="-120"/>
              </a:rPr>
              <a:t>3</a:t>
            </a:r>
            <a:endParaRPr lang="en-US" sz="2600" dirty="0"/>
          </a:p>
        </p:txBody>
      </p:sp>
      <p:sp>
        <p:nvSpPr>
          <p:cNvPr id="32" name="Text 30"/>
          <p:cNvSpPr/>
          <p:nvPr/>
        </p:nvSpPr>
        <p:spPr>
          <a:xfrm>
            <a:off x="3063240" y="3931920"/>
            <a:ext cx="5669280" cy="685800"/>
          </a:xfrm>
          <a:prstGeom prst="rect">
            <a:avLst/>
          </a:prstGeom>
          <a:noFill/>
          <a:ln/>
        </p:spPr>
        <p:txBody>
          <a:bodyPr wrap="square" rtlCol="0" anchor="ctr"/>
          <a:lstStyle/>
          <a:p>
            <a:pPr indent="0" marL="0">
              <a:buNone/>
            </a:pPr>
            <a:r>
              <a:rPr lang="en-US" sz="2000" dirty="0">
                <a:solidFill>
                  <a:srgbClr val="1F2937"/>
                </a:solidFill>
                <a:latin typeface="Comic Sans MS" pitchFamily="34" charset="0"/>
                <a:ea typeface="Comic Sans MS" pitchFamily="34" charset="-122"/>
                <a:cs typeface="Comic Sans MS" pitchFamily="34" charset="-120"/>
              </a:rPr>
              <a:t>Choose ONE idea for your group to act out.</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Act it out: spot the mitzvah!</a:t>
            </a:r>
            <a:endParaRPr lang="en-US" sz="3000" dirty="0"/>
          </a:p>
        </p:txBody>
      </p:sp>
      <p:sp>
        <p:nvSpPr>
          <p:cNvPr id="5" name="Shape 3"/>
          <p:cNvSpPr/>
          <p:nvPr/>
        </p:nvSpPr>
        <p:spPr>
          <a:xfrm>
            <a:off x="457200" y="1188720"/>
            <a:ext cx="1874520" cy="731520"/>
          </a:xfrm>
          <a:prstGeom prst="roundRect">
            <a:avLst>
              <a:gd name="adj" fmla="val 25000"/>
            </a:avLst>
          </a:prstGeom>
          <a:solidFill>
            <a:srgbClr val="7C3AED"/>
          </a:solidFill>
          <a:ln/>
        </p:spPr>
      </p:sp>
      <p:sp>
        <p:nvSpPr>
          <p:cNvPr id="6" name="Text 4"/>
          <p:cNvSpPr/>
          <p:nvPr/>
        </p:nvSpPr>
        <p:spPr>
          <a:xfrm>
            <a:off x="457200" y="1188720"/>
            <a:ext cx="1874520" cy="731520"/>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Zoe</a:t>
            </a:r>
            <a:endParaRPr lang="en-US" sz="2200" dirty="0"/>
          </a:p>
        </p:txBody>
      </p:sp>
      <p:sp>
        <p:nvSpPr>
          <p:cNvPr id="7" name="Shape 5"/>
          <p:cNvSpPr/>
          <p:nvPr/>
        </p:nvSpPr>
        <p:spPr>
          <a:xfrm>
            <a:off x="2560320" y="1188720"/>
            <a:ext cx="1874520" cy="731520"/>
          </a:xfrm>
          <a:prstGeom prst="roundRect">
            <a:avLst>
              <a:gd name="adj" fmla="val 25000"/>
            </a:avLst>
          </a:prstGeom>
          <a:solidFill>
            <a:srgbClr val="16A34A"/>
          </a:solidFill>
          <a:ln/>
        </p:spPr>
      </p:sp>
      <p:sp>
        <p:nvSpPr>
          <p:cNvPr id="8" name="Text 6"/>
          <p:cNvSpPr/>
          <p:nvPr/>
        </p:nvSpPr>
        <p:spPr>
          <a:xfrm>
            <a:off x="2560320" y="1188720"/>
            <a:ext cx="1874520" cy="731520"/>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Gran</a:t>
            </a:r>
            <a:endParaRPr lang="en-US" sz="2200" dirty="0"/>
          </a:p>
        </p:txBody>
      </p:sp>
      <p:sp>
        <p:nvSpPr>
          <p:cNvPr id="9" name="Shape 7"/>
          <p:cNvSpPr/>
          <p:nvPr/>
        </p:nvSpPr>
        <p:spPr>
          <a:xfrm>
            <a:off x="4663440" y="1188720"/>
            <a:ext cx="1874520" cy="731520"/>
          </a:xfrm>
          <a:prstGeom prst="roundRect">
            <a:avLst>
              <a:gd name="adj" fmla="val 25000"/>
            </a:avLst>
          </a:prstGeom>
          <a:solidFill>
            <a:srgbClr val="3B82F6"/>
          </a:solidFill>
          <a:ln/>
        </p:spPr>
      </p:sp>
      <p:sp>
        <p:nvSpPr>
          <p:cNvPr id="10" name="Text 8"/>
          <p:cNvSpPr/>
          <p:nvPr/>
        </p:nvSpPr>
        <p:spPr>
          <a:xfrm>
            <a:off x="4663440" y="1188720"/>
            <a:ext cx="1874520" cy="731520"/>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Mum</a:t>
            </a:r>
            <a:endParaRPr lang="en-US" sz="2200" dirty="0"/>
          </a:p>
        </p:txBody>
      </p:sp>
      <p:sp>
        <p:nvSpPr>
          <p:cNvPr id="11" name="Shape 9"/>
          <p:cNvSpPr/>
          <p:nvPr/>
        </p:nvSpPr>
        <p:spPr>
          <a:xfrm>
            <a:off x="6766560" y="1188720"/>
            <a:ext cx="1874520" cy="731520"/>
          </a:xfrm>
          <a:prstGeom prst="roundRect">
            <a:avLst>
              <a:gd name="adj" fmla="val 25000"/>
            </a:avLst>
          </a:prstGeom>
          <a:solidFill>
            <a:srgbClr val="F97316"/>
          </a:solidFill>
          <a:ln/>
        </p:spPr>
      </p:sp>
      <p:sp>
        <p:nvSpPr>
          <p:cNvPr id="12" name="Text 10"/>
          <p:cNvSpPr/>
          <p:nvPr/>
        </p:nvSpPr>
        <p:spPr>
          <a:xfrm>
            <a:off x="6766560" y="1188720"/>
            <a:ext cx="1874520" cy="731520"/>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Narrator</a:t>
            </a:r>
            <a:endParaRPr lang="en-US" sz="2200" dirty="0"/>
          </a:p>
        </p:txBody>
      </p:sp>
      <p:sp>
        <p:nvSpPr>
          <p:cNvPr id="13" name="Text 11"/>
          <p:cNvSpPr/>
          <p:nvPr/>
        </p:nvSpPr>
        <p:spPr>
          <a:xfrm>
            <a:off x="457200" y="2194560"/>
            <a:ext cx="8229600" cy="2560320"/>
          </a:xfrm>
          <a:prstGeom prst="rect">
            <a:avLst/>
          </a:prstGeom>
          <a:noFill/>
          <a:ln/>
        </p:spPr>
        <p:txBody>
          <a:bodyPr wrap="square" rtlCol="0" anchor="t"/>
          <a:lstStyle/>
          <a:p>
            <a:pPr indent="0" marL="0">
              <a:spcAft>
                <a:spcPts val="1400"/>
              </a:spcAft>
              <a:buNone/>
            </a:pPr>
            <a:r>
              <a:rPr lang="en-US" sz="2200" b="1" dirty="0">
                <a:solidFill>
                  <a:srgbClr val="1E3A8A"/>
                </a:solidFill>
                <a:latin typeface="Comic Sans MS" pitchFamily="34" charset="0"/>
                <a:ea typeface="Comic Sans MS" pitchFamily="34" charset="-122"/>
                <a:cs typeface="Comic Sans MS" pitchFamily="34" charset="-120"/>
              </a:rPr>
              <a:t>Actors: </a:t>
            </a:r>
            <a:pPr indent="0" marL="0">
              <a:spcAft>
                <a:spcPts val="1400"/>
              </a:spcAft>
              <a:buNone/>
            </a:pPr>
            <a:r>
              <a:rPr lang="en-US" sz="2200" dirty="0">
                <a:solidFill>
                  <a:srgbClr val="1F2937"/>
                </a:solidFill>
                <a:latin typeface="Comic Sans MS" pitchFamily="34" charset="0"/>
                <a:ea typeface="Comic Sans MS" pitchFamily="34" charset="-122"/>
                <a:cs typeface="Comic Sans MS" pitchFamily="34" charset="-120"/>
              </a:rPr>
              <a:t>Think hard about what Gran would say back to Zoe.</a:t>
            </a:r>
            <a:endParaRPr lang="en-US" sz="2200" dirty="0"/>
          </a:p>
          <a:p>
            <a:pPr indent="0" marL="0">
              <a:spcAft>
                <a:spcPts val="1400"/>
              </a:spcAft>
              <a:buNone/>
            </a:pPr>
            <a:r>
              <a:rPr lang="en-US" sz="2200" b="1" dirty="0">
                <a:solidFill>
                  <a:srgbClr val="1E3A8A"/>
                </a:solidFill>
                <a:latin typeface="Comic Sans MS" pitchFamily="34" charset="0"/>
                <a:ea typeface="Comic Sans MS" pitchFamily="34" charset="-122"/>
                <a:cs typeface="Comic Sans MS" pitchFamily="34" charset="-120"/>
              </a:rPr>
              <a:t>Audience: </a:t>
            </a:r>
            <a:pPr indent="0" marL="0">
              <a:spcAft>
                <a:spcPts val="1400"/>
              </a:spcAft>
              <a:buNone/>
            </a:pPr>
            <a:r>
              <a:rPr lang="en-US" sz="2200" dirty="0">
                <a:solidFill>
                  <a:srgbClr val="1F2937"/>
                </a:solidFill>
                <a:latin typeface="Comic Sans MS" pitchFamily="34" charset="0"/>
                <a:ea typeface="Comic Sans MS" pitchFamily="34" charset="-122"/>
                <a:cs typeface="Comic Sans MS" pitchFamily="34" charset="-120"/>
              </a:rPr>
              <a:t>Watch carefully. What good deed did you spot?</a:t>
            </a:r>
            <a:endParaRPr lang="en-US" sz="2200" dirty="0"/>
          </a:p>
          <a:p>
            <a:pPr indent="0" marL="0">
              <a:spcAft>
                <a:spcPts val="1400"/>
              </a:spcAft>
              <a:buNone/>
            </a:pPr>
            <a:r>
              <a:rPr lang="en-US" sz="2200" dirty="0">
                <a:solidFill>
                  <a:srgbClr val="1F2937"/>
                </a:solidFill>
                <a:latin typeface="Comic Sans MS" pitchFamily="34" charset="0"/>
                <a:ea typeface="Comic Sans MS" pitchFamily="34" charset="-122"/>
                <a:cs typeface="Comic Sans MS" pitchFamily="34" charset="-120"/>
              </a:rPr>
              <a:t>📷 </a:t>
            </a:r>
            <a:pPr indent="0" marL="0">
              <a:spcAft>
                <a:spcPts val="1400"/>
              </a:spcAft>
              <a:buNone/>
            </a:pPr>
            <a:r>
              <a:rPr lang="en-US" sz="2200" dirty="0">
                <a:solidFill>
                  <a:srgbClr val="1F2937"/>
                </a:solidFill>
                <a:latin typeface="Comic Sans MS" pitchFamily="34" charset="0"/>
                <a:ea typeface="Comic Sans MS" pitchFamily="34" charset="-122"/>
                <a:cs typeface="Comic Sans MS" pitchFamily="34" charset="-120"/>
              </a:rPr>
              <a:t>Your teacher will take photos for our MITZVAH display!</a:t>
            </a:r>
            <a:endParaRPr lang="en-US"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E3A8A"/>
        </a:solidFill>
      </p:bgPr>
    </p:bg>
    <p:spTree>
      <p:nvGrpSpPr>
        <p:cNvPr id="1" name=""/>
        <p:cNvGrpSpPr/>
        <p:nvPr/>
      </p:nvGrpSpPr>
      <p:grpSpPr>
        <a:xfrm>
          <a:off x="0" y="0"/>
          <a:ext cx="0" cy="0"/>
          <a:chOff x="0" y="0"/>
          <a:chExt cx="0" cy="0"/>
        </a:xfrm>
      </p:grpSpPr>
      <p:sp>
        <p:nvSpPr>
          <p:cNvPr id="2" name="Shape 0"/>
          <p:cNvSpPr/>
          <p:nvPr/>
        </p:nvSpPr>
        <p:spPr>
          <a:xfrm>
            <a:off x="3977640" y="274320"/>
            <a:ext cx="1188720" cy="1069848"/>
          </a:xfrm>
          <a:prstGeom prst="heart">
            <a:avLst/>
          </a:prstGeom>
          <a:solidFill>
            <a:srgbClr val="EC4899"/>
          </a:solidFill>
          <a:ln/>
        </p:spPr>
      </p:sp>
      <p:sp>
        <p:nvSpPr>
          <p:cNvPr id="3" name="Text 1"/>
          <p:cNvSpPr/>
          <p:nvPr/>
        </p:nvSpPr>
        <p:spPr>
          <a:xfrm>
            <a:off x="457200" y="1463040"/>
            <a:ext cx="8229600" cy="914400"/>
          </a:xfrm>
          <a:prstGeom prst="rect">
            <a:avLst/>
          </a:prstGeom>
          <a:noFill/>
          <a:ln/>
        </p:spPr>
        <p:txBody>
          <a:bodyPr wrap="square" rtlCol="0" anchor="ctr"/>
          <a:lstStyle/>
          <a:p>
            <a:pPr algn="ctr" indent="0" marL="0">
              <a:buNone/>
            </a:pPr>
            <a:r>
              <a:rPr lang="en-US" sz="2800" b="1" dirty="0">
                <a:solidFill>
                  <a:srgbClr val="FFFFFF"/>
                </a:solidFill>
                <a:latin typeface="Comic Sans MS" pitchFamily="34" charset="0"/>
                <a:ea typeface="Comic Sans MS" pitchFamily="34" charset="-122"/>
                <a:cs typeface="Comic Sans MS" pitchFamily="34" charset="-120"/>
              </a:rPr>
              <a:t>Why are good deeds so important to Jewish families?</a:t>
            </a:r>
            <a:endParaRPr lang="en-US" sz="2800" dirty="0"/>
          </a:p>
        </p:txBody>
      </p:sp>
      <p:sp>
        <p:nvSpPr>
          <p:cNvPr id="4" name="Text 2"/>
          <p:cNvSpPr/>
          <p:nvPr/>
        </p:nvSpPr>
        <p:spPr>
          <a:xfrm>
            <a:off x="731520" y="2468880"/>
            <a:ext cx="7680960" cy="1097280"/>
          </a:xfrm>
          <a:prstGeom prst="rect">
            <a:avLst/>
          </a:prstGeom>
          <a:noFill/>
          <a:ln/>
        </p:spPr>
        <p:txBody>
          <a:bodyPr wrap="square" rtlCol="0" anchor="ctr"/>
          <a:lstStyle/>
          <a:p>
            <a:pPr algn="ctr" indent="0" marL="0">
              <a:spcAft>
                <a:spcPts val="800"/>
              </a:spcAft>
              <a:buNone/>
            </a:pPr>
            <a:r>
              <a:rPr lang="en-US" sz="2200" dirty="0">
                <a:solidFill>
                  <a:srgbClr val="F2B705"/>
                </a:solidFill>
                <a:latin typeface="Comic Sans MS" pitchFamily="34" charset="0"/>
                <a:ea typeface="Comic Sans MS" pitchFamily="34" charset="-122"/>
                <a:cs typeface="Comic Sans MS" pitchFamily="34" charset="-120"/>
              </a:rPr>
              <a:t>A mitzvah is…</a:t>
            </a:r>
            <a:endParaRPr lang="en-US" sz="2200" dirty="0"/>
          </a:p>
          <a:p>
            <a:pPr algn="ctr" indent="0" marL="0">
              <a:spcAft>
                <a:spcPts val="800"/>
              </a:spcAft>
              <a:buNone/>
            </a:pPr>
            <a:r>
              <a:rPr lang="en-US" sz="2200" dirty="0">
                <a:solidFill>
                  <a:srgbClr val="F2B705"/>
                </a:solidFill>
                <a:latin typeface="Comic Sans MS" pitchFamily="34" charset="0"/>
                <a:ea typeface="Comic Sans MS" pitchFamily="34" charset="-122"/>
                <a:cs typeface="Comic Sans MS" pitchFamily="34" charset="-120"/>
              </a:rPr>
              <a:t>Good deeds are important to Jewish people because…</a:t>
            </a:r>
            <a:endParaRPr lang="en-US" sz="2200" dirty="0"/>
          </a:p>
        </p:txBody>
      </p:sp>
      <p:sp>
        <p:nvSpPr>
          <p:cNvPr id="5" name="Text 3"/>
          <p:cNvSpPr/>
          <p:nvPr/>
        </p:nvSpPr>
        <p:spPr>
          <a:xfrm>
            <a:off x="457200" y="3931920"/>
            <a:ext cx="8229600" cy="731520"/>
          </a:xfrm>
          <a:prstGeom prst="rect">
            <a:avLst/>
          </a:prstGeom>
          <a:noFill/>
          <a:ln/>
        </p:spPr>
        <p:txBody>
          <a:bodyPr wrap="square" rtlCol="0" anchor="ctr"/>
          <a:lstStyle/>
          <a:p>
            <a:pPr algn="ctr" indent="0" marL="0">
              <a:buNone/>
            </a:pPr>
            <a:r>
              <a:rPr lang="en-US" sz="2200" dirty="0">
                <a:solidFill>
                  <a:srgbClr val="DBEAFE"/>
                </a:solidFill>
                <a:latin typeface="Comic Sans MS" pitchFamily="34" charset="0"/>
                <a:ea typeface="Comic Sans MS" pitchFamily="34" charset="-122"/>
                <a:cs typeface="Comic Sans MS" pitchFamily="34" charset="-120"/>
              </a:rPr>
              <a:t>Can you do a mitzvah for someone this week?  Shalom!</a:t>
            </a:r>
            <a:endParaRPr lang="en-US" sz="2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334155"/>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Teacher page: lesson plan (50 mins)</a:t>
            </a:r>
            <a:endParaRPr lang="en-US" sz="3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365760" y="1097280"/>
          <a:ext cx="8412480" cy="914400"/>
        </p:xfrm>
        <a:graphic>
          <a:graphicData uri="http://schemas.openxmlformats.org/drawingml/2006/table">
            <a:tbl>
              <a:tblPr/>
              <a:tblGrid>
                <a:gridCol w="822960"/>
                <a:gridCol w="6583680"/>
                <a:gridCol w="1005840"/>
              </a:tblGrid>
              <a:tr h="283464">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Time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Section</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Slides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0–5</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Shalom, recap of last lesson, objective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5–12</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What is a good deed? Whiteboards, then sort the deeds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4–6</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12–20</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Meet Zoe, look in the backpack, read Zoe's note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7–9</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20–27</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Role play: Zoe, Mum and Gran on the visit</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27–33</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The P.S.: say and spell MITZVAH / MITZVOT, wonder questions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11–13</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33–37</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Thinking pairs: 3 more mitzvot for Gran, share in fours, choose one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37–47</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Prepare and perform good-deed role plays; class spots the mitzvah; take photos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83464">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47–50</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Plenary: sentence stems, 'I can' check, Shalom</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bl>
          </a:graphicData>
        </a:graphic>
      </p:graphicFrame>
      <p:sp>
        <p:nvSpPr>
          <p:cNvPr id="6" name="Text 3"/>
          <p:cNvSpPr/>
          <p:nvPr/>
        </p:nvSpPr>
        <p:spPr>
          <a:xfrm>
            <a:off x="365760" y="3794760"/>
            <a:ext cx="8412480" cy="1188720"/>
          </a:xfrm>
          <a:prstGeom prst="rect">
            <a:avLst/>
          </a:prstGeom>
          <a:noFill/>
          <a:ln/>
        </p:spPr>
        <p:txBody>
          <a:bodyPr wrap="square" rtlCol="0" anchor="t"/>
          <a:lstStyle/>
          <a:p>
            <a:pPr indent="0" marL="0">
              <a:buNone/>
            </a:pPr>
            <a:r>
              <a:rPr lang="en-US" sz="1200" dirty="0">
                <a:solidFill>
                  <a:srgbClr val="1F2937"/>
                </a:solidFill>
                <a:latin typeface="Calibri" pitchFamily="34" charset="0"/>
                <a:ea typeface="Calibri" pitchFamily="34" charset="-122"/>
                <a:cs typeface="Calibri" pitchFamily="34" charset="-120"/>
              </a:rPr>
              <a:t>Resources: backpack with sweets or a cake, an envelope marked GRAN, and Zoe's note and P.S. (print slides 9 and 11) · whiteboards · deed cards (next slide) · giant MITZVAH letters · camera.</a:t>
            </a:r>
            <a:endParaRPr lang="en-US" sz="1200" dirty="0"/>
          </a:p>
          <a:p>
            <a:pPr indent="0" marL="0">
              <a:buNone/>
            </a:pPr>
            <a:r>
              <a:rPr lang="en-US" sz="1200" dirty="0">
                <a:solidFill>
                  <a:srgbClr val="1F2937"/>
                </a:solidFill>
                <a:latin typeface="Calibri" pitchFamily="34" charset="0"/>
                <a:ea typeface="Calibri" pitchFamily="34" charset="-122"/>
                <a:cs typeface="Calibri" pitchFamily="34" charset="-120"/>
              </a:rPr>
              <a:t>Short of time? Make the get-well cards in a separate session. Zoe comes from 'My Jewish Faith'. Any suitable Jewish child character works.</a:t>
            </a:r>
            <a:endParaRPr lang="en-US" sz="1200" dirty="0"/>
          </a:p>
          <a:p>
            <a:pPr indent="0" marL="0">
              <a:buNone/>
            </a:pPr>
            <a:r>
              <a:rPr lang="en-US" sz="1200" dirty="0">
                <a:solidFill>
                  <a:srgbClr val="1F2937"/>
                </a:solidFill>
                <a:latin typeface="Calibri" pitchFamily="34" charset="0"/>
                <a:ea typeface="Calibri" pitchFamily="34" charset="-122"/>
                <a:cs typeface="Calibri" pitchFamily="34" charset="-120"/>
              </a:rPr>
              <a:t>Based on the Emmanuel Project Judaism unit (ENGAGE), © 2020 Diocese of St Edmundsbury and Ipswich.</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274320" y="91440"/>
            <a:ext cx="8595360" cy="457200"/>
          </a:xfrm>
          <a:prstGeom prst="rect">
            <a:avLst/>
          </a:prstGeom>
          <a:noFill/>
          <a:ln/>
        </p:spPr>
        <p:txBody>
          <a:bodyPr wrap="square" rtlCol="0" anchor="ctr"/>
          <a:lstStyle/>
          <a:p>
            <a:pPr indent="0" marL="0">
              <a:buNone/>
            </a:pPr>
            <a:r>
              <a:rPr lang="en-US" sz="1600" b="1" dirty="0">
                <a:solidFill>
                  <a:srgbClr val="64748B"/>
                </a:solidFill>
                <a:latin typeface="Comic Sans MS" pitchFamily="34" charset="0"/>
                <a:ea typeface="Comic Sans MS" pitchFamily="34" charset="-122"/>
                <a:cs typeface="Comic Sans MS" pitchFamily="34" charset="-120"/>
              </a:rPr>
              <a:t>Printable deed cards: cut out for sorting</a:t>
            </a:r>
            <a:endParaRPr lang="en-US" sz="1600" dirty="0"/>
          </a:p>
        </p:txBody>
      </p:sp>
      <p:sp>
        <p:nvSpPr>
          <p:cNvPr id="3" name="Shape 1"/>
          <p:cNvSpPr/>
          <p:nvPr/>
        </p:nvSpPr>
        <p:spPr>
          <a:xfrm>
            <a:off x="274320" y="685800"/>
            <a:ext cx="2057400" cy="2057400"/>
          </a:xfrm>
          <a:prstGeom prst="rect">
            <a:avLst/>
          </a:prstGeom>
          <a:solidFill>
            <a:srgbClr val="FFFFFF"/>
          </a:solidFill>
          <a:ln w="19050">
            <a:solidFill>
              <a:srgbClr val="94A3B8"/>
            </a:solidFill>
            <a:prstDash val="dash"/>
          </a:ln>
        </p:spPr>
      </p:sp>
      <p:sp>
        <p:nvSpPr>
          <p:cNvPr id="4" name="Text 2"/>
          <p:cNvSpPr/>
          <p:nvPr/>
        </p:nvSpPr>
        <p:spPr>
          <a:xfrm>
            <a:off x="365760" y="685800"/>
            <a:ext cx="1874520" cy="205740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Helping a friend who fell over</a:t>
            </a:r>
            <a:endParaRPr lang="en-US" sz="1800" dirty="0"/>
          </a:p>
        </p:txBody>
      </p:sp>
      <p:sp>
        <p:nvSpPr>
          <p:cNvPr id="5" name="Shape 3"/>
          <p:cNvSpPr/>
          <p:nvPr/>
        </p:nvSpPr>
        <p:spPr>
          <a:xfrm>
            <a:off x="2441448" y="685800"/>
            <a:ext cx="2057400" cy="2057400"/>
          </a:xfrm>
          <a:prstGeom prst="rect">
            <a:avLst/>
          </a:prstGeom>
          <a:solidFill>
            <a:srgbClr val="FFFFFF"/>
          </a:solidFill>
          <a:ln w="19050">
            <a:solidFill>
              <a:srgbClr val="94A3B8"/>
            </a:solidFill>
            <a:prstDash val="dash"/>
          </a:ln>
        </p:spPr>
      </p:sp>
      <p:sp>
        <p:nvSpPr>
          <p:cNvPr id="6" name="Text 4"/>
          <p:cNvSpPr/>
          <p:nvPr/>
        </p:nvSpPr>
        <p:spPr>
          <a:xfrm>
            <a:off x="2532888" y="685800"/>
            <a:ext cx="1874520" cy="205740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Snatching a toy</a:t>
            </a:r>
            <a:endParaRPr lang="en-US" sz="1800" dirty="0"/>
          </a:p>
        </p:txBody>
      </p:sp>
      <p:sp>
        <p:nvSpPr>
          <p:cNvPr id="7" name="Shape 5"/>
          <p:cNvSpPr/>
          <p:nvPr/>
        </p:nvSpPr>
        <p:spPr>
          <a:xfrm>
            <a:off x="4608576" y="685800"/>
            <a:ext cx="2057400" cy="2057400"/>
          </a:xfrm>
          <a:prstGeom prst="rect">
            <a:avLst/>
          </a:prstGeom>
          <a:solidFill>
            <a:srgbClr val="FFFFFF"/>
          </a:solidFill>
          <a:ln w="19050">
            <a:solidFill>
              <a:srgbClr val="94A3B8"/>
            </a:solidFill>
            <a:prstDash val="dash"/>
          </a:ln>
        </p:spPr>
      </p:sp>
      <p:sp>
        <p:nvSpPr>
          <p:cNvPr id="8" name="Text 6"/>
          <p:cNvSpPr/>
          <p:nvPr/>
        </p:nvSpPr>
        <p:spPr>
          <a:xfrm>
            <a:off x="4700016" y="685800"/>
            <a:ext cx="1874520" cy="205740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Sharing your snack</a:t>
            </a:r>
            <a:endParaRPr lang="en-US" sz="1800" dirty="0"/>
          </a:p>
        </p:txBody>
      </p:sp>
      <p:sp>
        <p:nvSpPr>
          <p:cNvPr id="9" name="Shape 7"/>
          <p:cNvSpPr/>
          <p:nvPr/>
        </p:nvSpPr>
        <p:spPr>
          <a:xfrm>
            <a:off x="6775704" y="685800"/>
            <a:ext cx="2057400" cy="2057400"/>
          </a:xfrm>
          <a:prstGeom prst="rect">
            <a:avLst/>
          </a:prstGeom>
          <a:solidFill>
            <a:srgbClr val="FFFFFF"/>
          </a:solidFill>
          <a:ln w="19050">
            <a:solidFill>
              <a:srgbClr val="94A3B8"/>
            </a:solidFill>
            <a:prstDash val="dash"/>
          </a:ln>
        </p:spPr>
      </p:sp>
      <p:sp>
        <p:nvSpPr>
          <p:cNvPr id="10" name="Text 8"/>
          <p:cNvSpPr/>
          <p:nvPr/>
        </p:nvSpPr>
        <p:spPr>
          <a:xfrm>
            <a:off x="6867144" y="685800"/>
            <a:ext cx="1874520" cy="205740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Pushing in the line</a:t>
            </a:r>
            <a:endParaRPr lang="en-US" sz="1800" dirty="0"/>
          </a:p>
        </p:txBody>
      </p:sp>
      <p:sp>
        <p:nvSpPr>
          <p:cNvPr id="11" name="Shape 9"/>
          <p:cNvSpPr/>
          <p:nvPr/>
        </p:nvSpPr>
        <p:spPr>
          <a:xfrm>
            <a:off x="274320" y="2880360"/>
            <a:ext cx="2057400" cy="2057400"/>
          </a:xfrm>
          <a:prstGeom prst="rect">
            <a:avLst/>
          </a:prstGeom>
          <a:solidFill>
            <a:srgbClr val="FFFFFF"/>
          </a:solidFill>
          <a:ln w="19050">
            <a:solidFill>
              <a:srgbClr val="94A3B8"/>
            </a:solidFill>
            <a:prstDash val="dash"/>
          </a:ln>
        </p:spPr>
      </p:sp>
      <p:sp>
        <p:nvSpPr>
          <p:cNvPr id="12" name="Text 10"/>
          <p:cNvSpPr/>
          <p:nvPr/>
        </p:nvSpPr>
        <p:spPr>
          <a:xfrm>
            <a:off x="365760" y="2880360"/>
            <a:ext cx="1874520" cy="205740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Helping to tidy up</a:t>
            </a:r>
            <a:endParaRPr lang="en-US" sz="1800" dirty="0"/>
          </a:p>
        </p:txBody>
      </p:sp>
      <p:sp>
        <p:nvSpPr>
          <p:cNvPr id="13" name="Shape 11"/>
          <p:cNvSpPr/>
          <p:nvPr/>
        </p:nvSpPr>
        <p:spPr>
          <a:xfrm>
            <a:off x="2441448" y="2880360"/>
            <a:ext cx="2057400" cy="2057400"/>
          </a:xfrm>
          <a:prstGeom prst="rect">
            <a:avLst/>
          </a:prstGeom>
          <a:solidFill>
            <a:srgbClr val="FFFFFF"/>
          </a:solidFill>
          <a:ln w="19050">
            <a:solidFill>
              <a:srgbClr val="94A3B8"/>
            </a:solidFill>
            <a:prstDash val="dash"/>
          </a:ln>
        </p:spPr>
      </p:sp>
      <p:sp>
        <p:nvSpPr>
          <p:cNvPr id="14" name="Text 12"/>
          <p:cNvSpPr/>
          <p:nvPr/>
        </p:nvSpPr>
        <p:spPr>
          <a:xfrm>
            <a:off x="2532888" y="2880360"/>
            <a:ext cx="1874520" cy="205740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Calling someone names</a:t>
            </a:r>
            <a:endParaRPr lang="en-US" sz="1800" dirty="0"/>
          </a:p>
        </p:txBody>
      </p:sp>
      <p:sp>
        <p:nvSpPr>
          <p:cNvPr id="15" name="Shape 13"/>
          <p:cNvSpPr/>
          <p:nvPr/>
        </p:nvSpPr>
        <p:spPr>
          <a:xfrm>
            <a:off x="4608576" y="2880360"/>
            <a:ext cx="2057400" cy="2057400"/>
          </a:xfrm>
          <a:prstGeom prst="rect">
            <a:avLst/>
          </a:prstGeom>
          <a:solidFill>
            <a:srgbClr val="FFFFFF"/>
          </a:solidFill>
          <a:ln w="19050">
            <a:solidFill>
              <a:srgbClr val="94A3B8"/>
            </a:solidFill>
            <a:prstDash val="dash"/>
          </a:ln>
        </p:spPr>
      </p:sp>
      <p:sp>
        <p:nvSpPr>
          <p:cNvPr id="16" name="Text 14"/>
          <p:cNvSpPr/>
          <p:nvPr/>
        </p:nvSpPr>
        <p:spPr>
          <a:xfrm>
            <a:off x="4700016" y="2880360"/>
            <a:ext cx="1874520" cy="205740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Making a card for someone who is poorly</a:t>
            </a:r>
            <a:endParaRPr lang="en-US" sz="1800" dirty="0"/>
          </a:p>
        </p:txBody>
      </p:sp>
      <p:sp>
        <p:nvSpPr>
          <p:cNvPr id="17" name="Shape 15"/>
          <p:cNvSpPr/>
          <p:nvPr/>
        </p:nvSpPr>
        <p:spPr>
          <a:xfrm>
            <a:off x="6775704" y="2880360"/>
            <a:ext cx="2057400" cy="2057400"/>
          </a:xfrm>
          <a:prstGeom prst="rect">
            <a:avLst/>
          </a:prstGeom>
          <a:solidFill>
            <a:srgbClr val="FFFFFF"/>
          </a:solidFill>
          <a:ln w="19050">
            <a:solidFill>
              <a:srgbClr val="94A3B8"/>
            </a:solidFill>
            <a:prstDash val="dash"/>
          </a:ln>
        </p:spPr>
      </p:sp>
      <p:sp>
        <p:nvSpPr>
          <p:cNvPr id="18" name="Text 16"/>
          <p:cNvSpPr/>
          <p:nvPr/>
        </p:nvSpPr>
        <p:spPr>
          <a:xfrm>
            <a:off x="6867144" y="2880360"/>
            <a:ext cx="1874520" cy="205740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Saying thank you</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Mitzvah — Year 1/2</dc:title>
  <dc:subject>PptxGenJS Presentation</dc:subject>
  <dc:creator>PptxGenJS</dc:creator>
  <cp:lastModifiedBy>PptxGenJS</cp:lastModifiedBy>
  <cp:revision>1</cp:revision>
  <dcterms:created xsi:type="dcterms:W3CDTF">2026-11-04T10:40:35Z</dcterms:created>
  <dcterms:modified xsi:type="dcterms:W3CDTF">2026-11-04T10:40:35Z</dcterms:modified>
</cp:coreProperties>
</file>