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Sit the class in a circle if you can. Today we remind ourselves how we look after each other, and then think about how we will make ourselves proud this term.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CALM START (2 mins). Model it first: hold up a pretend flower and sniff slowly, then blow out a pretend candle slowly. Do it 3 times together. Link back: 'Last time we talked about being calm. This is one way we can calm our 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Who belongs in our school? (Everyone: children, teachers, dinner staff, the caretaker…) What makes it feel like a place where we belong? Draw out: friends, being kind, being looked after, feeling safe.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RIGHTS AND RESPONSIBILITIES (4 mins). Explain simply: a RIGHT is something everyone should have. A RESPONSIBILITY is a job we all do to make sure everyone gets their rights. Read the left side first and ask the children to guess the matching responsibility before you reveal it. The big one is: we all have the right to be treated kindly, so we ALL have the responsibility to be kind.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NEXT? (4 mins). This reminds the children of last lesson's ideas without using the word 'consequences'. Use 'When I choose… then…' and 'What happens next?'. Stress that unkind choices can be PUT RIGHT: say sorry, help, make a kind choice next time. Everyone makes mistakes.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PARTNERS (4 mins). Read each one. Partners talk about what might happen next and how everyone feels. For Ava: How does the other child feel? How can Ava put it right? Change the names if any match children in your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children to show a proud face and pose. Where in your body do you feel proud? (Chest, tummy, a big smile.) Point out that we can feel proud of TRYING, not just of being the best.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PARTNERS (3 mins). Share your own example first, e.g. 'I felt proud when I learned to swim, because it was hard and I kept trying.' Take 3–4 examples from the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through the ideas. Ask: Which one would make YOU feel proud? Children can choose one of these or think of their own. Add ideas from your class's current targets.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a good goal is small enough to really do and easy to check. Try a couple more together: 'I'll be nice' becomes 'I'll ask someone new to play every Friday'.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(12 mins). Print the star template (slide 15), one per child. Support: an adult scribes the sentence, or the child chooses a picture idea from slide 9. Core: the child writes the sentence with help from word cards. Challenge: add 'To do this I will…' or 'Someone who can help me is…' on the back. Display the stars as 'Our Proud Stars' and revisit them before the end of term.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(6 mins). Sit in a circle and pass a soft star or toy. Only the person holding it talks, which practises our responsibility to listen. Children can pass if they don't want to share. Give each child a quiet thumbs up or a round of 'silent sparkly fingers'.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PLENARY (3 mins). Read together. End with 3 calm breaths. Through the term, notice and praise children working towards their proud goals: 'I can see you're working on your proud star!'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766E"/>
        </a:solidFill>
      </p:bgPr>
    </p:bg>
    <p:spTree>
      <p:nvGrpSpPr>
        <p:cNvPr id="1" name=""/>
        <p:cNvGrpSpPr/>
        <p:nvPr/>
      </p:nvGrpSpPr>
      <p:grpSpPr>
        <a:xfrm>
          <a:off x="0" y="0"/>
          <a:ext cx="0" cy="0"/>
          <a:chOff x="0" y="0"/>
          <a:chExt cx="0" cy="0"/>
        </a:xfrm>
      </p:grpSpPr>
      <p:sp>
        <p:nvSpPr>
          <p:cNvPr id="2" name="Shape 0"/>
          <p:cNvSpPr/>
          <p:nvPr/>
        </p:nvSpPr>
        <p:spPr>
          <a:xfrm>
            <a:off x="548640" y="457200"/>
            <a:ext cx="1371600" cy="1371600"/>
          </a:xfrm>
          <a:prstGeom prst="star5">
            <a:avLst/>
          </a:prstGeom>
          <a:solidFill>
            <a:srgbClr val="F2B705"/>
          </a:solidFill>
          <a:ln/>
        </p:spPr>
      </p:sp>
      <p:sp>
        <p:nvSpPr>
          <p:cNvPr id="3" name="Shape 1"/>
          <p:cNvSpPr/>
          <p:nvPr/>
        </p:nvSpPr>
        <p:spPr>
          <a:xfrm>
            <a:off x="7589520" y="3108960"/>
            <a:ext cx="1005840" cy="1005840"/>
          </a:xfrm>
          <a:prstGeom prst="star5">
            <a:avLst/>
          </a:prstGeom>
          <a:solidFill>
            <a:srgbClr val="FDE68A"/>
          </a:solidFill>
          <a:ln/>
        </p:spPr>
      </p:sp>
      <p:sp>
        <p:nvSpPr>
          <p:cNvPr id="4" name="Text 2"/>
          <p:cNvSpPr/>
          <p:nvPr/>
        </p:nvSpPr>
        <p:spPr>
          <a:xfrm>
            <a:off x="914400" y="1005840"/>
            <a:ext cx="7315200" cy="1005840"/>
          </a:xfrm>
          <a:prstGeom prst="rect">
            <a:avLst/>
          </a:prstGeom>
          <a:noFill/>
          <a:ln/>
        </p:spPr>
        <p:txBody>
          <a:bodyPr wrap="square" rtlCol="0" anchor="ctr"/>
          <a:lstStyle/>
          <a:p>
            <a:pPr algn="ctr" indent="0" marL="0">
              <a:buNone/>
            </a:pPr>
            <a:r>
              <a:rPr lang="en-US" sz="4800" b="1" dirty="0">
                <a:solidFill>
                  <a:srgbClr val="FFFFFF"/>
                </a:solidFill>
                <a:latin typeface="Comic Sans MS" pitchFamily="34" charset="0"/>
                <a:ea typeface="Comic Sans MS" pitchFamily="34" charset="-122"/>
                <a:cs typeface="Comic Sans MS" pitchFamily="34" charset="-120"/>
              </a:rPr>
              <a:t>Making myself proud</a:t>
            </a:r>
            <a:endParaRPr lang="en-US" sz="4800" dirty="0"/>
          </a:p>
        </p:txBody>
      </p:sp>
      <p:sp>
        <p:nvSpPr>
          <p:cNvPr id="5" name="Text 3"/>
          <p:cNvSpPr/>
          <p:nvPr/>
        </p:nvSpPr>
        <p:spPr>
          <a:xfrm>
            <a:off x="914400" y="2011680"/>
            <a:ext cx="7315200" cy="731520"/>
          </a:xfrm>
          <a:prstGeom prst="rect">
            <a:avLst/>
          </a:prstGeom>
          <a:noFill/>
          <a:ln/>
        </p:spPr>
        <p:txBody>
          <a:bodyPr wrap="square" rtlCol="0" anchor="ctr"/>
          <a:lstStyle/>
          <a:p>
            <a:pPr algn="ctr" indent="0" marL="0">
              <a:buNone/>
            </a:pPr>
            <a:r>
              <a:rPr lang="en-US" sz="2600" dirty="0">
                <a:solidFill>
                  <a:srgbClr val="F2B705"/>
                </a:solidFill>
                <a:latin typeface="Comic Sans MS" pitchFamily="34" charset="0"/>
                <a:ea typeface="Comic Sans MS" pitchFamily="34" charset="-122"/>
                <a:cs typeface="Comic Sans MS" pitchFamily="34" charset="-120"/>
              </a:rPr>
              <a:t>How will I make myself proud this term?</a:t>
            </a:r>
            <a:endParaRPr lang="en-US" sz="2600" dirty="0"/>
          </a:p>
        </p:txBody>
      </p:sp>
      <p:sp>
        <p:nvSpPr>
          <p:cNvPr id="6" name="Text 4"/>
          <p:cNvSpPr/>
          <p:nvPr/>
        </p:nvSpPr>
        <p:spPr>
          <a:xfrm>
            <a:off x="914400" y="4297680"/>
            <a:ext cx="7315200" cy="457200"/>
          </a:xfrm>
          <a:prstGeom prst="rect">
            <a:avLst/>
          </a:prstGeom>
          <a:noFill/>
          <a:ln/>
        </p:spPr>
        <p:txBody>
          <a:bodyPr wrap="square" rtlCol="0" anchor="ctr"/>
          <a:lstStyle/>
          <a:p>
            <a:pPr algn="ctr" indent="0" marL="0">
              <a:buNone/>
            </a:pPr>
            <a:r>
              <a:rPr lang="en-US" sz="1600" dirty="0">
                <a:solidFill>
                  <a:srgbClr val="CCFBF1"/>
                </a:solidFill>
                <a:latin typeface="Comic Sans MS" pitchFamily="34" charset="0"/>
                <a:ea typeface="Comic Sans MS" pitchFamily="34" charset="-122"/>
                <a:cs typeface="Comic Sans MS" pitchFamily="34" charset="-120"/>
              </a:rPr>
              <a:t>PSHE · Year 1/2</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0F766E"/>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Let's get calm</a:t>
            </a:r>
            <a:endParaRPr lang="en-US" sz="3000" dirty="0"/>
          </a:p>
        </p:txBody>
      </p:sp>
      <p:sp>
        <p:nvSpPr>
          <p:cNvPr id="5" name="Shape 3"/>
          <p:cNvSpPr/>
          <p:nvPr/>
        </p:nvSpPr>
        <p:spPr>
          <a:xfrm>
            <a:off x="2048256" y="1792224"/>
            <a:ext cx="438912" cy="438912"/>
          </a:xfrm>
          <a:prstGeom prst="ellipse">
            <a:avLst/>
          </a:prstGeom>
          <a:solidFill>
            <a:srgbClr val="EC4899"/>
          </a:solidFill>
          <a:ln/>
        </p:spPr>
      </p:sp>
      <p:sp>
        <p:nvSpPr>
          <p:cNvPr id="6" name="Shape 4"/>
          <p:cNvSpPr/>
          <p:nvPr/>
        </p:nvSpPr>
        <p:spPr>
          <a:xfrm>
            <a:off x="1828800" y="2172333"/>
            <a:ext cx="438912" cy="438912"/>
          </a:xfrm>
          <a:prstGeom prst="ellipse">
            <a:avLst/>
          </a:prstGeom>
          <a:solidFill>
            <a:srgbClr val="EC4899"/>
          </a:solidFill>
          <a:ln/>
        </p:spPr>
      </p:sp>
      <p:sp>
        <p:nvSpPr>
          <p:cNvPr id="7" name="Shape 5"/>
          <p:cNvSpPr/>
          <p:nvPr/>
        </p:nvSpPr>
        <p:spPr>
          <a:xfrm>
            <a:off x="1389888" y="2172333"/>
            <a:ext cx="438912" cy="438912"/>
          </a:xfrm>
          <a:prstGeom prst="ellipse">
            <a:avLst/>
          </a:prstGeom>
          <a:solidFill>
            <a:srgbClr val="EC4899"/>
          </a:solidFill>
          <a:ln/>
        </p:spPr>
      </p:sp>
      <p:sp>
        <p:nvSpPr>
          <p:cNvPr id="8" name="Shape 6"/>
          <p:cNvSpPr/>
          <p:nvPr/>
        </p:nvSpPr>
        <p:spPr>
          <a:xfrm>
            <a:off x="1170432" y="1792224"/>
            <a:ext cx="438912" cy="438912"/>
          </a:xfrm>
          <a:prstGeom prst="ellipse">
            <a:avLst/>
          </a:prstGeom>
          <a:solidFill>
            <a:srgbClr val="EC4899"/>
          </a:solidFill>
          <a:ln/>
        </p:spPr>
      </p:sp>
      <p:sp>
        <p:nvSpPr>
          <p:cNvPr id="9" name="Shape 7"/>
          <p:cNvSpPr/>
          <p:nvPr/>
        </p:nvSpPr>
        <p:spPr>
          <a:xfrm>
            <a:off x="1389888" y="1412115"/>
            <a:ext cx="438912" cy="438912"/>
          </a:xfrm>
          <a:prstGeom prst="ellipse">
            <a:avLst/>
          </a:prstGeom>
          <a:solidFill>
            <a:srgbClr val="EC4899"/>
          </a:solidFill>
          <a:ln/>
        </p:spPr>
      </p:sp>
      <p:sp>
        <p:nvSpPr>
          <p:cNvPr id="10" name="Shape 8"/>
          <p:cNvSpPr/>
          <p:nvPr/>
        </p:nvSpPr>
        <p:spPr>
          <a:xfrm>
            <a:off x="1828800" y="1412115"/>
            <a:ext cx="438912" cy="438912"/>
          </a:xfrm>
          <a:prstGeom prst="ellipse">
            <a:avLst/>
          </a:prstGeom>
          <a:solidFill>
            <a:srgbClr val="EC4899"/>
          </a:solidFill>
          <a:ln/>
        </p:spPr>
      </p:sp>
      <p:sp>
        <p:nvSpPr>
          <p:cNvPr id="11" name="Shape 9"/>
          <p:cNvSpPr/>
          <p:nvPr/>
        </p:nvSpPr>
        <p:spPr>
          <a:xfrm>
            <a:off x="1638605" y="1821485"/>
            <a:ext cx="380390" cy="380390"/>
          </a:xfrm>
          <a:prstGeom prst="ellipse">
            <a:avLst/>
          </a:prstGeom>
          <a:solidFill>
            <a:srgbClr val="F2B705"/>
          </a:solidFill>
          <a:ln/>
        </p:spPr>
      </p:sp>
      <p:sp>
        <p:nvSpPr>
          <p:cNvPr id="12" name="Shape 10"/>
          <p:cNvSpPr/>
          <p:nvPr/>
        </p:nvSpPr>
        <p:spPr>
          <a:xfrm>
            <a:off x="1784909" y="2304288"/>
            <a:ext cx="87782" cy="1024128"/>
          </a:xfrm>
          <a:prstGeom prst="rect">
            <a:avLst/>
          </a:prstGeom>
          <a:solidFill>
            <a:srgbClr val="16A34A"/>
          </a:solidFill>
          <a:ln/>
        </p:spPr>
      </p:sp>
      <p:sp>
        <p:nvSpPr>
          <p:cNvPr id="13" name="Shape 11"/>
          <p:cNvSpPr/>
          <p:nvPr/>
        </p:nvSpPr>
        <p:spPr>
          <a:xfrm>
            <a:off x="7040880" y="1691640"/>
            <a:ext cx="274320" cy="411480"/>
          </a:xfrm>
          <a:prstGeom prst="ellipse">
            <a:avLst/>
          </a:prstGeom>
          <a:solidFill>
            <a:srgbClr val="F97316"/>
          </a:solidFill>
          <a:ln/>
        </p:spPr>
      </p:sp>
      <p:sp>
        <p:nvSpPr>
          <p:cNvPr id="14" name="Shape 12"/>
          <p:cNvSpPr/>
          <p:nvPr/>
        </p:nvSpPr>
        <p:spPr>
          <a:xfrm>
            <a:off x="7104888" y="1847088"/>
            <a:ext cx="146304" cy="228600"/>
          </a:xfrm>
          <a:prstGeom prst="ellipse">
            <a:avLst/>
          </a:prstGeom>
          <a:solidFill>
            <a:srgbClr val="FDE047"/>
          </a:solidFill>
          <a:ln/>
        </p:spPr>
      </p:sp>
      <p:sp>
        <p:nvSpPr>
          <p:cNvPr id="15" name="Shape 13"/>
          <p:cNvSpPr/>
          <p:nvPr/>
        </p:nvSpPr>
        <p:spPr>
          <a:xfrm>
            <a:off x="6949440" y="2103120"/>
            <a:ext cx="457200" cy="1463040"/>
          </a:xfrm>
          <a:prstGeom prst="rect">
            <a:avLst/>
          </a:prstGeom>
          <a:solidFill>
            <a:srgbClr val="FFFFFF"/>
          </a:solidFill>
          <a:ln w="12700">
            <a:solidFill>
              <a:srgbClr val="CBD5E1"/>
            </a:solidFill>
            <a:prstDash val="solid"/>
          </a:ln>
        </p:spPr>
      </p:sp>
      <p:sp>
        <p:nvSpPr>
          <p:cNvPr id="16" name="Text 14"/>
          <p:cNvSpPr/>
          <p:nvPr/>
        </p:nvSpPr>
        <p:spPr>
          <a:xfrm>
            <a:off x="365760" y="3566160"/>
            <a:ext cx="3474720" cy="548640"/>
          </a:xfrm>
          <a:prstGeom prst="rect">
            <a:avLst/>
          </a:prstGeom>
          <a:noFill/>
          <a:ln/>
        </p:spPr>
        <p:txBody>
          <a:bodyPr wrap="square" rtlCol="0" anchor="ctr"/>
          <a:lstStyle/>
          <a:p>
            <a:pPr algn="ctr" indent="0" marL="0">
              <a:buNone/>
            </a:pPr>
            <a:r>
              <a:rPr lang="en-US" sz="2400" b="1" dirty="0">
                <a:solidFill>
                  <a:srgbClr val="EC4899"/>
                </a:solidFill>
                <a:latin typeface="Comic Sans MS" pitchFamily="34" charset="0"/>
                <a:ea typeface="Comic Sans MS" pitchFamily="34" charset="-122"/>
                <a:cs typeface="Comic Sans MS" pitchFamily="34" charset="-120"/>
              </a:rPr>
              <a:t>Smell the flower…</a:t>
            </a:r>
            <a:endParaRPr lang="en-US" sz="2400" dirty="0"/>
          </a:p>
        </p:txBody>
      </p:sp>
      <p:sp>
        <p:nvSpPr>
          <p:cNvPr id="17" name="Text 15"/>
          <p:cNvSpPr/>
          <p:nvPr/>
        </p:nvSpPr>
        <p:spPr>
          <a:xfrm>
            <a:off x="365760" y="4069080"/>
            <a:ext cx="3474720" cy="457200"/>
          </a:xfrm>
          <a:prstGeom prst="rect">
            <a:avLst/>
          </a:prstGeom>
          <a:noFill/>
          <a:ln/>
        </p:spPr>
        <p:txBody>
          <a:bodyPr wrap="square" rtlCol="0" anchor="ctr"/>
          <a:lstStyle/>
          <a:p>
            <a:pPr algn="ctr" indent="0" marL="0">
              <a:buNone/>
            </a:pPr>
            <a:r>
              <a:rPr lang="en-US" sz="1500" dirty="0">
                <a:solidFill>
                  <a:srgbClr val="1F2937"/>
                </a:solidFill>
                <a:latin typeface="Comic Sans MS" pitchFamily="34" charset="0"/>
                <a:ea typeface="Comic Sans MS" pitchFamily="34" charset="-122"/>
                <a:cs typeface="Comic Sans MS" pitchFamily="34" charset="-120"/>
              </a:rPr>
              <a:t>(breathe IN slowly through your nose)</a:t>
            </a:r>
            <a:endParaRPr lang="en-US" sz="1500" dirty="0"/>
          </a:p>
        </p:txBody>
      </p:sp>
      <p:sp>
        <p:nvSpPr>
          <p:cNvPr id="18" name="Text 16"/>
          <p:cNvSpPr/>
          <p:nvPr/>
        </p:nvSpPr>
        <p:spPr>
          <a:xfrm>
            <a:off x="5303520" y="3566160"/>
            <a:ext cx="3566160" cy="548640"/>
          </a:xfrm>
          <a:prstGeom prst="rect">
            <a:avLst/>
          </a:prstGeom>
          <a:noFill/>
          <a:ln/>
        </p:spPr>
        <p:txBody>
          <a:bodyPr wrap="square" rtlCol="0" anchor="ctr"/>
          <a:lstStyle/>
          <a:p>
            <a:pPr algn="ctr" indent="0" marL="0">
              <a:buNone/>
            </a:pPr>
            <a:r>
              <a:rPr lang="en-US" sz="2400" b="1" dirty="0">
                <a:solidFill>
                  <a:srgbClr val="F97316"/>
                </a:solidFill>
                <a:latin typeface="Comic Sans MS" pitchFamily="34" charset="0"/>
                <a:ea typeface="Comic Sans MS" pitchFamily="34" charset="-122"/>
                <a:cs typeface="Comic Sans MS" pitchFamily="34" charset="-120"/>
              </a:rPr>
              <a:t>…blow out the candle</a:t>
            </a:r>
            <a:endParaRPr lang="en-US" sz="2400" dirty="0"/>
          </a:p>
        </p:txBody>
      </p:sp>
      <p:sp>
        <p:nvSpPr>
          <p:cNvPr id="19" name="Text 17"/>
          <p:cNvSpPr/>
          <p:nvPr/>
        </p:nvSpPr>
        <p:spPr>
          <a:xfrm>
            <a:off x="5303520" y="4069080"/>
            <a:ext cx="3566160" cy="457200"/>
          </a:xfrm>
          <a:prstGeom prst="rect">
            <a:avLst/>
          </a:prstGeom>
          <a:noFill/>
          <a:ln/>
        </p:spPr>
        <p:txBody>
          <a:bodyPr wrap="square" rtlCol="0" anchor="ctr"/>
          <a:lstStyle/>
          <a:p>
            <a:pPr algn="ctr" indent="0" marL="0">
              <a:buNone/>
            </a:pPr>
            <a:r>
              <a:rPr lang="en-US" sz="1500" dirty="0">
                <a:solidFill>
                  <a:srgbClr val="1F2937"/>
                </a:solidFill>
                <a:latin typeface="Comic Sans MS" pitchFamily="34" charset="0"/>
                <a:ea typeface="Comic Sans MS" pitchFamily="34" charset="-122"/>
                <a:cs typeface="Comic Sans MS" pitchFamily="34" charset="-120"/>
              </a:rPr>
              <a:t>(breathe OUT slowly through your mouth)</a:t>
            </a:r>
            <a:endParaRPr lang="en-US" sz="1500" dirty="0"/>
          </a:p>
        </p:txBody>
      </p:sp>
      <p:sp>
        <p:nvSpPr>
          <p:cNvPr id="20" name="Shape 18"/>
          <p:cNvSpPr/>
          <p:nvPr/>
        </p:nvSpPr>
        <p:spPr>
          <a:xfrm>
            <a:off x="3931920" y="2103120"/>
            <a:ext cx="1280160" cy="548640"/>
          </a:xfrm>
          <a:prstGeom prst="rightArrow">
            <a:avLst/>
          </a:prstGeom>
          <a:solidFill>
            <a:srgbClr val="0F766E"/>
          </a:solidFill>
          <a:ln/>
        </p:spPr>
      </p:sp>
      <p:sp>
        <p:nvSpPr>
          <p:cNvPr id="21" name="Text 19"/>
          <p:cNvSpPr/>
          <p:nvPr/>
        </p:nvSpPr>
        <p:spPr>
          <a:xfrm>
            <a:off x="3291840" y="2743200"/>
            <a:ext cx="2560320" cy="457200"/>
          </a:xfrm>
          <a:prstGeom prst="rect">
            <a:avLst/>
          </a:prstGeom>
          <a:noFill/>
          <a:ln/>
        </p:spPr>
        <p:txBody>
          <a:bodyPr wrap="square" rtlCol="0" anchor="ctr"/>
          <a:lstStyle/>
          <a:p>
            <a:pPr algn="ctr" indent="0" marL="0">
              <a:buNone/>
            </a:pPr>
            <a:r>
              <a:rPr lang="en-US" sz="1800" b="1" dirty="0">
                <a:solidFill>
                  <a:srgbClr val="0F766E"/>
                </a:solidFill>
                <a:latin typeface="Comic Sans MS" pitchFamily="34" charset="0"/>
                <a:ea typeface="Comic Sans MS" pitchFamily="34" charset="-122"/>
                <a:cs typeface="Comic Sans MS" pitchFamily="34" charset="-120"/>
              </a:rPr>
              <a:t>Do it 3 times</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0F766E"/>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Our school: a place where we ALL belong</a:t>
            </a:r>
            <a:endParaRPr lang="en-US" sz="3000" dirty="0"/>
          </a:p>
        </p:txBody>
      </p:sp>
      <p:sp>
        <p:nvSpPr>
          <p:cNvPr id="5" name="Shape 3"/>
          <p:cNvSpPr/>
          <p:nvPr/>
        </p:nvSpPr>
        <p:spPr>
          <a:xfrm>
            <a:off x="3017520" y="1188720"/>
            <a:ext cx="3108960" cy="614477"/>
          </a:xfrm>
          <a:prstGeom prst="triangle">
            <a:avLst/>
          </a:prstGeom>
          <a:solidFill>
            <a:srgbClr val="DC2626"/>
          </a:solidFill>
          <a:ln/>
        </p:spPr>
      </p:sp>
      <p:sp>
        <p:nvSpPr>
          <p:cNvPr id="6" name="Shape 4"/>
          <p:cNvSpPr/>
          <p:nvPr/>
        </p:nvSpPr>
        <p:spPr>
          <a:xfrm>
            <a:off x="3108960" y="1803197"/>
            <a:ext cx="2926080" cy="1141171"/>
          </a:xfrm>
          <a:prstGeom prst="rect">
            <a:avLst/>
          </a:prstGeom>
          <a:solidFill>
            <a:srgbClr val="FDE68A"/>
          </a:solidFill>
          <a:ln w="19050">
            <a:solidFill>
              <a:srgbClr val="8B5A2B"/>
            </a:solidFill>
            <a:prstDash val="solid"/>
          </a:ln>
        </p:spPr>
      </p:sp>
      <p:sp>
        <p:nvSpPr>
          <p:cNvPr id="7" name="Shape 5"/>
          <p:cNvSpPr/>
          <p:nvPr/>
        </p:nvSpPr>
        <p:spPr>
          <a:xfrm>
            <a:off x="4337914" y="2277222"/>
            <a:ext cx="468173" cy="667146"/>
          </a:xfrm>
          <a:prstGeom prst="rect">
            <a:avLst/>
          </a:prstGeom>
          <a:solidFill>
            <a:srgbClr val="8B5A2B"/>
          </a:solidFill>
          <a:ln/>
        </p:spPr>
      </p:sp>
      <p:sp>
        <p:nvSpPr>
          <p:cNvPr id="8" name="Shape 6"/>
          <p:cNvSpPr/>
          <p:nvPr/>
        </p:nvSpPr>
        <p:spPr>
          <a:xfrm>
            <a:off x="3401568" y="2066544"/>
            <a:ext cx="526694" cy="351130"/>
          </a:xfrm>
          <a:prstGeom prst="rect">
            <a:avLst/>
          </a:prstGeom>
          <a:solidFill>
            <a:srgbClr val="CCFBF1"/>
          </a:solidFill>
          <a:ln w="12700">
            <a:solidFill>
              <a:srgbClr val="8B5A2B"/>
            </a:solidFill>
            <a:prstDash val="solid"/>
          </a:ln>
        </p:spPr>
      </p:sp>
      <p:sp>
        <p:nvSpPr>
          <p:cNvPr id="9" name="Shape 7"/>
          <p:cNvSpPr/>
          <p:nvPr/>
        </p:nvSpPr>
        <p:spPr>
          <a:xfrm>
            <a:off x="5215738" y="2066544"/>
            <a:ext cx="526694" cy="351130"/>
          </a:xfrm>
          <a:prstGeom prst="rect">
            <a:avLst/>
          </a:prstGeom>
          <a:solidFill>
            <a:srgbClr val="CCFBF1"/>
          </a:solidFill>
          <a:ln w="12700">
            <a:solidFill>
              <a:srgbClr val="8B5A2B"/>
            </a:solidFill>
            <a:prstDash val="solid"/>
          </a:ln>
        </p:spPr>
      </p:sp>
      <p:sp>
        <p:nvSpPr>
          <p:cNvPr id="10" name="Shape 8"/>
          <p:cNvSpPr/>
          <p:nvPr/>
        </p:nvSpPr>
        <p:spPr>
          <a:xfrm>
            <a:off x="4396435" y="1399398"/>
            <a:ext cx="351130" cy="351130"/>
          </a:xfrm>
          <a:prstGeom prst="ellipse">
            <a:avLst/>
          </a:prstGeom>
          <a:solidFill>
            <a:srgbClr val="FFFFFF"/>
          </a:solidFill>
          <a:ln w="12700">
            <a:solidFill>
              <a:srgbClr val="8B5A2B"/>
            </a:solidFill>
            <a:prstDash val="solid"/>
          </a:ln>
        </p:spPr>
      </p:sp>
      <p:sp>
        <p:nvSpPr>
          <p:cNvPr id="11" name="Shape 9"/>
          <p:cNvSpPr/>
          <p:nvPr/>
        </p:nvSpPr>
        <p:spPr>
          <a:xfrm>
            <a:off x="770382" y="3063240"/>
            <a:ext cx="521208" cy="521208"/>
          </a:xfrm>
          <a:prstGeom prst="ellipse">
            <a:avLst/>
          </a:prstGeom>
          <a:solidFill>
            <a:srgbClr val="F1C27D"/>
          </a:solidFill>
          <a:ln/>
        </p:spPr>
      </p:sp>
      <p:sp>
        <p:nvSpPr>
          <p:cNvPr id="12" name="Shape 10"/>
          <p:cNvSpPr/>
          <p:nvPr/>
        </p:nvSpPr>
        <p:spPr>
          <a:xfrm>
            <a:off x="900684" y="3254350"/>
            <a:ext cx="60808" cy="78181"/>
          </a:xfrm>
          <a:prstGeom prst="ellipse">
            <a:avLst/>
          </a:prstGeom>
          <a:solidFill>
            <a:srgbClr val="1F2937"/>
          </a:solidFill>
          <a:ln/>
        </p:spPr>
      </p:sp>
      <p:sp>
        <p:nvSpPr>
          <p:cNvPr id="13" name="Shape 11"/>
          <p:cNvSpPr/>
          <p:nvPr/>
        </p:nvSpPr>
        <p:spPr>
          <a:xfrm>
            <a:off x="1100480" y="3254350"/>
            <a:ext cx="60808" cy="78181"/>
          </a:xfrm>
          <a:prstGeom prst="ellipse">
            <a:avLst/>
          </a:prstGeom>
          <a:solidFill>
            <a:srgbClr val="1F2937"/>
          </a:solidFill>
          <a:ln/>
        </p:spPr>
      </p:sp>
      <p:sp>
        <p:nvSpPr>
          <p:cNvPr id="14" name="Shape 12"/>
          <p:cNvSpPr/>
          <p:nvPr/>
        </p:nvSpPr>
        <p:spPr>
          <a:xfrm>
            <a:off x="926744" y="3306470"/>
            <a:ext cx="208483" cy="156362"/>
          </a:xfrm>
          <a:prstGeom prst="arc">
            <a:avLst>
              <a:gd name="adj1" fmla="val 1200000"/>
              <a:gd name="adj2" fmla="val 9600000"/>
            </a:avLst>
          </a:prstGeom>
          <a:noFill/>
          <a:ln w="19050">
            <a:solidFill>
              <a:srgbClr val="1F2937"/>
            </a:solidFill>
            <a:prstDash val="solid"/>
          </a:ln>
        </p:spPr>
      </p:sp>
      <p:sp>
        <p:nvSpPr>
          <p:cNvPr id="15" name="Shape 13"/>
          <p:cNvSpPr/>
          <p:nvPr/>
        </p:nvSpPr>
        <p:spPr>
          <a:xfrm>
            <a:off x="640080" y="3601822"/>
            <a:ext cx="781812" cy="825246"/>
          </a:xfrm>
          <a:prstGeom prst="roundRect">
            <a:avLst>
              <a:gd name="adj" fmla="val 13333"/>
            </a:avLst>
          </a:prstGeom>
          <a:solidFill>
            <a:srgbClr val="3B82F6"/>
          </a:solidFill>
          <a:ln/>
        </p:spPr>
      </p:sp>
      <p:sp>
        <p:nvSpPr>
          <p:cNvPr id="16" name="Shape 14"/>
          <p:cNvSpPr/>
          <p:nvPr/>
        </p:nvSpPr>
        <p:spPr>
          <a:xfrm>
            <a:off x="2462022" y="3063240"/>
            <a:ext cx="521208" cy="521208"/>
          </a:xfrm>
          <a:prstGeom prst="ellipse">
            <a:avLst/>
          </a:prstGeom>
          <a:solidFill>
            <a:srgbClr val="8D5524"/>
          </a:solidFill>
          <a:ln/>
        </p:spPr>
      </p:sp>
      <p:sp>
        <p:nvSpPr>
          <p:cNvPr id="17" name="Shape 15"/>
          <p:cNvSpPr/>
          <p:nvPr/>
        </p:nvSpPr>
        <p:spPr>
          <a:xfrm>
            <a:off x="2592324" y="3254350"/>
            <a:ext cx="60808" cy="78181"/>
          </a:xfrm>
          <a:prstGeom prst="ellipse">
            <a:avLst/>
          </a:prstGeom>
          <a:solidFill>
            <a:srgbClr val="1F2937"/>
          </a:solidFill>
          <a:ln/>
        </p:spPr>
      </p:sp>
      <p:sp>
        <p:nvSpPr>
          <p:cNvPr id="18" name="Shape 16"/>
          <p:cNvSpPr/>
          <p:nvPr/>
        </p:nvSpPr>
        <p:spPr>
          <a:xfrm>
            <a:off x="2792120" y="3254350"/>
            <a:ext cx="60808" cy="78181"/>
          </a:xfrm>
          <a:prstGeom prst="ellipse">
            <a:avLst/>
          </a:prstGeom>
          <a:solidFill>
            <a:srgbClr val="1F2937"/>
          </a:solidFill>
          <a:ln/>
        </p:spPr>
      </p:sp>
      <p:sp>
        <p:nvSpPr>
          <p:cNvPr id="19" name="Shape 17"/>
          <p:cNvSpPr/>
          <p:nvPr/>
        </p:nvSpPr>
        <p:spPr>
          <a:xfrm>
            <a:off x="2618384" y="3306470"/>
            <a:ext cx="208483" cy="156362"/>
          </a:xfrm>
          <a:prstGeom prst="arc">
            <a:avLst>
              <a:gd name="adj1" fmla="val 1200000"/>
              <a:gd name="adj2" fmla="val 9600000"/>
            </a:avLst>
          </a:prstGeom>
          <a:noFill/>
          <a:ln w="19050">
            <a:solidFill>
              <a:srgbClr val="1F2937"/>
            </a:solidFill>
            <a:prstDash val="solid"/>
          </a:ln>
        </p:spPr>
      </p:sp>
      <p:sp>
        <p:nvSpPr>
          <p:cNvPr id="20" name="Shape 18"/>
          <p:cNvSpPr/>
          <p:nvPr/>
        </p:nvSpPr>
        <p:spPr>
          <a:xfrm>
            <a:off x="2331720" y="3601822"/>
            <a:ext cx="781812" cy="825246"/>
          </a:xfrm>
          <a:prstGeom prst="roundRect">
            <a:avLst>
              <a:gd name="adj" fmla="val 13333"/>
            </a:avLst>
          </a:prstGeom>
          <a:solidFill>
            <a:srgbClr val="EC4899"/>
          </a:solidFill>
          <a:ln/>
        </p:spPr>
      </p:sp>
      <p:sp>
        <p:nvSpPr>
          <p:cNvPr id="21" name="Shape 19"/>
          <p:cNvSpPr/>
          <p:nvPr/>
        </p:nvSpPr>
        <p:spPr>
          <a:xfrm>
            <a:off x="4153662" y="3063240"/>
            <a:ext cx="521208" cy="521208"/>
          </a:xfrm>
          <a:prstGeom prst="ellipse">
            <a:avLst/>
          </a:prstGeom>
          <a:solidFill>
            <a:srgbClr val="E0AC69"/>
          </a:solidFill>
          <a:ln/>
        </p:spPr>
      </p:sp>
      <p:sp>
        <p:nvSpPr>
          <p:cNvPr id="22" name="Shape 20"/>
          <p:cNvSpPr/>
          <p:nvPr/>
        </p:nvSpPr>
        <p:spPr>
          <a:xfrm>
            <a:off x="4283964" y="3254350"/>
            <a:ext cx="60808" cy="78181"/>
          </a:xfrm>
          <a:prstGeom prst="ellipse">
            <a:avLst/>
          </a:prstGeom>
          <a:solidFill>
            <a:srgbClr val="1F2937"/>
          </a:solidFill>
          <a:ln/>
        </p:spPr>
      </p:sp>
      <p:sp>
        <p:nvSpPr>
          <p:cNvPr id="23" name="Shape 21"/>
          <p:cNvSpPr/>
          <p:nvPr/>
        </p:nvSpPr>
        <p:spPr>
          <a:xfrm>
            <a:off x="4483760" y="3254350"/>
            <a:ext cx="60808" cy="78181"/>
          </a:xfrm>
          <a:prstGeom prst="ellipse">
            <a:avLst/>
          </a:prstGeom>
          <a:solidFill>
            <a:srgbClr val="1F2937"/>
          </a:solidFill>
          <a:ln/>
        </p:spPr>
      </p:sp>
      <p:sp>
        <p:nvSpPr>
          <p:cNvPr id="24" name="Shape 22"/>
          <p:cNvSpPr/>
          <p:nvPr/>
        </p:nvSpPr>
        <p:spPr>
          <a:xfrm>
            <a:off x="4310024" y="3306470"/>
            <a:ext cx="208483" cy="156362"/>
          </a:xfrm>
          <a:prstGeom prst="arc">
            <a:avLst>
              <a:gd name="adj1" fmla="val 1200000"/>
              <a:gd name="adj2" fmla="val 9600000"/>
            </a:avLst>
          </a:prstGeom>
          <a:noFill/>
          <a:ln w="19050">
            <a:solidFill>
              <a:srgbClr val="1F2937"/>
            </a:solidFill>
            <a:prstDash val="solid"/>
          </a:ln>
        </p:spPr>
      </p:sp>
      <p:sp>
        <p:nvSpPr>
          <p:cNvPr id="25" name="Shape 23"/>
          <p:cNvSpPr/>
          <p:nvPr/>
        </p:nvSpPr>
        <p:spPr>
          <a:xfrm>
            <a:off x="4023360" y="3601822"/>
            <a:ext cx="781812" cy="825246"/>
          </a:xfrm>
          <a:prstGeom prst="roundRect">
            <a:avLst>
              <a:gd name="adj" fmla="val 13333"/>
            </a:avLst>
          </a:prstGeom>
          <a:solidFill>
            <a:srgbClr val="16A34A"/>
          </a:solidFill>
          <a:ln/>
        </p:spPr>
      </p:sp>
      <p:sp>
        <p:nvSpPr>
          <p:cNvPr id="26" name="Shape 24"/>
          <p:cNvSpPr/>
          <p:nvPr/>
        </p:nvSpPr>
        <p:spPr>
          <a:xfrm>
            <a:off x="5845302" y="3063240"/>
            <a:ext cx="521208" cy="521208"/>
          </a:xfrm>
          <a:prstGeom prst="ellipse">
            <a:avLst/>
          </a:prstGeom>
          <a:solidFill>
            <a:srgbClr val="C68642"/>
          </a:solidFill>
          <a:ln/>
        </p:spPr>
      </p:sp>
      <p:sp>
        <p:nvSpPr>
          <p:cNvPr id="27" name="Shape 25"/>
          <p:cNvSpPr/>
          <p:nvPr/>
        </p:nvSpPr>
        <p:spPr>
          <a:xfrm>
            <a:off x="5975604" y="3254350"/>
            <a:ext cx="60808" cy="78181"/>
          </a:xfrm>
          <a:prstGeom prst="ellipse">
            <a:avLst/>
          </a:prstGeom>
          <a:solidFill>
            <a:srgbClr val="1F2937"/>
          </a:solidFill>
          <a:ln/>
        </p:spPr>
      </p:sp>
      <p:sp>
        <p:nvSpPr>
          <p:cNvPr id="28" name="Shape 26"/>
          <p:cNvSpPr/>
          <p:nvPr/>
        </p:nvSpPr>
        <p:spPr>
          <a:xfrm>
            <a:off x="6175400" y="3254350"/>
            <a:ext cx="60808" cy="78181"/>
          </a:xfrm>
          <a:prstGeom prst="ellipse">
            <a:avLst/>
          </a:prstGeom>
          <a:solidFill>
            <a:srgbClr val="1F2937"/>
          </a:solidFill>
          <a:ln/>
        </p:spPr>
      </p:sp>
      <p:sp>
        <p:nvSpPr>
          <p:cNvPr id="29" name="Shape 27"/>
          <p:cNvSpPr/>
          <p:nvPr/>
        </p:nvSpPr>
        <p:spPr>
          <a:xfrm>
            <a:off x="6001664" y="3306470"/>
            <a:ext cx="208483" cy="156362"/>
          </a:xfrm>
          <a:prstGeom prst="arc">
            <a:avLst>
              <a:gd name="adj1" fmla="val 1200000"/>
              <a:gd name="adj2" fmla="val 9600000"/>
            </a:avLst>
          </a:prstGeom>
          <a:noFill/>
          <a:ln w="19050">
            <a:solidFill>
              <a:srgbClr val="1F2937"/>
            </a:solidFill>
            <a:prstDash val="solid"/>
          </a:ln>
        </p:spPr>
      </p:sp>
      <p:sp>
        <p:nvSpPr>
          <p:cNvPr id="30" name="Shape 28"/>
          <p:cNvSpPr/>
          <p:nvPr/>
        </p:nvSpPr>
        <p:spPr>
          <a:xfrm>
            <a:off x="5715000" y="3601822"/>
            <a:ext cx="781812" cy="825246"/>
          </a:xfrm>
          <a:prstGeom prst="roundRect">
            <a:avLst>
              <a:gd name="adj" fmla="val 13333"/>
            </a:avLst>
          </a:prstGeom>
          <a:solidFill>
            <a:srgbClr val="7C3AED"/>
          </a:solidFill>
          <a:ln/>
        </p:spPr>
      </p:sp>
      <p:sp>
        <p:nvSpPr>
          <p:cNvPr id="31" name="Shape 29"/>
          <p:cNvSpPr/>
          <p:nvPr/>
        </p:nvSpPr>
        <p:spPr>
          <a:xfrm>
            <a:off x="7536942" y="3063240"/>
            <a:ext cx="521208" cy="521208"/>
          </a:xfrm>
          <a:prstGeom prst="ellipse">
            <a:avLst/>
          </a:prstGeom>
          <a:solidFill>
            <a:srgbClr val="FFDBAC"/>
          </a:solidFill>
          <a:ln/>
        </p:spPr>
      </p:sp>
      <p:sp>
        <p:nvSpPr>
          <p:cNvPr id="32" name="Shape 30"/>
          <p:cNvSpPr/>
          <p:nvPr/>
        </p:nvSpPr>
        <p:spPr>
          <a:xfrm>
            <a:off x="7667244" y="3254350"/>
            <a:ext cx="60808" cy="78181"/>
          </a:xfrm>
          <a:prstGeom prst="ellipse">
            <a:avLst/>
          </a:prstGeom>
          <a:solidFill>
            <a:srgbClr val="1F2937"/>
          </a:solidFill>
          <a:ln/>
        </p:spPr>
      </p:sp>
      <p:sp>
        <p:nvSpPr>
          <p:cNvPr id="33" name="Shape 31"/>
          <p:cNvSpPr/>
          <p:nvPr/>
        </p:nvSpPr>
        <p:spPr>
          <a:xfrm>
            <a:off x="7867040" y="3254350"/>
            <a:ext cx="60808" cy="78181"/>
          </a:xfrm>
          <a:prstGeom prst="ellipse">
            <a:avLst/>
          </a:prstGeom>
          <a:solidFill>
            <a:srgbClr val="1F2937"/>
          </a:solidFill>
          <a:ln/>
        </p:spPr>
      </p:sp>
      <p:sp>
        <p:nvSpPr>
          <p:cNvPr id="34" name="Shape 32"/>
          <p:cNvSpPr/>
          <p:nvPr/>
        </p:nvSpPr>
        <p:spPr>
          <a:xfrm>
            <a:off x="7693304" y="3306470"/>
            <a:ext cx="208483" cy="156362"/>
          </a:xfrm>
          <a:prstGeom prst="arc">
            <a:avLst>
              <a:gd name="adj1" fmla="val 1200000"/>
              <a:gd name="adj2" fmla="val 9600000"/>
            </a:avLst>
          </a:prstGeom>
          <a:noFill/>
          <a:ln w="19050">
            <a:solidFill>
              <a:srgbClr val="1F2937"/>
            </a:solidFill>
            <a:prstDash val="solid"/>
          </a:ln>
        </p:spPr>
      </p:sp>
      <p:sp>
        <p:nvSpPr>
          <p:cNvPr id="35" name="Shape 33"/>
          <p:cNvSpPr/>
          <p:nvPr/>
        </p:nvSpPr>
        <p:spPr>
          <a:xfrm>
            <a:off x="7406640" y="3601822"/>
            <a:ext cx="781812" cy="825246"/>
          </a:xfrm>
          <a:prstGeom prst="roundRect">
            <a:avLst>
              <a:gd name="adj" fmla="val 13333"/>
            </a:avLst>
          </a:prstGeom>
          <a:solidFill>
            <a:srgbClr val="F97316"/>
          </a:solidFill>
          <a:ln/>
        </p:spPr>
      </p:sp>
      <p:sp>
        <p:nvSpPr>
          <p:cNvPr id="36" name="Text 34"/>
          <p:cNvSpPr/>
          <p:nvPr/>
        </p:nvSpPr>
        <p:spPr>
          <a:xfrm>
            <a:off x="365760" y="4572000"/>
            <a:ext cx="8412480" cy="457200"/>
          </a:xfrm>
          <a:prstGeom prst="rect">
            <a:avLst/>
          </a:prstGeom>
          <a:noFill/>
          <a:ln/>
        </p:spPr>
        <p:txBody>
          <a:bodyPr wrap="square" rtlCol="0" anchor="ctr"/>
          <a:lstStyle/>
          <a:p>
            <a:pPr algn="ctr" indent="0" marL="0">
              <a:buNone/>
            </a:pPr>
            <a:r>
              <a:rPr lang="en-US" sz="2000" b="1" dirty="0">
                <a:solidFill>
                  <a:srgbClr val="0F766E"/>
                </a:solidFill>
                <a:latin typeface="Comic Sans MS" pitchFamily="34" charset="0"/>
                <a:ea typeface="Comic Sans MS" pitchFamily="34" charset="-122"/>
                <a:cs typeface="Comic Sans MS" pitchFamily="34" charset="-120"/>
              </a:rPr>
              <a:t>Everyone in our class belongs here.</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0F766E"/>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My rights and my responsibilities</a:t>
            </a:r>
            <a:endParaRPr lang="en-US" sz="3000" dirty="0"/>
          </a:p>
        </p:txBody>
      </p:sp>
      <p:sp>
        <p:nvSpPr>
          <p:cNvPr id="5" name="Shape 3"/>
          <p:cNvSpPr/>
          <p:nvPr/>
        </p:nvSpPr>
        <p:spPr>
          <a:xfrm>
            <a:off x="365760" y="1097280"/>
            <a:ext cx="4023360" cy="548640"/>
          </a:xfrm>
          <a:prstGeom prst="roundRect">
            <a:avLst>
              <a:gd name="adj" fmla="val 20000"/>
            </a:avLst>
          </a:prstGeom>
          <a:solidFill>
            <a:srgbClr val="3B82F6"/>
          </a:solidFill>
          <a:ln/>
        </p:spPr>
      </p:sp>
      <p:sp>
        <p:nvSpPr>
          <p:cNvPr id="6" name="Text 4"/>
          <p:cNvSpPr/>
          <p:nvPr/>
        </p:nvSpPr>
        <p:spPr>
          <a:xfrm>
            <a:off x="365760" y="1097280"/>
            <a:ext cx="4023360" cy="548640"/>
          </a:xfrm>
          <a:prstGeom prst="rect">
            <a:avLst/>
          </a:prstGeom>
          <a:noFill/>
          <a:ln/>
        </p:spPr>
        <p:txBody>
          <a:bodyPr wrap="square" rtlCol="0" anchor="ctr"/>
          <a:lstStyle/>
          <a:p>
            <a:pPr algn="ctr" indent="0" marL="0">
              <a:buNone/>
            </a:pPr>
            <a:r>
              <a:rPr lang="en-US" sz="2000" b="1" dirty="0">
                <a:solidFill>
                  <a:srgbClr val="FFFFFF"/>
                </a:solidFill>
                <a:latin typeface="Comic Sans MS" pitchFamily="34" charset="0"/>
                <a:ea typeface="Comic Sans MS" pitchFamily="34" charset="-122"/>
                <a:cs typeface="Comic Sans MS" pitchFamily="34" charset="-120"/>
              </a:rPr>
              <a:t>I have the RIGHT to…</a:t>
            </a:r>
            <a:endParaRPr lang="en-US" sz="2000" dirty="0"/>
          </a:p>
        </p:txBody>
      </p:sp>
      <p:sp>
        <p:nvSpPr>
          <p:cNvPr id="7" name="Shape 5"/>
          <p:cNvSpPr/>
          <p:nvPr/>
        </p:nvSpPr>
        <p:spPr>
          <a:xfrm>
            <a:off x="4754880" y="1097280"/>
            <a:ext cx="4023360" cy="548640"/>
          </a:xfrm>
          <a:prstGeom prst="roundRect">
            <a:avLst>
              <a:gd name="adj" fmla="val 20000"/>
            </a:avLst>
          </a:prstGeom>
          <a:solidFill>
            <a:srgbClr val="16A34A"/>
          </a:solidFill>
          <a:ln/>
        </p:spPr>
      </p:sp>
      <p:sp>
        <p:nvSpPr>
          <p:cNvPr id="8" name="Text 6"/>
          <p:cNvSpPr/>
          <p:nvPr/>
        </p:nvSpPr>
        <p:spPr>
          <a:xfrm>
            <a:off x="4754880" y="1097280"/>
            <a:ext cx="4023360" cy="548640"/>
          </a:xfrm>
          <a:prstGeom prst="rect">
            <a:avLst/>
          </a:prstGeom>
          <a:noFill/>
          <a:ln/>
        </p:spPr>
        <p:txBody>
          <a:bodyPr wrap="square" rtlCol="0" anchor="ctr"/>
          <a:lstStyle/>
          <a:p>
            <a:pPr algn="ctr" indent="0" marL="0">
              <a:buNone/>
            </a:pPr>
            <a:r>
              <a:rPr lang="en-US" sz="1800" b="1" dirty="0">
                <a:solidFill>
                  <a:srgbClr val="FFFFFF"/>
                </a:solidFill>
                <a:latin typeface="Comic Sans MS" pitchFamily="34" charset="0"/>
                <a:ea typeface="Comic Sans MS" pitchFamily="34" charset="-122"/>
                <a:cs typeface="Comic Sans MS" pitchFamily="34" charset="-120"/>
              </a:rPr>
              <a:t>So I have the RESPONSIBILITY to…</a:t>
            </a:r>
            <a:endParaRPr lang="en-US" sz="1800" dirty="0"/>
          </a:p>
        </p:txBody>
      </p:sp>
      <p:sp>
        <p:nvSpPr>
          <p:cNvPr id="9" name="Shape 7"/>
          <p:cNvSpPr/>
          <p:nvPr/>
        </p:nvSpPr>
        <p:spPr>
          <a:xfrm>
            <a:off x="365760" y="1783080"/>
            <a:ext cx="4023360" cy="658368"/>
          </a:xfrm>
          <a:prstGeom prst="roundRect">
            <a:avLst>
              <a:gd name="adj" fmla="val 16667"/>
            </a:avLst>
          </a:prstGeom>
          <a:solidFill>
            <a:srgbClr val="FFFFFF"/>
          </a:solidFill>
          <a:ln w="25400">
            <a:solidFill>
              <a:srgbClr val="3B82F6"/>
            </a:solidFill>
            <a:prstDash val="solid"/>
          </a:ln>
        </p:spPr>
      </p:sp>
      <p:sp>
        <p:nvSpPr>
          <p:cNvPr id="10" name="Text 8"/>
          <p:cNvSpPr/>
          <p:nvPr/>
        </p:nvSpPr>
        <p:spPr>
          <a:xfrm>
            <a:off x="457200" y="1783080"/>
            <a:ext cx="3840480" cy="658368"/>
          </a:xfrm>
          <a:prstGeom prst="rect">
            <a:avLst/>
          </a:prstGeom>
          <a:noFill/>
          <a:ln/>
        </p:spPr>
        <p:txBody>
          <a:bodyPr wrap="square" rtlCol="0" anchor="ctr"/>
          <a:lstStyle/>
          <a:p>
            <a:pPr algn="ctr" indent="0" marL="0">
              <a:buNone/>
            </a:pPr>
            <a:r>
              <a:rPr lang="en-US" sz="2000" dirty="0">
                <a:solidFill>
                  <a:srgbClr val="1F2937"/>
                </a:solidFill>
                <a:latin typeface="Comic Sans MS" pitchFamily="34" charset="0"/>
                <a:ea typeface="Comic Sans MS" pitchFamily="34" charset="-122"/>
                <a:cs typeface="Comic Sans MS" pitchFamily="34" charset="-120"/>
              </a:rPr>
              <a:t>be treated kindly</a:t>
            </a:r>
            <a:endParaRPr lang="en-US" sz="2000" dirty="0"/>
          </a:p>
        </p:txBody>
      </p:sp>
      <p:sp>
        <p:nvSpPr>
          <p:cNvPr id="11" name="Shape 9"/>
          <p:cNvSpPr/>
          <p:nvPr/>
        </p:nvSpPr>
        <p:spPr>
          <a:xfrm>
            <a:off x="4434840" y="1947672"/>
            <a:ext cx="274320" cy="329184"/>
          </a:xfrm>
          <a:prstGeom prst="rightArrow">
            <a:avLst/>
          </a:prstGeom>
          <a:solidFill>
            <a:srgbClr val="F2B705"/>
          </a:solidFill>
          <a:ln/>
        </p:spPr>
      </p:sp>
      <p:sp>
        <p:nvSpPr>
          <p:cNvPr id="12" name="Shape 10"/>
          <p:cNvSpPr/>
          <p:nvPr/>
        </p:nvSpPr>
        <p:spPr>
          <a:xfrm>
            <a:off x="4754880" y="1783080"/>
            <a:ext cx="4023360" cy="658368"/>
          </a:xfrm>
          <a:prstGeom prst="roundRect">
            <a:avLst>
              <a:gd name="adj" fmla="val 16667"/>
            </a:avLst>
          </a:prstGeom>
          <a:solidFill>
            <a:srgbClr val="FFFFFF"/>
          </a:solidFill>
          <a:ln w="25400">
            <a:solidFill>
              <a:srgbClr val="16A34A"/>
            </a:solidFill>
            <a:prstDash val="solid"/>
          </a:ln>
        </p:spPr>
      </p:sp>
      <p:sp>
        <p:nvSpPr>
          <p:cNvPr id="13" name="Text 11"/>
          <p:cNvSpPr/>
          <p:nvPr/>
        </p:nvSpPr>
        <p:spPr>
          <a:xfrm>
            <a:off x="4846320" y="1783080"/>
            <a:ext cx="3840480" cy="658368"/>
          </a:xfrm>
          <a:prstGeom prst="rect">
            <a:avLst/>
          </a:prstGeom>
          <a:noFill/>
          <a:ln/>
        </p:spPr>
        <p:txBody>
          <a:bodyPr wrap="square" rtlCol="0" anchor="ctr"/>
          <a:lstStyle/>
          <a:p>
            <a:pPr algn="ctr" indent="0" marL="0">
              <a:buNone/>
            </a:pPr>
            <a:r>
              <a:rPr lang="en-US" sz="2000" dirty="0">
                <a:solidFill>
                  <a:srgbClr val="1F2937"/>
                </a:solidFill>
                <a:latin typeface="Comic Sans MS" pitchFamily="34" charset="0"/>
                <a:ea typeface="Comic Sans MS" pitchFamily="34" charset="-122"/>
                <a:cs typeface="Comic Sans MS" pitchFamily="34" charset="-120"/>
              </a:rPr>
              <a:t>be kind to others</a:t>
            </a:r>
            <a:endParaRPr lang="en-US" sz="2000" dirty="0"/>
          </a:p>
        </p:txBody>
      </p:sp>
      <p:sp>
        <p:nvSpPr>
          <p:cNvPr id="14" name="Shape 12"/>
          <p:cNvSpPr/>
          <p:nvPr/>
        </p:nvSpPr>
        <p:spPr>
          <a:xfrm>
            <a:off x="365760" y="2587752"/>
            <a:ext cx="4023360" cy="658368"/>
          </a:xfrm>
          <a:prstGeom prst="roundRect">
            <a:avLst>
              <a:gd name="adj" fmla="val 16667"/>
            </a:avLst>
          </a:prstGeom>
          <a:solidFill>
            <a:srgbClr val="FFFFFF"/>
          </a:solidFill>
          <a:ln w="25400">
            <a:solidFill>
              <a:srgbClr val="3B82F6"/>
            </a:solidFill>
            <a:prstDash val="solid"/>
          </a:ln>
        </p:spPr>
      </p:sp>
      <p:sp>
        <p:nvSpPr>
          <p:cNvPr id="15" name="Text 13"/>
          <p:cNvSpPr/>
          <p:nvPr/>
        </p:nvSpPr>
        <p:spPr>
          <a:xfrm>
            <a:off x="457200" y="2587752"/>
            <a:ext cx="3840480" cy="658368"/>
          </a:xfrm>
          <a:prstGeom prst="rect">
            <a:avLst/>
          </a:prstGeom>
          <a:noFill/>
          <a:ln/>
        </p:spPr>
        <p:txBody>
          <a:bodyPr wrap="square" rtlCol="0" anchor="ctr"/>
          <a:lstStyle/>
          <a:p>
            <a:pPr algn="ctr" indent="0" marL="0">
              <a:buNone/>
            </a:pPr>
            <a:r>
              <a:rPr lang="en-US" sz="2000" dirty="0">
                <a:solidFill>
                  <a:srgbClr val="1F2937"/>
                </a:solidFill>
                <a:latin typeface="Comic Sans MS" pitchFamily="34" charset="0"/>
                <a:ea typeface="Comic Sans MS" pitchFamily="34" charset="-122"/>
                <a:cs typeface="Comic Sans MS" pitchFamily="34" charset="-120"/>
              </a:rPr>
              <a:t>feel safe</a:t>
            </a:r>
            <a:endParaRPr lang="en-US" sz="2000" dirty="0"/>
          </a:p>
        </p:txBody>
      </p:sp>
      <p:sp>
        <p:nvSpPr>
          <p:cNvPr id="16" name="Shape 14"/>
          <p:cNvSpPr/>
          <p:nvPr/>
        </p:nvSpPr>
        <p:spPr>
          <a:xfrm>
            <a:off x="4434840" y="2752344"/>
            <a:ext cx="274320" cy="329184"/>
          </a:xfrm>
          <a:prstGeom prst="rightArrow">
            <a:avLst/>
          </a:prstGeom>
          <a:solidFill>
            <a:srgbClr val="F2B705"/>
          </a:solidFill>
          <a:ln/>
        </p:spPr>
      </p:sp>
      <p:sp>
        <p:nvSpPr>
          <p:cNvPr id="17" name="Shape 15"/>
          <p:cNvSpPr/>
          <p:nvPr/>
        </p:nvSpPr>
        <p:spPr>
          <a:xfrm>
            <a:off x="4754880" y="2587752"/>
            <a:ext cx="4023360" cy="658368"/>
          </a:xfrm>
          <a:prstGeom prst="roundRect">
            <a:avLst>
              <a:gd name="adj" fmla="val 16667"/>
            </a:avLst>
          </a:prstGeom>
          <a:solidFill>
            <a:srgbClr val="FFFFFF"/>
          </a:solidFill>
          <a:ln w="25400">
            <a:solidFill>
              <a:srgbClr val="16A34A"/>
            </a:solidFill>
            <a:prstDash val="solid"/>
          </a:ln>
        </p:spPr>
      </p:sp>
      <p:sp>
        <p:nvSpPr>
          <p:cNvPr id="18" name="Text 16"/>
          <p:cNvSpPr/>
          <p:nvPr/>
        </p:nvSpPr>
        <p:spPr>
          <a:xfrm>
            <a:off x="4846320" y="2587752"/>
            <a:ext cx="3840480" cy="658368"/>
          </a:xfrm>
          <a:prstGeom prst="rect">
            <a:avLst/>
          </a:prstGeom>
          <a:noFill/>
          <a:ln/>
        </p:spPr>
        <p:txBody>
          <a:bodyPr wrap="square" rtlCol="0" anchor="ctr"/>
          <a:lstStyle/>
          <a:p>
            <a:pPr algn="ctr" indent="0" marL="0">
              <a:buNone/>
            </a:pPr>
            <a:r>
              <a:rPr lang="en-US" sz="2000" dirty="0">
                <a:solidFill>
                  <a:srgbClr val="1F2937"/>
                </a:solidFill>
                <a:latin typeface="Comic Sans MS" pitchFamily="34" charset="0"/>
                <a:ea typeface="Comic Sans MS" pitchFamily="34" charset="-122"/>
                <a:cs typeface="Comic Sans MS" pitchFamily="34" charset="-120"/>
              </a:rPr>
              <a:t>help keep others safe</a:t>
            </a:r>
            <a:endParaRPr lang="en-US" sz="2000" dirty="0"/>
          </a:p>
        </p:txBody>
      </p:sp>
      <p:sp>
        <p:nvSpPr>
          <p:cNvPr id="19" name="Shape 17"/>
          <p:cNvSpPr/>
          <p:nvPr/>
        </p:nvSpPr>
        <p:spPr>
          <a:xfrm>
            <a:off x="365760" y="3392424"/>
            <a:ext cx="4023360" cy="658368"/>
          </a:xfrm>
          <a:prstGeom prst="roundRect">
            <a:avLst>
              <a:gd name="adj" fmla="val 16667"/>
            </a:avLst>
          </a:prstGeom>
          <a:solidFill>
            <a:srgbClr val="FFFFFF"/>
          </a:solidFill>
          <a:ln w="25400">
            <a:solidFill>
              <a:srgbClr val="3B82F6"/>
            </a:solidFill>
            <a:prstDash val="solid"/>
          </a:ln>
        </p:spPr>
      </p:sp>
      <p:sp>
        <p:nvSpPr>
          <p:cNvPr id="20" name="Text 18"/>
          <p:cNvSpPr/>
          <p:nvPr/>
        </p:nvSpPr>
        <p:spPr>
          <a:xfrm>
            <a:off x="457200" y="3392424"/>
            <a:ext cx="3840480" cy="658368"/>
          </a:xfrm>
          <a:prstGeom prst="rect">
            <a:avLst/>
          </a:prstGeom>
          <a:noFill/>
          <a:ln/>
        </p:spPr>
        <p:txBody>
          <a:bodyPr wrap="square" rtlCol="0" anchor="ctr"/>
          <a:lstStyle/>
          <a:p>
            <a:pPr algn="ctr" indent="0" marL="0">
              <a:buNone/>
            </a:pPr>
            <a:r>
              <a:rPr lang="en-US" sz="2000" dirty="0">
                <a:solidFill>
                  <a:srgbClr val="1F2937"/>
                </a:solidFill>
                <a:latin typeface="Comic Sans MS" pitchFamily="34" charset="0"/>
                <a:ea typeface="Comic Sans MS" pitchFamily="34" charset="-122"/>
                <a:cs typeface="Comic Sans MS" pitchFamily="34" charset="-120"/>
              </a:rPr>
              <a:t>be listened to</a:t>
            </a:r>
            <a:endParaRPr lang="en-US" sz="2000" dirty="0"/>
          </a:p>
        </p:txBody>
      </p:sp>
      <p:sp>
        <p:nvSpPr>
          <p:cNvPr id="21" name="Shape 19"/>
          <p:cNvSpPr/>
          <p:nvPr/>
        </p:nvSpPr>
        <p:spPr>
          <a:xfrm>
            <a:off x="4434840" y="3557016"/>
            <a:ext cx="274320" cy="329184"/>
          </a:xfrm>
          <a:prstGeom prst="rightArrow">
            <a:avLst/>
          </a:prstGeom>
          <a:solidFill>
            <a:srgbClr val="F2B705"/>
          </a:solidFill>
          <a:ln/>
        </p:spPr>
      </p:sp>
      <p:sp>
        <p:nvSpPr>
          <p:cNvPr id="22" name="Shape 20"/>
          <p:cNvSpPr/>
          <p:nvPr/>
        </p:nvSpPr>
        <p:spPr>
          <a:xfrm>
            <a:off x="4754880" y="3392424"/>
            <a:ext cx="4023360" cy="658368"/>
          </a:xfrm>
          <a:prstGeom prst="roundRect">
            <a:avLst>
              <a:gd name="adj" fmla="val 16667"/>
            </a:avLst>
          </a:prstGeom>
          <a:solidFill>
            <a:srgbClr val="FFFFFF"/>
          </a:solidFill>
          <a:ln w="25400">
            <a:solidFill>
              <a:srgbClr val="16A34A"/>
            </a:solidFill>
            <a:prstDash val="solid"/>
          </a:ln>
        </p:spPr>
      </p:sp>
      <p:sp>
        <p:nvSpPr>
          <p:cNvPr id="23" name="Text 21"/>
          <p:cNvSpPr/>
          <p:nvPr/>
        </p:nvSpPr>
        <p:spPr>
          <a:xfrm>
            <a:off x="4846320" y="3392424"/>
            <a:ext cx="3840480" cy="658368"/>
          </a:xfrm>
          <a:prstGeom prst="rect">
            <a:avLst/>
          </a:prstGeom>
          <a:noFill/>
          <a:ln/>
        </p:spPr>
        <p:txBody>
          <a:bodyPr wrap="square" rtlCol="0" anchor="ctr"/>
          <a:lstStyle/>
          <a:p>
            <a:pPr algn="ctr" indent="0" marL="0">
              <a:buNone/>
            </a:pPr>
            <a:r>
              <a:rPr lang="en-US" sz="2000" dirty="0">
                <a:solidFill>
                  <a:srgbClr val="1F2937"/>
                </a:solidFill>
                <a:latin typeface="Comic Sans MS" pitchFamily="34" charset="0"/>
                <a:ea typeface="Comic Sans MS" pitchFamily="34" charset="-122"/>
                <a:cs typeface="Comic Sans MS" pitchFamily="34" charset="-120"/>
              </a:rPr>
              <a:t>listen to others</a:t>
            </a:r>
            <a:endParaRPr lang="en-US" sz="2000" dirty="0"/>
          </a:p>
        </p:txBody>
      </p:sp>
      <p:sp>
        <p:nvSpPr>
          <p:cNvPr id="24" name="Shape 22"/>
          <p:cNvSpPr/>
          <p:nvPr/>
        </p:nvSpPr>
        <p:spPr>
          <a:xfrm>
            <a:off x="365760" y="4197096"/>
            <a:ext cx="4023360" cy="658368"/>
          </a:xfrm>
          <a:prstGeom prst="roundRect">
            <a:avLst>
              <a:gd name="adj" fmla="val 16667"/>
            </a:avLst>
          </a:prstGeom>
          <a:solidFill>
            <a:srgbClr val="FFFFFF"/>
          </a:solidFill>
          <a:ln w="25400">
            <a:solidFill>
              <a:srgbClr val="3B82F6"/>
            </a:solidFill>
            <a:prstDash val="solid"/>
          </a:ln>
        </p:spPr>
      </p:sp>
      <p:sp>
        <p:nvSpPr>
          <p:cNvPr id="25" name="Text 23"/>
          <p:cNvSpPr/>
          <p:nvPr/>
        </p:nvSpPr>
        <p:spPr>
          <a:xfrm>
            <a:off x="457200" y="4197096"/>
            <a:ext cx="3840480" cy="658368"/>
          </a:xfrm>
          <a:prstGeom prst="rect">
            <a:avLst/>
          </a:prstGeom>
          <a:noFill/>
          <a:ln/>
        </p:spPr>
        <p:txBody>
          <a:bodyPr wrap="square" rtlCol="0" anchor="ctr"/>
          <a:lstStyle/>
          <a:p>
            <a:pPr algn="ctr" indent="0" marL="0">
              <a:buNone/>
            </a:pPr>
            <a:r>
              <a:rPr lang="en-US" sz="2000" dirty="0">
                <a:solidFill>
                  <a:srgbClr val="1F2937"/>
                </a:solidFill>
                <a:latin typeface="Comic Sans MS" pitchFamily="34" charset="0"/>
                <a:ea typeface="Comic Sans MS" pitchFamily="34" charset="-122"/>
                <a:cs typeface="Comic Sans MS" pitchFamily="34" charset="-120"/>
              </a:rPr>
              <a:t>learn</a:t>
            </a:r>
            <a:endParaRPr lang="en-US" sz="2000" dirty="0"/>
          </a:p>
        </p:txBody>
      </p:sp>
      <p:sp>
        <p:nvSpPr>
          <p:cNvPr id="26" name="Shape 24"/>
          <p:cNvSpPr/>
          <p:nvPr/>
        </p:nvSpPr>
        <p:spPr>
          <a:xfrm>
            <a:off x="4434840" y="4361688"/>
            <a:ext cx="274320" cy="329184"/>
          </a:xfrm>
          <a:prstGeom prst="rightArrow">
            <a:avLst/>
          </a:prstGeom>
          <a:solidFill>
            <a:srgbClr val="F2B705"/>
          </a:solidFill>
          <a:ln/>
        </p:spPr>
      </p:sp>
      <p:sp>
        <p:nvSpPr>
          <p:cNvPr id="27" name="Shape 25"/>
          <p:cNvSpPr/>
          <p:nvPr/>
        </p:nvSpPr>
        <p:spPr>
          <a:xfrm>
            <a:off x="4754880" y="4197096"/>
            <a:ext cx="4023360" cy="658368"/>
          </a:xfrm>
          <a:prstGeom prst="roundRect">
            <a:avLst>
              <a:gd name="adj" fmla="val 16667"/>
            </a:avLst>
          </a:prstGeom>
          <a:solidFill>
            <a:srgbClr val="FFFFFF"/>
          </a:solidFill>
          <a:ln w="25400">
            <a:solidFill>
              <a:srgbClr val="16A34A"/>
            </a:solidFill>
            <a:prstDash val="solid"/>
          </a:ln>
        </p:spPr>
      </p:sp>
      <p:sp>
        <p:nvSpPr>
          <p:cNvPr id="28" name="Text 26"/>
          <p:cNvSpPr/>
          <p:nvPr/>
        </p:nvSpPr>
        <p:spPr>
          <a:xfrm>
            <a:off x="4846320" y="4197096"/>
            <a:ext cx="3840480" cy="658368"/>
          </a:xfrm>
          <a:prstGeom prst="rect">
            <a:avLst/>
          </a:prstGeom>
          <a:noFill/>
          <a:ln/>
        </p:spPr>
        <p:txBody>
          <a:bodyPr wrap="square" rtlCol="0" anchor="ctr"/>
          <a:lstStyle/>
          <a:p>
            <a:pPr algn="ctr" indent="0" marL="0">
              <a:buNone/>
            </a:pPr>
            <a:r>
              <a:rPr lang="en-US" sz="2000" dirty="0">
                <a:solidFill>
                  <a:srgbClr val="1F2937"/>
                </a:solidFill>
                <a:latin typeface="Comic Sans MS" pitchFamily="34" charset="0"/>
                <a:ea typeface="Comic Sans MS" pitchFamily="34" charset="-122"/>
                <a:cs typeface="Comic Sans MS" pitchFamily="34" charset="-120"/>
              </a:rPr>
              <a:t>let others learn too</a:t>
            </a:r>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0F766E"/>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Our choices make things happen</a:t>
            </a:r>
            <a:endParaRPr lang="en-US" sz="3000" dirty="0"/>
          </a:p>
        </p:txBody>
      </p:sp>
      <p:sp>
        <p:nvSpPr>
          <p:cNvPr id="5" name="Text 3"/>
          <p:cNvSpPr/>
          <p:nvPr/>
        </p:nvSpPr>
        <p:spPr>
          <a:xfrm>
            <a:off x="365760" y="1097280"/>
            <a:ext cx="8412480" cy="457200"/>
          </a:xfrm>
          <a:prstGeom prst="rect">
            <a:avLst/>
          </a:prstGeom>
          <a:noFill/>
          <a:ln/>
        </p:spPr>
        <p:txBody>
          <a:bodyPr wrap="square" rtlCol="0" anchor="ctr"/>
          <a:lstStyle/>
          <a:p>
            <a:pPr indent="0" marL="0">
              <a:buNone/>
            </a:pPr>
            <a:r>
              <a:rPr lang="en-US" sz="2000" b="1" dirty="0">
                <a:solidFill>
                  <a:srgbClr val="0F766E"/>
                </a:solidFill>
                <a:latin typeface="Comic Sans MS" pitchFamily="34" charset="0"/>
                <a:ea typeface="Comic Sans MS" pitchFamily="34" charset="-122"/>
                <a:cs typeface="Comic Sans MS" pitchFamily="34" charset="-120"/>
              </a:rPr>
              <a:t>When I choose…</a:t>
            </a:r>
            <a:endParaRPr lang="en-US" sz="2000" dirty="0"/>
          </a:p>
        </p:txBody>
      </p:sp>
      <p:sp>
        <p:nvSpPr>
          <p:cNvPr id="6" name="Shape 4"/>
          <p:cNvSpPr/>
          <p:nvPr/>
        </p:nvSpPr>
        <p:spPr>
          <a:xfrm>
            <a:off x="365760" y="1645920"/>
            <a:ext cx="3474720" cy="914400"/>
          </a:xfrm>
          <a:prstGeom prst="roundRect">
            <a:avLst>
              <a:gd name="adj" fmla="val 15000"/>
            </a:avLst>
          </a:prstGeom>
          <a:solidFill>
            <a:srgbClr val="16A34A"/>
          </a:solidFill>
          <a:ln/>
        </p:spPr>
      </p:sp>
      <p:sp>
        <p:nvSpPr>
          <p:cNvPr id="7" name="Text 5"/>
          <p:cNvSpPr/>
          <p:nvPr/>
        </p:nvSpPr>
        <p:spPr>
          <a:xfrm>
            <a:off x="457200" y="1645920"/>
            <a:ext cx="3291840" cy="914400"/>
          </a:xfrm>
          <a:prstGeom prst="rect">
            <a:avLst/>
          </a:prstGeom>
          <a:noFill/>
          <a:ln/>
        </p:spPr>
        <p:txBody>
          <a:bodyPr wrap="square" rtlCol="0" anchor="ctr"/>
          <a:lstStyle/>
          <a:p>
            <a:pPr algn="ctr" indent="0" marL="0">
              <a:buNone/>
            </a:pPr>
            <a:r>
              <a:rPr lang="en-US" sz="1800" b="1" dirty="0">
                <a:solidFill>
                  <a:srgbClr val="FFFFFF"/>
                </a:solidFill>
                <a:latin typeface="Comic Sans MS" pitchFamily="34" charset="0"/>
                <a:ea typeface="Comic Sans MS" pitchFamily="34" charset="-122"/>
                <a:cs typeface="Comic Sans MS" pitchFamily="34" charset="-120"/>
              </a:rPr>
              <a:t>to be kind</a:t>
            </a:r>
            <a:endParaRPr lang="en-US" sz="1800" dirty="0"/>
          </a:p>
        </p:txBody>
      </p:sp>
      <p:sp>
        <p:nvSpPr>
          <p:cNvPr id="8" name="Shape 6"/>
          <p:cNvSpPr/>
          <p:nvPr/>
        </p:nvSpPr>
        <p:spPr>
          <a:xfrm>
            <a:off x="3931920" y="1920240"/>
            <a:ext cx="640080" cy="365760"/>
          </a:xfrm>
          <a:prstGeom prst="rightArrow">
            <a:avLst/>
          </a:prstGeom>
          <a:solidFill>
            <a:srgbClr val="F2B705"/>
          </a:solidFill>
          <a:ln/>
        </p:spPr>
      </p:sp>
      <p:sp>
        <p:nvSpPr>
          <p:cNvPr id="9" name="Shape 7"/>
          <p:cNvSpPr/>
          <p:nvPr/>
        </p:nvSpPr>
        <p:spPr>
          <a:xfrm>
            <a:off x="4663440" y="1645920"/>
            <a:ext cx="3291840" cy="914400"/>
          </a:xfrm>
          <a:prstGeom prst="roundRect">
            <a:avLst>
              <a:gd name="adj" fmla="val 15000"/>
            </a:avLst>
          </a:prstGeom>
          <a:solidFill>
            <a:srgbClr val="FFFFFF"/>
          </a:solidFill>
          <a:ln w="25400">
            <a:solidFill>
              <a:srgbClr val="16A34A"/>
            </a:solidFill>
            <a:prstDash val="solid"/>
          </a:ln>
        </p:spPr>
      </p:sp>
      <p:sp>
        <p:nvSpPr>
          <p:cNvPr id="10" name="Text 8"/>
          <p:cNvSpPr/>
          <p:nvPr/>
        </p:nvSpPr>
        <p:spPr>
          <a:xfrm>
            <a:off x="4754880" y="1645920"/>
            <a:ext cx="3108960" cy="914400"/>
          </a:xfrm>
          <a:prstGeom prst="rect">
            <a:avLst/>
          </a:prstGeom>
          <a:noFill/>
          <a:ln/>
        </p:spPr>
        <p:txBody>
          <a:bodyPr wrap="square" rtlCol="0" anchor="ctr"/>
          <a:lstStyle/>
          <a:p>
            <a:pPr algn="ctr" indent="0" marL="0">
              <a:buNone/>
            </a:pPr>
            <a:r>
              <a:rPr lang="en-US" sz="1600" dirty="0">
                <a:solidFill>
                  <a:srgbClr val="1F2937"/>
                </a:solidFill>
                <a:latin typeface="Comic Sans MS" pitchFamily="34" charset="0"/>
                <a:ea typeface="Comic Sans MS" pitchFamily="34" charset="-122"/>
                <a:cs typeface="Comic Sans MS" pitchFamily="34" charset="-120"/>
              </a:rPr>
              <a:t>my friend feels happy and I feel proud</a:t>
            </a:r>
            <a:endParaRPr lang="en-US" sz="1600" dirty="0"/>
          </a:p>
        </p:txBody>
      </p:sp>
      <p:sp>
        <p:nvSpPr>
          <p:cNvPr id="11" name="Shape 9"/>
          <p:cNvSpPr/>
          <p:nvPr/>
        </p:nvSpPr>
        <p:spPr>
          <a:xfrm>
            <a:off x="8167878" y="1691640"/>
            <a:ext cx="301752" cy="301752"/>
          </a:xfrm>
          <a:prstGeom prst="ellipse">
            <a:avLst/>
          </a:prstGeom>
          <a:solidFill>
            <a:srgbClr val="8D5524"/>
          </a:solidFill>
          <a:ln/>
        </p:spPr>
      </p:sp>
      <p:sp>
        <p:nvSpPr>
          <p:cNvPr id="12" name="Shape 10"/>
          <p:cNvSpPr/>
          <p:nvPr/>
        </p:nvSpPr>
        <p:spPr>
          <a:xfrm>
            <a:off x="8243316" y="1802282"/>
            <a:ext cx="35204" cy="45263"/>
          </a:xfrm>
          <a:prstGeom prst="ellipse">
            <a:avLst/>
          </a:prstGeom>
          <a:solidFill>
            <a:srgbClr val="1F2937"/>
          </a:solidFill>
          <a:ln/>
        </p:spPr>
      </p:sp>
      <p:sp>
        <p:nvSpPr>
          <p:cNvPr id="13" name="Shape 11"/>
          <p:cNvSpPr/>
          <p:nvPr/>
        </p:nvSpPr>
        <p:spPr>
          <a:xfrm>
            <a:off x="8358988" y="1802282"/>
            <a:ext cx="35204" cy="45263"/>
          </a:xfrm>
          <a:prstGeom prst="ellipse">
            <a:avLst/>
          </a:prstGeom>
          <a:solidFill>
            <a:srgbClr val="1F2937"/>
          </a:solidFill>
          <a:ln/>
        </p:spPr>
      </p:sp>
      <p:sp>
        <p:nvSpPr>
          <p:cNvPr id="14" name="Shape 12"/>
          <p:cNvSpPr/>
          <p:nvPr/>
        </p:nvSpPr>
        <p:spPr>
          <a:xfrm>
            <a:off x="8258404" y="1832458"/>
            <a:ext cx="120701" cy="90526"/>
          </a:xfrm>
          <a:prstGeom prst="arc">
            <a:avLst>
              <a:gd name="adj1" fmla="val 1200000"/>
              <a:gd name="adj2" fmla="val 9600000"/>
            </a:avLst>
          </a:prstGeom>
          <a:noFill/>
          <a:ln w="19050">
            <a:solidFill>
              <a:srgbClr val="1F2937"/>
            </a:solidFill>
            <a:prstDash val="solid"/>
          </a:ln>
        </p:spPr>
      </p:sp>
      <p:sp>
        <p:nvSpPr>
          <p:cNvPr id="15" name="Shape 13"/>
          <p:cNvSpPr/>
          <p:nvPr/>
        </p:nvSpPr>
        <p:spPr>
          <a:xfrm>
            <a:off x="8092440" y="2003450"/>
            <a:ext cx="452628" cy="477774"/>
          </a:xfrm>
          <a:prstGeom prst="roundRect">
            <a:avLst>
              <a:gd name="adj" fmla="val 13333"/>
            </a:avLst>
          </a:prstGeom>
          <a:solidFill>
            <a:srgbClr val="16A34A"/>
          </a:solidFill>
          <a:ln/>
        </p:spPr>
      </p:sp>
      <p:sp>
        <p:nvSpPr>
          <p:cNvPr id="16" name="Shape 14"/>
          <p:cNvSpPr/>
          <p:nvPr/>
        </p:nvSpPr>
        <p:spPr>
          <a:xfrm>
            <a:off x="365760" y="2743200"/>
            <a:ext cx="3474720" cy="914400"/>
          </a:xfrm>
          <a:prstGeom prst="roundRect">
            <a:avLst>
              <a:gd name="adj" fmla="val 15000"/>
            </a:avLst>
          </a:prstGeom>
          <a:solidFill>
            <a:srgbClr val="3B82F6"/>
          </a:solidFill>
          <a:ln/>
        </p:spPr>
      </p:sp>
      <p:sp>
        <p:nvSpPr>
          <p:cNvPr id="17" name="Text 15"/>
          <p:cNvSpPr/>
          <p:nvPr/>
        </p:nvSpPr>
        <p:spPr>
          <a:xfrm>
            <a:off x="457200" y="2743200"/>
            <a:ext cx="3291840" cy="914400"/>
          </a:xfrm>
          <a:prstGeom prst="rect">
            <a:avLst/>
          </a:prstGeom>
          <a:noFill/>
          <a:ln/>
        </p:spPr>
        <p:txBody>
          <a:bodyPr wrap="square" rtlCol="0" anchor="ctr"/>
          <a:lstStyle/>
          <a:p>
            <a:pPr algn="ctr" indent="0" marL="0">
              <a:buNone/>
            </a:pPr>
            <a:r>
              <a:rPr lang="en-US" sz="1800" b="1" dirty="0">
                <a:solidFill>
                  <a:srgbClr val="FFFFFF"/>
                </a:solidFill>
                <a:latin typeface="Comic Sans MS" pitchFamily="34" charset="0"/>
                <a:ea typeface="Comic Sans MS" pitchFamily="34" charset="-122"/>
                <a:cs typeface="Comic Sans MS" pitchFamily="34" charset="-120"/>
              </a:rPr>
              <a:t>to take calm breaths when I'm cross</a:t>
            </a:r>
            <a:endParaRPr lang="en-US" sz="1800" dirty="0"/>
          </a:p>
        </p:txBody>
      </p:sp>
      <p:sp>
        <p:nvSpPr>
          <p:cNvPr id="18" name="Shape 16"/>
          <p:cNvSpPr/>
          <p:nvPr/>
        </p:nvSpPr>
        <p:spPr>
          <a:xfrm>
            <a:off x="3931920" y="3017520"/>
            <a:ext cx="640080" cy="365760"/>
          </a:xfrm>
          <a:prstGeom prst="rightArrow">
            <a:avLst/>
          </a:prstGeom>
          <a:solidFill>
            <a:srgbClr val="F2B705"/>
          </a:solidFill>
          <a:ln/>
        </p:spPr>
      </p:sp>
      <p:sp>
        <p:nvSpPr>
          <p:cNvPr id="19" name="Shape 17"/>
          <p:cNvSpPr/>
          <p:nvPr/>
        </p:nvSpPr>
        <p:spPr>
          <a:xfrm>
            <a:off x="4663440" y="2743200"/>
            <a:ext cx="3291840" cy="914400"/>
          </a:xfrm>
          <a:prstGeom prst="roundRect">
            <a:avLst>
              <a:gd name="adj" fmla="val 15000"/>
            </a:avLst>
          </a:prstGeom>
          <a:solidFill>
            <a:srgbClr val="FFFFFF"/>
          </a:solidFill>
          <a:ln w="25400">
            <a:solidFill>
              <a:srgbClr val="3B82F6"/>
            </a:solidFill>
            <a:prstDash val="solid"/>
          </a:ln>
        </p:spPr>
      </p:sp>
      <p:sp>
        <p:nvSpPr>
          <p:cNvPr id="20" name="Text 18"/>
          <p:cNvSpPr/>
          <p:nvPr/>
        </p:nvSpPr>
        <p:spPr>
          <a:xfrm>
            <a:off x="4754880" y="2743200"/>
            <a:ext cx="3108960" cy="914400"/>
          </a:xfrm>
          <a:prstGeom prst="rect">
            <a:avLst/>
          </a:prstGeom>
          <a:noFill/>
          <a:ln/>
        </p:spPr>
        <p:txBody>
          <a:bodyPr wrap="square" rtlCol="0" anchor="ctr"/>
          <a:lstStyle/>
          <a:p>
            <a:pPr algn="ctr" indent="0" marL="0">
              <a:buNone/>
            </a:pPr>
            <a:r>
              <a:rPr lang="en-US" sz="1600" dirty="0">
                <a:solidFill>
                  <a:srgbClr val="1F2937"/>
                </a:solidFill>
                <a:latin typeface="Comic Sans MS" pitchFamily="34" charset="0"/>
                <a:ea typeface="Comic Sans MS" pitchFamily="34" charset="-122"/>
                <a:cs typeface="Comic Sans MS" pitchFamily="34" charset="-120"/>
              </a:rPr>
              <a:t>I can think clearly and make a good choice</a:t>
            </a:r>
            <a:endParaRPr lang="en-US" sz="1600" dirty="0"/>
          </a:p>
        </p:txBody>
      </p:sp>
      <p:sp>
        <p:nvSpPr>
          <p:cNvPr id="21" name="Shape 19"/>
          <p:cNvSpPr/>
          <p:nvPr/>
        </p:nvSpPr>
        <p:spPr>
          <a:xfrm>
            <a:off x="8167878" y="2788920"/>
            <a:ext cx="301752" cy="301752"/>
          </a:xfrm>
          <a:prstGeom prst="ellipse">
            <a:avLst/>
          </a:prstGeom>
          <a:solidFill>
            <a:srgbClr val="E0AC69"/>
          </a:solidFill>
          <a:ln/>
        </p:spPr>
      </p:sp>
      <p:sp>
        <p:nvSpPr>
          <p:cNvPr id="22" name="Shape 20"/>
          <p:cNvSpPr/>
          <p:nvPr/>
        </p:nvSpPr>
        <p:spPr>
          <a:xfrm>
            <a:off x="8243316" y="2899562"/>
            <a:ext cx="35204" cy="45263"/>
          </a:xfrm>
          <a:prstGeom prst="ellipse">
            <a:avLst/>
          </a:prstGeom>
          <a:solidFill>
            <a:srgbClr val="1F2937"/>
          </a:solidFill>
          <a:ln/>
        </p:spPr>
      </p:sp>
      <p:sp>
        <p:nvSpPr>
          <p:cNvPr id="23" name="Shape 21"/>
          <p:cNvSpPr/>
          <p:nvPr/>
        </p:nvSpPr>
        <p:spPr>
          <a:xfrm>
            <a:off x="8358988" y="2899562"/>
            <a:ext cx="35204" cy="45263"/>
          </a:xfrm>
          <a:prstGeom prst="ellipse">
            <a:avLst/>
          </a:prstGeom>
          <a:solidFill>
            <a:srgbClr val="1F2937"/>
          </a:solidFill>
          <a:ln/>
        </p:spPr>
      </p:sp>
      <p:sp>
        <p:nvSpPr>
          <p:cNvPr id="24" name="Shape 22"/>
          <p:cNvSpPr/>
          <p:nvPr/>
        </p:nvSpPr>
        <p:spPr>
          <a:xfrm>
            <a:off x="8258404" y="2929738"/>
            <a:ext cx="120701" cy="90526"/>
          </a:xfrm>
          <a:prstGeom prst="arc">
            <a:avLst>
              <a:gd name="adj1" fmla="val 1200000"/>
              <a:gd name="adj2" fmla="val 9600000"/>
            </a:avLst>
          </a:prstGeom>
          <a:noFill/>
          <a:ln w="19050">
            <a:solidFill>
              <a:srgbClr val="1F2937"/>
            </a:solidFill>
            <a:prstDash val="solid"/>
          </a:ln>
        </p:spPr>
      </p:sp>
      <p:sp>
        <p:nvSpPr>
          <p:cNvPr id="25" name="Shape 23"/>
          <p:cNvSpPr/>
          <p:nvPr/>
        </p:nvSpPr>
        <p:spPr>
          <a:xfrm>
            <a:off x="8092440" y="3100730"/>
            <a:ext cx="452628" cy="477774"/>
          </a:xfrm>
          <a:prstGeom prst="roundRect">
            <a:avLst>
              <a:gd name="adj" fmla="val 13333"/>
            </a:avLst>
          </a:prstGeom>
          <a:solidFill>
            <a:srgbClr val="3B82F6"/>
          </a:solidFill>
          <a:ln/>
        </p:spPr>
      </p:sp>
      <p:sp>
        <p:nvSpPr>
          <p:cNvPr id="26" name="Shape 24"/>
          <p:cNvSpPr/>
          <p:nvPr/>
        </p:nvSpPr>
        <p:spPr>
          <a:xfrm>
            <a:off x="365760" y="3840480"/>
            <a:ext cx="3474720" cy="914400"/>
          </a:xfrm>
          <a:prstGeom prst="roundRect">
            <a:avLst>
              <a:gd name="adj" fmla="val 15000"/>
            </a:avLst>
          </a:prstGeom>
          <a:solidFill>
            <a:srgbClr val="F97316"/>
          </a:solidFill>
          <a:ln/>
        </p:spPr>
      </p:sp>
      <p:sp>
        <p:nvSpPr>
          <p:cNvPr id="27" name="Text 25"/>
          <p:cNvSpPr/>
          <p:nvPr/>
        </p:nvSpPr>
        <p:spPr>
          <a:xfrm>
            <a:off x="457200" y="3840480"/>
            <a:ext cx="3291840" cy="914400"/>
          </a:xfrm>
          <a:prstGeom prst="rect">
            <a:avLst/>
          </a:prstGeom>
          <a:noFill/>
          <a:ln/>
        </p:spPr>
        <p:txBody>
          <a:bodyPr wrap="square" rtlCol="0" anchor="ctr"/>
          <a:lstStyle/>
          <a:p>
            <a:pPr algn="ctr" indent="0" marL="0">
              <a:buNone/>
            </a:pPr>
            <a:r>
              <a:rPr lang="en-US" sz="1800" b="1" dirty="0">
                <a:solidFill>
                  <a:srgbClr val="FFFFFF"/>
                </a:solidFill>
                <a:latin typeface="Comic Sans MS" pitchFamily="34" charset="0"/>
                <a:ea typeface="Comic Sans MS" pitchFamily="34" charset="-122"/>
                <a:cs typeface="Comic Sans MS" pitchFamily="34" charset="-120"/>
              </a:rPr>
              <a:t>to say something unkind</a:t>
            </a:r>
            <a:endParaRPr lang="en-US" sz="1800" dirty="0"/>
          </a:p>
        </p:txBody>
      </p:sp>
      <p:sp>
        <p:nvSpPr>
          <p:cNvPr id="28" name="Shape 26"/>
          <p:cNvSpPr/>
          <p:nvPr/>
        </p:nvSpPr>
        <p:spPr>
          <a:xfrm>
            <a:off x="3931920" y="4114800"/>
            <a:ext cx="640080" cy="365760"/>
          </a:xfrm>
          <a:prstGeom prst="rightArrow">
            <a:avLst/>
          </a:prstGeom>
          <a:solidFill>
            <a:srgbClr val="F2B705"/>
          </a:solidFill>
          <a:ln/>
        </p:spPr>
      </p:sp>
      <p:sp>
        <p:nvSpPr>
          <p:cNvPr id="29" name="Shape 27"/>
          <p:cNvSpPr/>
          <p:nvPr/>
        </p:nvSpPr>
        <p:spPr>
          <a:xfrm>
            <a:off x="4663440" y="3840480"/>
            <a:ext cx="3291840" cy="914400"/>
          </a:xfrm>
          <a:prstGeom prst="roundRect">
            <a:avLst>
              <a:gd name="adj" fmla="val 15000"/>
            </a:avLst>
          </a:prstGeom>
          <a:solidFill>
            <a:srgbClr val="FFFFFF"/>
          </a:solidFill>
          <a:ln w="25400">
            <a:solidFill>
              <a:srgbClr val="F97316"/>
            </a:solidFill>
            <a:prstDash val="solid"/>
          </a:ln>
        </p:spPr>
      </p:sp>
      <p:sp>
        <p:nvSpPr>
          <p:cNvPr id="30" name="Text 28"/>
          <p:cNvSpPr/>
          <p:nvPr/>
        </p:nvSpPr>
        <p:spPr>
          <a:xfrm>
            <a:off x="4754880" y="3840480"/>
            <a:ext cx="3108960" cy="914400"/>
          </a:xfrm>
          <a:prstGeom prst="rect">
            <a:avLst/>
          </a:prstGeom>
          <a:noFill/>
          <a:ln/>
        </p:spPr>
        <p:txBody>
          <a:bodyPr wrap="square" rtlCol="0" anchor="ctr"/>
          <a:lstStyle/>
          <a:p>
            <a:pPr algn="ctr" indent="0" marL="0">
              <a:buNone/>
            </a:pPr>
            <a:r>
              <a:rPr lang="en-US" sz="1600" dirty="0">
                <a:solidFill>
                  <a:srgbClr val="1F2937"/>
                </a:solidFill>
                <a:latin typeface="Comic Sans MS" pitchFamily="34" charset="0"/>
                <a:ea typeface="Comic Sans MS" pitchFamily="34" charset="-122"/>
                <a:cs typeface="Comic Sans MS" pitchFamily="34" charset="-120"/>
              </a:rPr>
              <a:t>my friend feels sad, and I need to put it right</a:t>
            </a:r>
            <a:endParaRPr lang="en-US" sz="1600" dirty="0"/>
          </a:p>
        </p:txBody>
      </p:sp>
      <p:sp>
        <p:nvSpPr>
          <p:cNvPr id="31" name="Shape 29"/>
          <p:cNvSpPr/>
          <p:nvPr/>
        </p:nvSpPr>
        <p:spPr>
          <a:xfrm>
            <a:off x="8167878" y="3886200"/>
            <a:ext cx="301752" cy="301752"/>
          </a:xfrm>
          <a:prstGeom prst="ellipse">
            <a:avLst/>
          </a:prstGeom>
          <a:solidFill>
            <a:srgbClr val="C68642"/>
          </a:solidFill>
          <a:ln/>
        </p:spPr>
      </p:sp>
      <p:sp>
        <p:nvSpPr>
          <p:cNvPr id="32" name="Shape 30"/>
          <p:cNvSpPr/>
          <p:nvPr/>
        </p:nvSpPr>
        <p:spPr>
          <a:xfrm>
            <a:off x="8243316" y="3996842"/>
            <a:ext cx="35204" cy="45263"/>
          </a:xfrm>
          <a:prstGeom prst="ellipse">
            <a:avLst/>
          </a:prstGeom>
          <a:solidFill>
            <a:srgbClr val="1F2937"/>
          </a:solidFill>
          <a:ln/>
        </p:spPr>
      </p:sp>
      <p:sp>
        <p:nvSpPr>
          <p:cNvPr id="33" name="Shape 31"/>
          <p:cNvSpPr/>
          <p:nvPr/>
        </p:nvSpPr>
        <p:spPr>
          <a:xfrm>
            <a:off x="8358988" y="3996842"/>
            <a:ext cx="35204" cy="45263"/>
          </a:xfrm>
          <a:prstGeom prst="ellipse">
            <a:avLst/>
          </a:prstGeom>
          <a:solidFill>
            <a:srgbClr val="1F2937"/>
          </a:solidFill>
          <a:ln/>
        </p:spPr>
      </p:sp>
      <p:sp>
        <p:nvSpPr>
          <p:cNvPr id="34" name="Shape 32"/>
          <p:cNvSpPr/>
          <p:nvPr/>
        </p:nvSpPr>
        <p:spPr>
          <a:xfrm>
            <a:off x="8258404" y="4097426"/>
            <a:ext cx="120701" cy="90526"/>
          </a:xfrm>
          <a:prstGeom prst="arc">
            <a:avLst>
              <a:gd name="adj1" fmla="val 12000000"/>
              <a:gd name="adj2" fmla="val 20400000"/>
            </a:avLst>
          </a:prstGeom>
          <a:noFill/>
          <a:ln w="19050">
            <a:solidFill>
              <a:srgbClr val="1F2937"/>
            </a:solidFill>
            <a:prstDash val="solid"/>
          </a:ln>
        </p:spPr>
      </p:sp>
      <p:sp>
        <p:nvSpPr>
          <p:cNvPr id="35" name="Shape 33"/>
          <p:cNvSpPr/>
          <p:nvPr/>
        </p:nvSpPr>
        <p:spPr>
          <a:xfrm>
            <a:off x="8092440" y="4198010"/>
            <a:ext cx="452628" cy="477774"/>
          </a:xfrm>
          <a:prstGeom prst="roundRect">
            <a:avLst>
              <a:gd name="adj" fmla="val 13333"/>
            </a:avLst>
          </a:prstGeom>
          <a:solidFill>
            <a:srgbClr val="F97316"/>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0F766E"/>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What happens next?</a:t>
            </a:r>
            <a:endParaRPr lang="en-US" sz="3000" dirty="0"/>
          </a:p>
        </p:txBody>
      </p:sp>
      <p:sp>
        <p:nvSpPr>
          <p:cNvPr id="5" name="Shape 3"/>
          <p:cNvSpPr/>
          <p:nvPr/>
        </p:nvSpPr>
        <p:spPr>
          <a:xfrm>
            <a:off x="320040" y="1143000"/>
            <a:ext cx="4114800" cy="1737360"/>
          </a:xfrm>
          <a:prstGeom prst="roundRect">
            <a:avLst>
              <a:gd name="adj" fmla="val 7895"/>
            </a:avLst>
          </a:prstGeom>
          <a:solidFill>
            <a:srgbClr val="FFFFFF"/>
          </a:solidFill>
          <a:ln w="38100">
            <a:solidFill>
              <a:srgbClr val="16A34A"/>
            </a:solidFill>
            <a:prstDash val="solid"/>
          </a:ln>
        </p:spPr>
      </p:sp>
      <p:sp>
        <p:nvSpPr>
          <p:cNvPr id="6" name="Text 4"/>
          <p:cNvSpPr/>
          <p:nvPr/>
        </p:nvSpPr>
        <p:spPr>
          <a:xfrm>
            <a:off x="502920" y="1234440"/>
            <a:ext cx="3749040" cy="1005840"/>
          </a:xfrm>
          <a:prstGeom prst="rect">
            <a:avLst/>
          </a:prstGeom>
          <a:noFill/>
          <a:ln/>
        </p:spPr>
        <p:txBody>
          <a:bodyPr wrap="square" rtlCol="0" anchor="ctr"/>
          <a:lstStyle/>
          <a:p>
            <a:pPr algn="ctr" indent="0" marL="0">
              <a:buNone/>
            </a:pPr>
            <a:r>
              <a:rPr lang="en-US" sz="1800" dirty="0">
                <a:solidFill>
                  <a:srgbClr val="1F2937"/>
                </a:solidFill>
                <a:latin typeface="Comic Sans MS" pitchFamily="34" charset="0"/>
                <a:ea typeface="Comic Sans MS" pitchFamily="34" charset="-122"/>
                <a:cs typeface="Comic Sans MS" pitchFamily="34" charset="-120"/>
              </a:rPr>
              <a:t>Sam shares the pens with his table.</a:t>
            </a:r>
            <a:endParaRPr lang="en-US" sz="1800" dirty="0"/>
          </a:p>
        </p:txBody>
      </p:sp>
      <p:sp>
        <p:nvSpPr>
          <p:cNvPr id="7" name="Text 5"/>
          <p:cNvSpPr/>
          <p:nvPr/>
        </p:nvSpPr>
        <p:spPr>
          <a:xfrm>
            <a:off x="502920" y="2240280"/>
            <a:ext cx="3749040" cy="502920"/>
          </a:xfrm>
          <a:prstGeom prst="rect">
            <a:avLst/>
          </a:prstGeom>
          <a:noFill/>
          <a:ln/>
        </p:spPr>
        <p:txBody>
          <a:bodyPr wrap="square" rtlCol="0" anchor="ctr"/>
          <a:lstStyle/>
          <a:p>
            <a:pPr algn="ctr" indent="0" marL="0">
              <a:buNone/>
            </a:pPr>
            <a:r>
              <a:rPr lang="en-US" sz="1400" i="1" dirty="0">
                <a:solidFill>
                  <a:srgbClr val="16A34A"/>
                </a:solidFill>
                <a:latin typeface="Comic Sans MS" pitchFamily="34" charset="0"/>
                <a:ea typeface="Comic Sans MS" pitchFamily="34" charset="-122"/>
                <a:cs typeface="Comic Sans MS" pitchFamily="34" charset="-120"/>
              </a:rPr>
              <a:t>What happens next? How do they feel?</a:t>
            </a:r>
            <a:endParaRPr lang="en-US" sz="1400" dirty="0"/>
          </a:p>
        </p:txBody>
      </p:sp>
      <p:sp>
        <p:nvSpPr>
          <p:cNvPr id="8" name="Shape 6"/>
          <p:cNvSpPr/>
          <p:nvPr/>
        </p:nvSpPr>
        <p:spPr>
          <a:xfrm>
            <a:off x="4617720" y="1143000"/>
            <a:ext cx="4114800" cy="1737360"/>
          </a:xfrm>
          <a:prstGeom prst="roundRect">
            <a:avLst>
              <a:gd name="adj" fmla="val 7895"/>
            </a:avLst>
          </a:prstGeom>
          <a:solidFill>
            <a:srgbClr val="FFFFFF"/>
          </a:solidFill>
          <a:ln w="38100">
            <a:solidFill>
              <a:srgbClr val="F97316"/>
            </a:solidFill>
            <a:prstDash val="solid"/>
          </a:ln>
        </p:spPr>
      </p:sp>
      <p:sp>
        <p:nvSpPr>
          <p:cNvPr id="9" name="Text 7"/>
          <p:cNvSpPr/>
          <p:nvPr/>
        </p:nvSpPr>
        <p:spPr>
          <a:xfrm>
            <a:off x="4800600" y="1234440"/>
            <a:ext cx="3749040" cy="1005840"/>
          </a:xfrm>
          <a:prstGeom prst="rect">
            <a:avLst/>
          </a:prstGeom>
          <a:noFill/>
          <a:ln/>
        </p:spPr>
        <p:txBody>
          <a:bodyPr wrap="square" rtlCol="0" anchor="ctr"/>
          <a:lstStyle/>
          <a:p>
            <a:pPr algn="ctr" indent="0" marL="0">
              <a:buNone/>
            </a:pPr>
            <a:r>
              <a:rPr lang="en-US" sz="1800" dirty="0">
                <a:solidFill>
                  <a:srgbClr val="1F2937"/>
                </a:solidFill>
                <a:latin typeface="Comic Sans MS" pitchFamily="34" charset="0"/>
                <a:ea typeface="Comic Sans MS" pitchFamily="34" charset="-122"/>
                <a:cs typeface="Comic Sans MS" pitchFamily="34" charset="-120"/>
              </a:rPr>
              <a:t>Ava pushes in front of someone in the line.</a:t>
            </a:r>
            <a:endParaRPr lang="en-US" sz="1800" dirty="0"/>
          </a:p>
        </p:txBody>
      </p:sp>
      <p:sp>
        <p:nvSpPr>
          <p:cNvPr id="10" name="Text 8"/>
          <p:cNvSpPr/>
          <p:nvPr/>
        </p:nvSpPr>
        <p:spPr>
          <a:xfrm>
            <a:off x="4800600" y="2240280"/>
            <a:ext cx="3749040" cy="502920"/>
          </a:xfrm>
          <a:prstGeom prst="rect">
            <a:avLst/>
          </a:prstGeom>
          <a:noFill/>
          <a:ln/>
        </p:spPr>
        <p:txBody>
          <a:bodyPr wrap="square" rtlCol="0" anchor="ctr"/>
          <a:lstStyle/>
          <a:p>
            <a:pPr algn="ctr" indent="0" marL="0">
              <a:buNone/>
            </a:pPr>
            <a:r>
              <a:rPr lang="en-US" sz="1400" i="1" dirty="0">
                <a:solidFill>
                  <a:srgbClr val="F97316"/>
                </a:solidFill>
                <a:latin typeface="Comic Sans MS" pitchFamily="34" charset="0"/>
                <a:ea typeface="Comic Sans MS" pitchFamily="34" charset="-122"/>
                <a:cs typeface="Comic Sans MS" pitchFamily="34" charset="-120"/>
              </a:rPr>
              <a:t>What happens next? How do they feel?</a:t>
            </a:r>
            <a:endParaRPr lang="en-US" sz="1400" dirty="0"/>
          </a:p>
        </p:txBody>
      </p:sp>
      <p:sp>
        <p:nvSpPr>
          <p:cNvPr id="11" name="Shape 9"/>
          <p:cNvSpPr/>
          <p:nvPr/>
        </p:nvSpPr>
        <p:spPr>
          <a:xfrm>
            <a:off x="320040" y="3063240"/>
            <a:ext cx="4114800" cy="1737360"/>
          </a:xfrm>
          <a:prstGeom prst="roundRect">
            <a:avLst>
              <a:gd name="adj" fmla="val 7895"/>
            </a:avLst>
          </a:prstGeom>
          <a:solidFill>
            <a:srgbClr val="FFFFFF"/>
          </a:solidFill>
          <a:ln w="38100">
            <a:solidFill>
              <a:srgbClr val="3B82F6"/>
            </a:solidFill>
            <a:prstDash val="solid"/>
          </a:ln>
        </p:spPr>
      </p:sp>
      <p:sp>
        <p:nvSpPr>
          <p:cNvPr id="12" name="Text 10"/>
          <p:cNvSpPr/>
          <p:nvPr/>
        </p:nvSpPr>
        <p:spPr>
          <a:xfrm>
            <a:off x="502920" y="3154680"/>
            <a:ext cx="3749040" cy="1005840"/>
          </a:xfrm>
          <a:prstGeom prst="rect">
            <a:avLst/>
          </a:prstGeom>
          <a:noFill/>
          <a:ln/>
        </p:spPr>
        <p:txBody>
          <a:bodyPr wrap="square" rtlCol="0" anchor="ctr"/>
          <a:lstStyle/>
          <a:p>
            <a:pPr algn="ctr" indent="0" marL="0">
              <a:buNone/>
            </a:pPr>
            <a:r>
              <a:rPr lang="en-US" sz="1800" dirty="0">
                <a:solidFill>
                  <a:srgbClr val="1F2937"/>
                </a:solidFill>
                <a:latin typeface="Comic Sans MS" pitchFamily="34" charset="0"/>
                <a:ea typeface="Comic Sans MS" pitchFamily="34" charset="-122"/>
                <a:cs typeface="Comic Sans MS" pitchFamily="34" charset="-120"/>
              </a:rPr>
              <a:t>Leo feels cross, so he takes 3 calm breaths.</a:t>
            </a:r>
            <a:endParaRPr lang="en-US" sz="1800" dirty="0"/>
          </a:p>
        </p:txBody>
      </p:sp>
      <p:sp>
        <p:nvSpPr>
          <p:cNvPr id="13" name="Text 11"/>
          <p:cNvSpPr/>
          <p:nvPr/>
        </p:nvSpPr>
        <p:spPr>
          <a:xfrm>
            <a:off x="502920" y="4160520"/>
            <a:ext cx="3749040" cy="502920"/>
          </a:xfrm>
          <a:prstGeom prst="rect">
            <a:avLst/>
          </a:prstGeom>
          <a:noFill/>
          <a:ln/>
        </p:spPr>
        <p:txBody>
          <a:bodyPr wrap="square" rtlCol="0" anchor="ctr"/>
          <a:lstStyle/>
          <a:p>
            <a:pPr algn="ctr" indent="0" marL="0">
              <a:buNone/>
            </a:pPr>
            <a:r>
              <a:rPr lang="en-US" sz="1400" i="1" dirty="0">
                <a:solidFill>
                  <a:srgbClr val="3B82F6"/>
                </a:solidFill>
                <a:latin typeface="Comic Sans MS" pitchFamily="34" charset="0"/>
                <a:ea typeface="Comic Sans MS" pitchFamily="34" charset="-122"/>
                <a:cs typeface="Comic Sans MS" pitchFamily="34" charset="-120"/>
              </a:rPr>
              <a:t>What happens next? How do they feel?</a:t>
            </a:r>
            <a:endParaRPr lang="en-US" sz="1400" dirty="0"/>
          </a:p>
        </p:txBody>
      </p:sp>
      <p:sp>
        <p:nvSpPr>
          <p:cNvPr id="14" name="Shape 12"/>
          <p:cNvSpPr/>
          <p:nvPr/>
        </p:nvSpPr>
        <p:spPr>
          <a:xfrm>
            <a:off x="4617720" y="3063240"/>
            <a:ext cx="4114800" cy="1737360"/>
          </a:xfrm>
          <a:prstGeom prst="roundRect">
            <a:avLst>
              <a:gd name="adj" fmla="val 7895"/>
            </a:avLst>
          </a:prstGeom>
          <a:solidFill>
            <a:srgbClr val="FFFFFF"/>
          </a:solidFill>
          <a:ln w="38100">
            <a:solidFill>
              <a:srgbClr val="EC4899"/>
            </a:solidFill>
            <a:prstDash val="solid"/>
          </a:ln>
        </p:spPr>
      </p:sp>
      <p:sp>
        <p:nvSpPr>
          <p:cNvPr id="15" name="Text 13"/>
          <p:cNvSpPr/>
          <p:nvPr/>
        </p:nvSpPr>
        <p:spPr>
          <a:xfrm>
            <a:off x="4800600" y="3154680"/>
            <a:ext cx="3749040" cy="1005840"/>
          </a:xfrm>
          <a:prstGeom prst="rect">
            <a:avLst/>
          </a:prstGeom>
          <a:noFill/>
          <a:ln/>
        </p:spPr>
        <p:txBody>
          <a:bodyPr wrap="square" rtlCol="0" anchor="ctr"/>
          <a:lstStyle/>
          <a:p>
            <a:pPr algn="ctr" indent="0" marL="0">
              <a:buNone/>
            </a:pPr>
            <a:r>
              <a:rPr lang="en-US" sz="1800" dirty="0">
                <a:solidFill>
                  <a:srgbClr val="1F2937"/>
                </a:solidFill>
                <a:latin typeface="Comic Sans MS" pitchFamily="34" charset="0"/>
                <a:ea typeface="Comic Sans MS" pitchFamily="34" charset="-122"/>
                <a:cs typeface="Comic Sans MS" pitchFamily="34" charset="-120"/>
              </a:rPr>
              <a:t>Mia sees someone on their own at playtime and asks them to play.</a:t>
            </a:r>
            <a:endParaRPr lang="en-US" sz="1800" dirty="0"/>
          </a:p>
        </p:txBody>
      </p:sp>
      <p:sp>
        <p:nvSpPr>
          <p:cNvPr id="16" name="Text 14"/>
          <p:cNvSpPr/>
          <p:nvPr/>
        </p:nvSpPr>
        <p:spPr>
          <a:xfrm>
            <a:off x="4800600" y="4160520"/>
            <a:ext cx="3749040" cy="502920"/>
          </a:xfrm>
          <a:prstGeom prst="rect">
            <a:avLst/>
          </a:prstGeom>
          <a:noFill/>
          <a:ln/>
        </p:spPr>
        <p:txBody>
          <a:bodyPr wrap="square" rtlCol="0" anchor="ctr"/>
          <a:lstStyle/>
          <a:p>
            <a:pPr algn="ctr" indent="0" marL="0">
              <a:buNone/>
            </a:pPr>
            <a:r>
              <a:rPr lang="en-US" sz="1400" i="1" dirty="0">
                <a:solidFill>
                  <a:srgbClr val="EC4899"/>
                </a:solidFill>
                <a:latin typeface="Comic Sans MS" pitchFamily="34" charset="0"/>
                <a:ea typeface="Comic Sans MS" pitchFamily="34" charset="-122"/>
                <a:cs typeface="Comic Sans MS" pitchFamily="34" charset="-120"/>
              </a:rPr>
              <a:t>What happens next? How do they feel?</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0F766E"/>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What does PROUD feel like?</a:t>
            </a:r>
            <a:endParaRPr lang="en-US" sz="3000" dirty="0"/>
          </a:p>
        </p:txBody>
      </p:sp>
      <p:sp>
        <p:nvSpPr>
          <p:cNvPr id="5" name="Shape 3"/>
          <p:cNvSpPr/>
          <p:nvPr/>
        </p:nvSpPr>
        <p:spPr>
          <a:xfrm>
            <a:off x="1033272" y="1280160"/>
            <a:ext cx="1207008" cy="1207008"/>
          </a:xfrm>
          <a:prstGeom prst="ellipse">
            <a:avLst/>
          </a:prstGeom>
          <a:solidFill>
            <a:srgbClr val="E0AC69"/>
          </a:solidFill>
          <a:ln/>
        </p:spPr>
      </p:sp>
      <p:sp>
        <p:nvSpPr>
          <p:cNvPr id="6" name="Shape 4"/>
          <p:cNvSpPr/>
          <p:nvPr/>
        </p:nvSpPr>
        <p:spPr>
          <a:xfrm>
            <a:off x="1335024" y="1722730"/>
            <a:ext cx="140818" cy="181051"/>
          </a:xfrm>
          <a:prstGeom prst="ellipse">
            <a:avLst/>
          </a:prstGeom>
          <a:solidFill>
            <a:srgbClr val="1F2937"/>
          </a:solidFill>
          <a:ln/>
        </p:spPr>
      </p:sp>
      <p:sp>
        <p:nvSpPr>
          <p:cNvPr id="7" name="Shape 5"/>
          <p:cNvSpPr/>
          <p:nvPr/>
        </p:nvSpPr>
        <p:spPr>
          <a:xfrm>
            <a:off x="1797710" y="1722730"/>
            <a:ext cx="140818" cy="181051"/>
          </a:xfrm>
          <a:prstGeom prst="ellipse">
            <a:avLst/>
          </a:prstGeom>
          <a:solidFill>
            <a:srgbClr val="1F2937"/>
          </a:solidFill>
          <a:ln/>
        </p:spPr>
      </p:sp>
      <p:sp>
        <p:nvSpPr>
          <p:cNvPr id="8" name="Shape 6"/>
          <p:cNvSpPr/>
          <p:nvPr/>
        </p:nvSpPr>
        <p:spPr>
          <a:xfrm>
            <a:off x="1395374" y="1843430"/>
            <a:ext cx="482803" cy="362102"/>
          </a:xfrm>
          <a:prstGeom prst="arc">
            <a:avLst>
              <a:gd name="adj1" fmla="val 1200000"/>
              <a:gd name="adj2" fmla="val 9600000"/>
            </a:avLst>
          </a:prstGeom>
          <a:noFill/>
          <a:ln w="19050">
            <a:solidFill>
              <a:srgbClr val="1F2937"/>
            </a:solidFill>
            <a:prstDash val="solid"/>
          </a:ln>
        </p:spPr>
      </p:sp>
      <p:sp>
        <p:nvSpPr>
          <p:cNvPr id="9" name="Shape 7"/>
          <p:cNvSpPr/>
          <p:nvPr/>
        </p:nvSpPr>
        <p:spPr>
          <a:xfrm>
            <a:off x="731520" y="2527402"/>
            <a:ext cx="1810512" cy="1911096"/>
          </a:xfrm>
          <a:prstGeom prst="roundRect">
            <a:avLst>
              <a:gd name="adj" fmla="val 13333"/>
            </a:avLst>
          </a:prstGeom>
          <a:solidFill>
            <a:srgbClr val="7C3AED"/>
          </a:solidFill>
          <a:ln/>
        </p:spPr>
      </p:sp>
      <p:sp>
        <p:nvSpPr>
          <p:cNvPr id="10" name="Shape 8"/>
          <p:cNvSpPr/>
          <p:nvPr/>
        </p:nvSpPr>
        <p:spPr>
          <a:xfrm>
            <a:off x="2743200" y="1097280"/>
            <a:ext cx="731520" cy="731520"/>
          </a:xfrm>
          <a:prstGeom prst="star5">
            <a:avLst/>
          </a:prstGeom>
          <a:solidFill>
            <a:srgbClr val="F2B705"/>
          </a:solidFill>
          <a:ln/>
        </p:spPr>
      </p:sp>
      <p:sp>
        <p:nvSpPr>
          <p:cNvPr id="11" name="Shape 9"/>
          <p:cNvSpPr/>
          <p:nvPr/>
        </p:nvSpPr>
        <p:spPr>
          <a:xfrm>
            <a:off x="365760" y="1188720"/>
            <a:ext cx="502920" cy="502920"/>
          </a:xfrm>
          <a:prstGeom prst="star5">
            <a:avLst/>
          </a:prstGeom>
          <a:solidFill>
            <a:srgbClr val="F2B705"/>
          </a:solidFill>
          <a:ln/>
        </p:spPr>
      </p:sp>
      <p:sp>
        <p:nvSpPr>
          <p:cNvPr id="12" name="Text 10"/>
          <p:cNvSpPr/>
          <p:nvPr/>
        </p:nvSpPr>
        <p:spPr>
          <a:xfrm>
            <a:off x="3840480" y="1188720"/>
            <a:ext cx="4937760" cy="2377440"/>
          </a:xfrm>
          <a:prstGeom prst="rect">
            <a:avLst/>
          </a:prstGeom>
          <a:noFill/>
          <a:ln/>
        </p:spPr>
        <p:txBody>
          <a:bodyPr wrap="square" rtlCol="0" anchor="t"/>
          <a:lstStyle/>
          <a:p>
            <a:pPr marL="342900" indent="-342900">
              <a:spcAft>
                <a:spcPts val="1200"/>
              </a:spcAft>
              <a:buSzPct val="100000"/>
              <a:buChar char="★"/>
            </a:pPr>
            <a:r>
              <a:rPr lang="en-US" sz="2100" dirty="0">
                <a:solidFill>
                  <a:srgbClr val="1F2937"/>
                </a:solidFill>
                <a:latin typeface="Comic Sans MS" pitchFamily="34" charset="0"/>
                <a:ea typeface="Comic Sans MS" pitchFamily="34" charset="-122"/>
                <a:cs typeface="Comic Sans MS" pitchFamily="34" charset="-120"/>
              </a:rPr>
              <a:t>A warm, happy feeling inside</a:t>
            </a:r>
            <a:endParaRPr lang="en-US" sz="2100" dirty="0"/>
          </a:p>
          <a:p>
            <a:pPr marL="342900" indent="-342900">
              <a:spcAft>
                <a:spcPts val="1200"/>
              </a:spcAft>
              <a:buSzPct val="100000"/>
              <a:buChar char="★"/>
            </a:pPr>
            <a:r>
              <a:rPr lang="en-US" sz="2100" dirty="0">
                <a:solidFill>
                  <a:srgbClr val="1F2937"/>
                </a:solidFill>
                <a:latin typeface="Comic Sans MS" pitchFamily="34" charset="0"/>
                <a:ea typeface="Comic Sans MS" pitchFamily="34" charset="-122"/>
                <a:cs typeface="Comic Sans MS" pitchFamily="34" charset="-120"/>
              </a:rPr>
              <a:t>I want to smile and stand tall</a:t>
            </a:r>
            <a:endParaRPr lang="en-US" sz="2100" dirty="0"/>
          </a:p>
          <a:p>
            <a:pPr marL="342900" indent="-342900">
              <a:buSzPct val="100000"/>
              <a:buChar char="★"/>
            </a:pPr>
            <a:r>
              <a:rPr lang="en-US" sz="2100" dirty="0">
                <a:solidFill>
                  <a:srgbClr val="1F2937"/>
                </a:solidFill>
                <a:latin typeface="Comic Sans MS" pitchFamily="34" charset="0"/>
                <a:ea typeface="Comic Sans MS" pitchFamily="34" charset="-122"/>
                <a:cs typeface="Comic Sans MS" pitchFamily="34" charset="-120"/>
              </a:rPr>
              <a:t>I feel it when I try hard, or do something kind or brave</a:t>
            </a:r>
            <a:endParaRPr lang="en-US" sz="2100" dirty="0"/>
          </a:p>
        </p:txBody>
      </p:sp>
      <p:sp>
        <p:nvSpPr>
          <p:cNvPr id="13" name="Shape 11"/>
          <p:cNvSpPr/>
          <p:nvPr/>
        </p:nvSpPr>
        <p:spPr>
          <a:xfrm>
            <a:off x="3840480" y="3749040"/>
            <a:ext cx="4937760" cy="1051560"/>
          </a:xfrm>
          <a:prstGeom prst="roundRect">
            <a:avLst>
              <a:gd name="adj" fmla="val 13043"/>
            </a:avLst>
          </a:prstGeom>
          <a:solidFill>
            <a:srgbClr val="F2B705"/>
          </a:solidFill>
          <a:ln/>
        </p:spPr>
      </p:sp>
      <p:sp>
        <p:nvSpPr>
          <p:cNvPr id="14" name="Text 12"/>
          <p:cNvSpPr/>
          <p:nvPr/>
        </p:nvSpPr>
        <p:spPr>
          <a:xfrm>
            <a:off x="3931920" y="3749040"/>
            <a:ext cx="4754880" cy="1051560"/>
          </a:xfrm>
          <a:prstGeom prst="rect">
            <a:avLst/>
          </a:prstGeom>
          <a:noFill/>
          <a:ln/>
        </p:spPr>
        <p:txBody>
          <a:bodyPr wrap="square" rtlCol="0" anchor="ctr"/>
          <a:lstStyle/>
          <a:p>
            <a:pPr algn="ctr" indent="0" marL="0">
              <a:buNone/>
            </a:pPr>
            <a:r>
              <a:rPr lang="en-US" sz="1900" b="1" dirty="0">
                <a:solidFill>
                  <a:srgbClr val="1F2937"/>
                </a:solidFill>
                <a:latin typeface="Comic Sans MS" pitchFamily="34" charset="0"/>
                <a:ea typeface="Comic Sans MS" pitchFamily="34" charset="-122"/>
                <a:cs typeface="Comic Sans MS" pitchFamily="34" charset="-120"/>
              </a:rPr>
              <a:t>Show me your proud face and your proud body!</a:t>
            </a:r>
            <a:endParaRPr lang="en-US" sz="1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0F766E"/>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When have YOU felt proud?</a:t>
            </a:r>
            <a:endParaRPr lang="en-US" sz="3000" dirty="0"/>
          </a:p>
        </p:txBody>
      </p:sp>
      <p:sp>
        <p:nvSpPr>
          <p:cNvPr id="5" name="Shape 3"/>
          <p:cNvSpPr/>
          <p:nvPr/>
        </p:nvSpPr>
        <p:spPr>
          <a:xfrm>
            <a:off x="365760" y="1188720"/>
            <a:ext cx="4114800" cy="2103120"/>
          </a:xfrm>
          <a:prstGeom prst="cloudCallout">
            <a:avLst/>
          </a:prstGeom>
          <a:solidFill>
            <a:srgbClr val="CCFBF1"/>
          </a:solidFill>
          <a:ln w="19050">
            <a:solidFill>
              <a:srgbClr val="0F766E"/>
            </a:solidFill>
            <a:prstDash val="solid"/>
          </a:ln>
        </p:spPr>
      </p:sp>
      <p:sp>
        <p:nvSpPr>
          <p:cNvPr id="6" name="Text 4"/>
          <p:cNvSpPr/>
          <p:nvPr/>
        </p:nvSpPr>
        <p:spPr>
          <a:xfrm>
            <a:off x="859536" y="1504188"/>
            <a:ext cx="3127248" cy="1367028"/>
          </a:xfrm>
          <a:prstGeom prst="rect">
            <a:avLst/>
          </a:prstGeom>
          <a:noFill/>
          <a:ln/>
        </p:spPr>
        <p:txBody>
          <a:bodyPr wrap="square" rtlCol="0" anchor="ctr"/>
          <a:lstStyle/>
          <a:p>
            <a:pPr algn="ctr" indent="0" marL="0">
              <a:buNone/>
            </a:pPr>
            <a:r>
              <a:rPr lang="en-US" sz="2400" dirty="0">
                <a:solidFill>
                  <a:srgbClr val="1F2937"/>
                </a:solidFill>
                <a:latin typeface="Comic Sans MS" pitchFamily="34" charset="0"/>
                <a:ea typeface="Comic Sans MS" pitchFamily="34" charset="-122"/>
                <a:cs typeface="Comic Sans MS" pitchFamily="34" charset="-120"/>
              </a:rPr>
              <a:t>I felt proud when I…</a:t>
            </a:r>
            <a:endParaRPr lang="en-US" sz="2400" dirty="0"/>
          </a:p>
        </p:txBody>
      </p:sp>
      <p:sp>
        <p:nvSpPr>
          <p:cNvPr id="7" name="Shape 5"/>
          <p:cNvSpPr/>
          <p:nvPr/>
        </p:nvSpPr>
        <p:spPr>
          <a:xfrm>
            <a:off x="4663440" y="1188720"/>
            <a:ext cx="4114800" cy="2103120"/>
          </a:xfrm>
          <a:prstGeom prst="cloudCallout">
            <a:avLst/>
          </a:prstGeom>
          <a:solidFill>
            <a:srgbClr val="FEF3C7"/>
          </a:solidFill>
          <a:ln w="19050">
            <a:solidFill>
              <a:srgbClr val="0F766E"/>
            </a:solidFill>
            <a:prstDash val="solid"/>
          </a:ln>
        </p:spPr>
      </p:sp>
      <p:sp>
        <p:nvSpPr>
          <p:cNvPr id="8" name="Text 6"/>
          <p:cNvSpPr/>
          <p:nvPr/>
        </p:nvSpPr>
        <p:spPr>
          <a:xfrm>
            <a:off x="5157216" y="1504188"/>
            <a:ext cx="3127248" cy="1367028"/>
          </a:xfrm>
          <a:prstGeom prst="rect">
            <a:avLst/>
          </a:prstGeom>
          <a:noFill/>
          <a:ln/>
        </p:spPr>
        <p:txBody>
          <a:bodyPr wrap="square" rtlCol="0" anchor="ctr"/>
          <a:lstStyle/>
          <a:p>
            <a:pPr algn="ctr" indent="0" marL="0">
              <a:buNone/>
            </a:pPr>
            <a:r>
              <a:rPr lang="en-US" sz="2000" dirty="0">
                <a:solidFill>
                  <a:srgbClr val="1F2937"/>
                </a:solidFill>
                <a:latin typeface="Comic Sans MS" pitchFamily="34" charset="0"/>
                <a:ea typeface="Comic Sans MS" pitchFamily="34" charset="-122"/>
                <a:cs typeface="Comic Sans MS" pitchFamily="34" charset="-120"/>
              </a:rPr>
              <a:t>Someone else felt proud of me when I…</a:t>
            </a:r>
            <a:endParaRPr lang="en-US" sz="2000" dirty="0"/>
          </a:p>
        </p:txBody>
      </p:sp>
      <p:sp>
        <p:nvSpPr>
          <p:cNvPr id="9" name="Text 7"/>
          <p:cNvSpPr/>
          <p:nvPr/>
        </p:nvSpPr>
        <p:spPr>
          <a:xfrm>
            <a:off x="457200" y="3840480"/>
            <a:ext cx="8229600" cy="731520"/>
          </a:xfrm>
          <a:prstGeom prst="rect">
            <a:avLst/>
          </a:prstGeom>
          <a:noFill/>
          <a:ln/>
        </p:spPr>
        <p:txBody>
          <a:bodyPr wrap="square" rtlCol="0" anchor="ctr"/>
          <a:lstStyle/>
          <a:p>
            <a:pPr algn="ctr" indent="0" marL="0">
              <a:buNone/>
            </a:pPr>
            <a:r>
              <a:rPr lang="en-US" sz="2600" b="1" dirty="0">
                <a:solidFill>
                  <a:srgbClr val="0F766E"/>
                </a:solidFill>
                <a:latin typeface="Comic Sans MS" pitchFamily="34" charset="0"/>
                <a:ea typeface="Comic Sans MS" pitchFamily="34" charset="-122"/>
                <a:cs typeface="Comic Sans MS" pitchFamily="34" charset="-120"/>
              </a:rPr>
              <a:t>Tell your talk partner!</a:t>
            </a:r>
            <a:endParaRPr lang="en-US" sz="2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0F766E"/>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How could you make yourself proud this term?</a:t>
            </a:r>
            <a:endParaRPr lang="en-US" sz="3000" dirty="0"/>
          </a:p>
        </p:txBody>
      </p:sp>
      <p:sp>
        <p:nvSpPr>
          <p:cNvPr id="5" name="Shape 3"/>
          <p:cNvSpPr/>
          <p:nvPr/>
        </p:nvSpPr>
        <p:spPr>
          <a:xfrm>
            <a:off x="320040" y="1143000"/>
            <a:ext cx="2743200" cy="3794760"/>
          </a:xfrm>
          <a:prstGeom prst="roundRect">
            <a:avLst>
              <a:gd name="adj" fmla="val 5000"/>
            </a:avLst>
          </a:prstGeom>
          <a:solidFill>
            <a:srgbClr val="FFFFFF"/>
          </a:solidFill>
          <a:ln w="38100">
            <a:solidFill>
              <a:srgbClr val="3B82F6"/>
            </a:solidFill>
            <a:prstDash val="solid"/>
          </a:ln>
        </p:spPr>
      </p:sp>
      <p:sp>
        <p:nvSpPr>
          <p:cNvPr id="6" name="Shape 4"/>
          <p:cNvSpPr/>
          <p:nvPr/>
        </p:nvSpPr>
        <p:spPr>
          <a:xfrm>
            <a:off x="320040" y="1143000"/>
            <a:ext cx="2743200" cy="548640"/>
          </a:xfrm>
          <a:prstGeom prst="rect">
            <a:avLst/>
          </a:prstGeom>
          <a:solidFill>
            <a:srgbClr val="3B82F6"/>
          </a:solidFill>
          <a:ln/>
        </p:spPr>
      </p:sp>
      <p:sp>
        <p:nvSpPr>
          <p:cNvPr id="7" name="Text 5"/>
          <p:cNvSpPr/>
          <p:nvPr/>
        </p:nvSpPr>
        <p:spPr>
          <a:xfrm>
            <a:off x="320040" y="1143000"/>
            <a:ext cx="2743200" cy="548640"/>
          </a:xfrm>
          <a:prstGeom prst="rect">
            <a:avLst/>
          </a:prstGeom>
          <a:noFill/>
          <a:ln/>
        </p:spPr>
        <p:txBody>
          <a:bodyPr wrap="square" rtlCol="0" anchor="ctr"/>
          <a:lstStyle/>
          <a:p>
            <a:pPr algn="ctr" indent="0" marL="0">
              <a:buNone/>
            </a:pPr>
            <a:r>
              <a:rPr lang="en-US" sz="2000" b="1" dirty="0">
                <a:solidFill>
                  <a:srgbClr val="FFFFFF"/>
                </a:solidFill>
                <a:latin typeface="Comic Sans MS" pitchFamily="34" charset="0"/>
                <a:ea typeface="Comic Sans MS" pitchFamily="34" charset="-122"/>
                <a:cs typeface="Comic Sans MS" pitchFamily="34" charset="-120"/>
              </a:rPr>
              <a:t>My learning</a:t>
            </a:r>
            <a:endParaRPr lang="en-US" sz="2000" dirty="0"/>
          </a:p>
        </p:txBody>
      </p:sp>
      <p:sp>
        <p:nvSpPr>
          <p:cNvPr id="8" name="Text 6"/>
          <p:cNvSpPr/>
          <p:nvPr/>
        </p:nvSpPr>
        <p:spPr>
          <a:xfrm>
            <a:off x="457200" y="1828800"/>
            <a:ext cx="2514600" cy="3017520"/>
          </a:xfrm>
          <a:prstGeom prst="rect">
            <a:avLst/>
          </a:prstGeom>
          <a:noFill/>
          <a:ln/>
        </p:spPr>
        <p:txBody>
          <a:bodyPr wrap="square" rtlCol="0" anchor="t"/>
          <a:lstStyle/>
          <a:p>
            <a:pPr marL="342900" indent="-342900">
              <a:spcAft>
                <a:spcPts val="1000"/>
              </a:spcAft>
              <a:buSzPct val="100000"/>
              <a:buChar char="★"/>
            </a:pPr>
            <a:r>
              <a:rPr lang="en-US" sz="1600" dirty="0">
                <a:solidFill>
                  <a:srgbClr val="1F2937"/>
                </a:solidFill>
                <a:latin typeface="Comic Sans MS" pitchFamily="34" charset="0"/>
                <a:ea typeface="Comic Sans MS" pitchFamily="34" charset="-122"/>
                <a:cs typeface="Comic Sans MS" pitchFamily="34" charset="-120"/>
              </a:rPr>
              <a:t>Practise my reading</a:t>
            </a:r>
            <a:endParaRPr lang="en-US" sz="1600" dirty="0"/>
          </a:p>
          <a:p>
            <a:pPr marL="342900" indent="-342900">
              <a:spcAft>
                <a:spcPts val="1000"/>
              </a:spcAft>
              <a:buSzPct val="100000"/>
              <a:buChar char="★"/>
            </a:pPr>
            <a:r>
              <a:rPr lang="en-US" sz="1600" dirty="0">
                <a:solidFill>
                  <a:srgbClr val="1F2937"/>
                </a:solidFill>
                <a:latin typeface="Comic Sans MS" pitchFamily="34" charset="0"/>
                <a:ea typeface="Comic Sans MS" pitchFamily="34" charset="-122"/>
                <a:cs typeface="Comic Sans MS" pitchFamily="34" charset="-120"/>
              </a:rPr>
              <a:t>Keep trying when it's tricky</a:t>
            </a:r>
            <a:endParaRPr lang="en-US" sz="1600" dirty="0"/>
          </a:p>
          <a:p>
            <a:pPr marL="342900" indent="-342900">
              <a:spcAft>
                <a:spcPts val="1000"/>
              </a:spcAft>
              <a:buSzPct val="100000"/>
              <a:buChar char="★"/>
            </a:pPr>
            <a:r>
              <a:rPr lang="en-US" sz="1600" dirty="0">
                <a:solidFill>
                  <a:srgbClr val="1F2937"/>
                </a:solidFill>
                <a:latin typeface="Comic Sans MS" pitchFamily="34" charset="0"/>
                <a:ea typeface="Comic Sans MS" pitchFamily="34" charset="-122"/>
                <a:cs typeface="Comic Sans MS" pitchFamily="34" charset="-120"/>
              </a:rPr>
              <a:t>Learn my number bonds</a:t>
            </a:r>
            <a:endParaRPr lang="en-US" sz="1600" dirty="0"/>
          </a:p>
          <a:p>
            <a:pPr marL="342900" indent="-342900">
              <a:buSzPct val="100000"/>
              <a:buChar char="★"/>
            </a:pPr>
            <a:r>
              <a:rPr lang="en-US" sz="1600" dirty="0">
                <a:solidFill>
                  <a:srgbClr val="1F2937"/>
                </a:solidFill>
                <a:latin typeface="Comic Sans MS" pitchFamily="34" charset="0"/>
                <a:ea typeface="Comic Sans MS" pitchFamily="34" charset="-122"/>
                <a:cs typeface="Comic Sans MS" pitchFamily="34" charset="-120"/>
              </a:rPr>
              <a:t>Do my neatest writing</a:t>
            </a:r>
            <a:endParaRPr lang="en-US" sz="1600" dirty="0"/>
          </a:p>
        </p:txBody>
      </p:sp>
      <p:sp>
        <p:nvSpPr>
          <p:cNvPr id="9" name="Shape 7"/>
          <p:cNvSpPr/>
          <p:nvPr/>
        </p:nvSpPr>
        <p:spPr>
          <a:xfrm>
            <a:off x="3200400" y="1143000"/>
            <a:ext cx="2743200" cy="3794760"/>
          </a:xfrm>
          <a:prstGeom prst="roundRect">
            <a:avLst>
              <a:gd name="adj" fmla="val 5000"/>
            </a:avLst>
          </a:prstGeom>
          <a:solidFill>
            <a:srgbClr val="FFFFFF"/>
          </a:solidFill>
          <a:ln w="38100">
            <a:solidFill>
              <a:srgbClr val="EC4899"/>
            </a:solidFill>
            <a:prstDash val="solid"/>
          </a:ln>
        </p:spPr>
      </p:sp>
      <p:sp>
        <p:nvSpPr>
          <p:cNvPr id="10" name="Shape 8"/>
          <p:cNvSpPr/>
          <p:nvPr/>
        </p:nvSpPr>
        <p:spPr>
          <a:xfrm>
            <a:off x="3200400" y="1143000"/>
            <a:ext cx="2743200" cy="548640"/>
          </a:xfrm>
          <a:prstGeom prst="rect">
            <a:avLst/>
          </a:prstGeom>
          <a:solidFill>
            <a:srgbClr val="EC4899"/>
          </a:solidFill>
          <a:ln/>
        </p:spPr>
      </p:sp>
      <p:sp>
        <p:nvSpPr>
          <p:cNvPr id="11" name="Text 9"/>
          <p:cNvSpPr/>
          <p:nvPr/>
        </p:nvSpPr>
        <p:spPr>
          <a:xfrm>
            <a:off x="3200400" y="1143000"/>
            <a:ext cx="2743200" cy="548640"/>
          </a:xfrm>
          <a:prstGeom prst="rect">
            <a:avLst/>
          </a:prstGeom>
          <a:noFill/>
          <a:ln/>
        </p:spPr>
        <p:txBody>
          <a:bodyPr wrap="square" rtlCol="0" anchor="ctr"/>
          <a:lstStyle/>
          <a:p>
            <a:pPr algn="ctr" indent="0" marL="0">
              <a:buNone/>
            </a:pPr>
            <a:r>
              <a:rPr lang="en-US" sz="2000" b="1" dirty="0">
                <a:solidFill>
                  <a:srgbClr val="FFFFFF"/>
                </a:solidFill>
                <a:latin typeface="Comic Sans MS" pitchFamily="34" charset="0"/>
                <a:ea typeface="Comic Sans MS" pitchFamily="34" charset="-122"/>
                <a:cs typeface="Comic Sans MS" pitchFamily="34" charset="-120"/>
              </a:rPr>
              <a:t>My friends</a:t>
            </a:r>
            <a:endParaRPr lang="en-US" sz="2000" dirty="0"/>
          </a:p>
        </p:txBody>
      </p:sp>
      <p:sp>
        <p:nvSpPr>
          <p:cNvPr id="12" name="Text 10"/>
          <p:cNvSpPr/>
          <p:nvPr/>
        </p:nvSpPr>
        <p:spPr>
          <a:xfrm>
            <a:off x="3337560" y="1828800"/>
            <a:ext cx="2514600" cy="3017520"/>
          </a:xfrm>
          <a:prstGeom prst="rect">
            <a:avLst/>
          </a:prstGeom>
          <a:noFill/>
          <a:ln/>
        </p:spPr>
        <p:txBody>
          <a:bodyPr wrap="square" rtlCol="0" anchor="t"/>
          <a:lstStyle/>
          <a:p>
            <a:pPr marL="342900" indent="-342900">
              <a:spcAft>
                <a:spcPts val="1000"/>
              </a:spcAft>
              <a:buSzPct val="100000"/>
              <a:buChar char="★"/>
            </a:pPr>
            <a:r>
              <a:rPr lang="en-US" sz="1600" dirty="0">
                <a:solidFill>
                  <a:srgbClr val="1F2937"/>
                </a:solidFill>
                <a:latin typeface="Comic Sans MS" pitchFamily="34" charset="0"/>
                <a:ea typeface="Comic Sans MS" pitchFamily="34" charset="-122"/>
                <a:cs typeface="Comic Sans MS" pitchFamily="34" charset="-120"/>
              </a:rPr>
              <a:t>Ask someone new to play</a:t>
            </a:r>
            <a:endParaRPr lang="en-US" sz="1600" dirty="0"/>
          </a:p>
          <a:p>
            <a:pPr marL="342900" indent="-342900">
              <a:spcAft>
                <a:spcPts val="1000"/>
              </a:spcAft>
              <a:buSzPct val="100000"/>
              <a:buChar char="★"/>
            </a:pPr>
            <a:r>
              <a:rPr lang="en-US" sz="1600" dirty="0">
                <a:solidFill>
                  <a:srgbClr val="1F2937"/>
                </a:solidFill>
                <a:latin typeface="Comic Sans MS" pitchFamily="34" charset="0"/>
                <a:ea typeface="Comic Sans MS" pitchFamily="34" charset="-122"/>
                <a:cs typeface="Comic Sans MS" pitchFamily="34" charset="-120"/>
              </a:rPr>
              <a:t>Share and take turns</a:t>
            </a:r>
            <a:endParaRPr lang="en-US" sz="1600" dirty="0"/>
          </a:p>
          <a:p>
            <a:pPr marL="342900" indent="-342900">
              <a:spcAft>
                <a:spcPts val="1000"/>
              </a:spcAft>
              <a:buSzPct val="100000"/>
              <a:buChar char="★"/>
            </a:pPr>
            <a:r>
              <a:rPr lang="en-US" sz="1600" dirty="0">
                <a:solidFill>
                  <a:srgbClr val="1F2937"/>
                </a:solidFill>
                <a:latin typeface="Comic Sans MS" pitchFamily="34" charset="0"/>
                <a:ea typeface="Comic Sans MS" pitchFamily="34" charset="-122"/>
                <a:cs typeface="Comic Sans MS" pitchFamily="34" charset="-120"/>
              </a:rPr>
              <a:t>Help someone who is sad</a:t>
            </a:r>
            <a:endParaRPr lang="en-US" sz="1600" dirty="0"/>
          </a:p>
          <a:p>
            <a:pPr marL="342900" indent="-342900">
              <a:buSzPct val="100000"/>
              <a:buChar char="★"/>
            </a:pPr>
            <a:r>
              <a:rPr lang="en-US" sz="1600" dirty="0">
                <a:solidFill>
                  <a:srgbClr val="1F2937"/>
                </a:solidFill>
                <a:latin typeface="Comic Sans MS" pitchFamily="34" charset="0"/>
                <a:ea typeface="Comic Sans MS" pitchFamily="34" charset="-122"/>
                <a:cs typeface="Comic Sans MS" pitchFamily="34" charset="-120"/>
              </a:rPr>
              <a:t>Say kind words</a:t>
            </a:r>
            <a:endParaRPr lang="en-US" sz="1600" dirty="0"/>
          </a:p>
        </p:txBody>
      </p:sp>
      <p:sp>
        <p:nvSpPr>
          <p:cNvPr id="13" name="Shape 11"/>
          <p:cNvSpPr/>
          <p:nvPr/>
        </p:nvSpPr>
        <p:spPr>
          <a:xfrm>
            <a:off x="6080760" y="1143000"/>
            <a:ext cx="2743200" cy="3794760"/>
          </a:xfrm>
          <a:prstGeom prst="roundRect">
            <a:avLst>
              <a:gd name="adj" fmla="val 5000"/>
            </a:avLst>
          </a:prstGeom>
          <a:solidFill>
            <a:srgbClr val="FFFFFF"/>
          </a:solidFill>
          <a:ln w="38100">
            <a:solidFill>
              <a:srgbClr val="16A34A"/>
            </a:solidFill>
            <a:prstDash val="solid"/>
          </a:ln>
        </p:spPr>
      </p:sp>
      <p:sp>
        <p:nvSpPr>
          <p:cNvPr id="14" name="Shape 12"/>
          <p:cNvSpPr/>
          <p:nvPr/>
        </p:nvSpPr>
        <p:spPr>
          <a:xfrm>
            <a:off x="6080760" y="1143000"/>
            <a:ext cx="2743200" cy="548640"/>
          </a:xfrm>
          <a:prstGeom prst="rect">
            <a:avLst/>
          </a:prstGeom>
          <a:solidFill>
            <a:srgbClr val="16A34A"/>
          </a:solidFill>
          <a:ln/>
        </p:spPr>
      </p:sp>
      <p:sp>
        <p:nvSpPr>
          <p:cNvPr id="15" name="Text 13"/>
          <p:cNvSpPr/>
          <p:nvPr/>
        </p:nvSpPr>
        <p:spPr>
          <a:xfrm>
            <a:off x="6080760" y="1143000"/>
            <a:ext cx="2743200" cy="548640"/>
          </a:xfrm>
          <a:prstGeom prst="rect">
            <a:avLst/>
          </a:prstGeom>
          <a:noFill/>
          <a:ln/>
        </p:spPr>
        <p:txBody>
          <a:bodyPr wrap="square" rtlCol="0" anchor="ctr"/>
          <a:lstStyle/>
          <a:p>
            <a:pPr algn="ctr" indent="0" marL="0">
              <a:buNone/>
            </a:pPr>
            <a:r>
              <a:rPr lang="en-US" sz="2000" b="1" dirty="0">
                <a:solidFill>
                  <a:srgbClr val="FFFFFF"/>
                </a:solidFill>
                <a:latin typeface="Comic Sans MS" pitchFamily="34" charset="0"/>
                <a:ea typeface="Comic Sans MS" pitchFamily="34" charset="-122"/>
                <a:cs typeface="Comic Sans MS" pitchFamily="34" charset="-120"/>
              </a:rPr>
              <a:t>Me</a:t>
            </a:r>
            <a:endParaRPr lang="en-US" sz="2000" dirty="0"/>
          </a:p>
        </p:txBody>
      </p:sp>
      <p:sp>
        <p:nvSpPr>
          <p:cNvPr id="16" name="Text 14"/>
          <p:cNvSpPr/>
          <p:nvPr/>
        </p:nvSpPr>
        <p:spPr>
          <a:xfrm>
            <a:off x="6217920" y="1828800"/>
            <a:ext cx="2514600" cy="3017520"/>
          </a:xfrm>
          <a:prstGeom prst="rect">
            <a:avLst/>
          </a:prstGeom>
          <a:noFill/>
          <a:ln/>
        </p:spPr>
        <p:txBody>
          <a:bodyPr wrap="square" rtlCol="0" anchor="t"/>
          <a:lstStyle/>
          <a:p>
            <a:pPr marL="342900" indent="-342900">
              <a:spcAft>
                <a:spcPts val="1000"/>
              </a:spcAft>
              <a:buSzPct val="100000"/>
              <a:buChar char="★"/>
            </a:pPr>
            <a:r>
              <a:rPr lang="en-US" sz="1600" dirty="0">
                <a:solidFill>
                  <a:srgbClr val="1F2937"/>
                </a:solidFill>
                <a:latin typeface="Comic Sans MS" pitchFamily="34" charset="0"/>
                <a:ea typeface="Comic Sans MS" pitchFamily="34" charset="-122"/>
                <a:cs typeface="Comic Sans MS" pitchFamily="34" charset="-120"/>
              </a:rPr>
              <a:t>Use my calm breaths</a:t>
            </a:r>
            <a:endParaRPr lang="en-US" sz="1600" dirty="0"/>
          </a:p>
          <a:p>
            <a:pPr marL="342900" indent="-342900">
              <a:spcAft>
                <a:spcPts val="1000"/>
              </a:spcAft>
              <a:buSzPct val="100000"/>
              <a:buChar char="★"/>
            </a:pPr>
            <a:r>
              <a:rPr lang="en-US" sz="1600" dirty="0">
                <a:solidFill>
                  <a:srgbClr val="1F2937"/>
                </a:solidFill>
                <a:latin typeface="Comic Sans MS" pitchFamily="34" charset="0"/>
                <a:ea typeface="Comic Sans MS" pitchFamily="34" charset="-122"/>
                <a:cs typeface="Comic Sans MS" pitchFamily="34" charset="-120"/>
              </a:rPr>
              <a:t>Be brave and try something new</a:t>
            </a:r>
            <a:endParaRPr lang="en-US" sz="1600" dirty="0"/>
          </a:p>
          <a:p>
            <a:pPr marL="342900" indent="-342900">
              <a:spcAft>
                <a:spcPts val="1000"/>
              </a:spcAft>
              <a:buSzPct val="100000"/>
              <a:buChar char="★"/>
            </a:pPr>
            <a:r>
              <a:rPr lang="en-US" sz="1600" dirty="0">
                <a:solidFill>
                  <a:srgbClr val="1F2937"/>
                </a:solidFill>
                <a:latin typeface="Comic Sans MS" pitchFamily="34" charset="0"/>
                <a:ea typeface="Comic Sans MS" pitchFamily="34" charset="-122"/>
                <a:cs typeface="Comic Sans MS" pitchFamily="34" charset="-120"/>
              </a:rPr>
              <a:t>Tidy up without being asked</a:t>
            </a:r>
            <a:endParaRPr lang="en-US" sz="1600" dirty="0"/>
          </a:p>
          <a:p>
            <a:pPr marL="342900" indent="-342900">
              <a:buSzPct val="100000"/>
              <a:buChar char="★"/>
            </a:pPr>
            <a:r>
              <a:rPr lang="en-US" sz="1600" dirty="0">
                <a:solidFill>
                  <a:srgbClr val="1F2937"/>
                </a:solidFill>
                <a:latin typeface="Comic Sans MS" pitchFamily="34" charset="0"/>
                <a:ea typeface="Comic Sans MS" pitchFamily="34" charset="-122"/>
                <a:cs typeface="Comic Sans MS" pitchFamily="34" charset="-120"/>
              </a:rPr>
              <a:t>Put my hand up to share</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0F766E"/>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A good goal is something I CAN do</a:t>
            </a:r>
            <a:endParaRPr lang="en-US" sz="3000" dirty="0"/>
          </a:p>
        </p:txBody>
      </p:sp>
      <p:sp>
        <p:nvSpPr>
          <p:cNvPr id="5" name="Shape 3"/>
          <p:cNvSpPr/>
          <p:nvPr/>
        </p:nvSpPr>
        <p:spPr>
          <a:xfrm>
            <a:off x="365760" y="1188720"/>
            <a:ext cx="4023360" cy="2743200"/>
          </a:xfrm>
          <a:prstGeom prst="roundRect">
            <a:avLst>
              <a:gd name="adj" fmla="val 5000"/>
            </a:avLst>
          </a:prstGeom>
          <a:solidFill>
            <a:srgbClr val="FEE2E2"/>
          </a:solidFill>
          <a:ln w="25400">
            <a:solidFill>
              <a:srgbClr val="DC2626"/>
            </a:solidFill>
            <a:prstDash val="solid"/>
          </a:ln>
        </p:spPr>
      </p:sp>
      <p:sp>
        <p:nvSpPr>
          <p:cNvPr id="6" name="Text 4"/>
          <p:cNvSpPr/>
          <p:nvPr/>
        </p:nvSpPr>
        <p:spPr>
          <a:xfrm>
            <a:off x="457200" y="1188720"/>
            <a:ext cx="3840480" cy="2743200"/>
          </a:xfrm>
          <a:prstGeom prst="rect">
            <a:avLst/>
          </a:prstGeom>
          <a:noFill/>
          <a:ln/>
        </p:spPr>
        <p:txBody>
          <a:bodyPr wrap="square" rtlCol="0" anchor="ctr"/>
          <a:lstStyle/>
          <a:p>
            <a:pPr algn="ctr" indent="0" marL="0">
              <a:buNone/>
            </a:pPr>
            <a:r>
              <a:rPr lang="en-US" sz="2400" b="1" dirty="0">
                <a:solidFill>
                  <a:srgbClr val="DC2626"/>
                </a:solidFill>
                <a:latin typeface="Comic Sans MS" pitchFamily="34" charset="0"/>
                <a:ea typeface="Comic Sans MS" pitchFamily="34" charset="-122"/>
                <a:cs typeface="Comic Sans MS" pitchFamily="34" charset="-120"/>
              </a:rPr>
              <a:t>Too BIG</a:t>
            </a:r>
            <a:endParaRPr lang="en-US" sz="2400" dirty="0"/>
          </a:p>
          <a:p>
            <a:pPr algn="ctr" indent="0" marL="0">
              <a:buNone/>
            </a:pPr>
            <a:r>
              <a:rPr lang="en-US" sz="1900" dirty="0">
                <a:solidFill>
                  <a:srgbClr val="1F2937"/>
                </a:solidFill>
                <a:latin typeface="Comic Sans MS" pitchFamily="34" charset="0"/>
                <a:ea typeface="Comic Sans MS" pitchFamily="34" charset="-122"/>
                <a:cs typeface="Comic Sans MS" pitchFamily="34" charset="-120"/>
              </a:rPr>
              <a:t>"I will be the best at everything!"</a:t>
            </a:r>
            <a:endParaRPr lang="en-US" sz="2400" dirty="0"/>
          </a:p>
        </p:txBody>
      </p:sp>
      <p:sp>
        <p:nvSpPr>
          <p:cNvPr id="7" name="Shape 5"/>
          <p:cNvSpPr/>
          <p:nvPr/>
        </p:nvSpPr>
        <p:spPr>
          <a:xfrm>
            <a:off x="4754880" y="1188720"/>
            <a:ext cx="4023360" cy="2743200"/>
          </a:xfrm>
          <a:prstGeom prst="roundRect">
            <a:avLst>
              <a:gd name="adj" fmla="val 5000"/>
            </a:avLst>
          </a:prstGeom>
          <a:solidFill>
            <a:srgbClr val="DCFCE7"/>
          </a:solidFill>
          <a:ln w="25400">
            <a:solidFill>
              <a:srgbClr val="16A34A"/>
            </a:solidFill>
            <a:prstDash val="solid"/>
          </a:ln>
        </p:spPr>
      </p:sp>
      <p:sp>
        <p:nvSpPr>
          <p:cNvPr id="8" name="Text 6"/>
          <p:cNvSpPr/>
          <p:nvPr/>
        </p:nvSpPr>
        <p:spPr>
          <a:xfrm>
            <a:off x="4846320" y="1188720"/>
            <a:ext cx="3840480" cy="2743200"/>
          </a:xfrm>
          <a:prstGeom prst="rect">
            <a:avLst/>
          </a:prstGeom>
          <a:noFill/>
          <a:ln/>
        </p:spPr>
        <p:txBody>
          <a:bodyPr wrap="square" rtlCol="0" anchor="ctr"/>
          <a:lstStyle/>
          <a:p>
            <a:pPr algn="ctr" indent="0" marL="0">
              <a:buNone/>
            </a:pPr>
            <a:r>
              <a:rPr lang="en-US" sz="2400" b="1" dirty="0">
                <a:solidFill>
                  <a:srgbClr val="16A34A"/>
                </a:solidFill>
                <a:latin typeface="Comic Sans MS" pitchFamily="34" charset="0"/>
                <a:ea typeface="Comic Sans MS" pitchFamily="34" charset="-122"/>
                <a:cs typeface="Comic Sans MS" pitchFamily="34" charset="-120"/>
              </a:rPr>
              <a:t>Just right</a:t>
            </a:r>
            <a:endParaRPr lang="en-US" sz="2400" dirty="0"/>
          </a:p>
          <a:p>
            <a:pPr algn="ctr" indent="0" marL="0">
              <a:buNone/>
            </a:pPr>
            <a:r>
              <a:rPr lang="en-US" sz="1900" dirty="0">
                <a:solidFill>
                  <a:srgbClr val="1F2937"/>
                </a:solidFill>
                <a:latin typeface="Comic Sans MS" pitchFamily="34" charset="0"/>
                <a:ea typeface="Comic Sans MS" pitchFamily="34" charset="-122"/>
                <a:cs typeface="Comic Sans MS" pitchFamily="34" charset="-120"/>
              </a:rPr>
              <a:t>"I will read my book at home 3 times every week."</a:t>
            </a:r>
            <a:endParaRPr lang="en-US" sz="2400" dirty="0"/>
          </a:p>
        </p:txBody>
      </p:sp>
      <p:sp>
        <p:nvSpPr>
          <p:cNvPr id="9" name="Text 7"/>
          <p:cNvSpPr/>
          <p:nvPr/>
        </p:nvSpPr>
        <p:spPr>
          <a:xfrm>
            <a:off x="365760" y="4160520"/>
            <a:ext cx="8412480" cy="640080"/>
          </a:xfrm>
          <a:prstGeom prst="rect">
            <a:avLst/>
          </a:prstGeom>
          <a:noFill/>
          <a:ln/>
        </p:spPr>
        <p:txBody>
          <a:bodyPr wrap="square" rtlCol="0" anchor="ctr"/>
          <a:lstStyle/>
          <a:p>
            <a:pPr algn="ctr" indent="0" marL="0">
              <a:buNone/>
            </a:pPr>
            <a:r>
              <a:rPr lang="en-US" sz="2000" b="1" dirty="0">
                <a:solidFill>
                  <a:srgbClr val="0F766E"/>
                </a:solidFill>
                <a:latin typeface="Comic Sans MS" pitchFamily="34" charset="0"/>
                <a:ea typeface="Comic Sans MS" pitchFamily="34" charset="-122"/>
                <a:cs typeface="Comic Sans MS" pitchFamily="34" charset="-120"/>
              </a:rPr>
              <a:t>Think: What will I do? How will I know I've done it?</a:t>
            </a:r>
            <a:endParaRPr 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0F766E"/>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Activity: my proud star</a:t>
            </a:r>
            <a:endParaRPr lang="en-US" sz="3000" dirty="0"/>
          </a:p>
        </p:txBody>
      </p:sp>
      <p:sp>
        <p:nvSpPr>
          <p:cNvPr id="5" name="Shape 3"/>
          <p:cNvSpPr/>
          <p:nvPr/>
        </p:nvSpPr>
        <p:spPr>
          <a:xfrm>
            <a:off x="5669280" y="1188720"/>
            <a:ext cx="3017520" cy="3017520"/>
          </a:xfrm>
          <a:prstGeom prst="star5">
            <a:avLst/>
          </a:prstGeom>
          <a:solidFill>
            <a:srgbClr val="F2B705"/>
          </a:solidFill>
          <a:ln/>
        </p:spPr>
      </p:sp>
      <p:sp>
        <p:nvSpPr>
          <p:cNvPr id="6" name="Text 4"/>
          <p:cNvSpPr/>
          <p:nvPr/>
        </p:nvSpPr>
        <p:spPr>
          <a:xfrm>
            <a:off x="6263640" y="2331720"/>
            <a:ext cx="1828800" cy="1188720"/>
          </a:xfrm>
          <a:prstGeom prst="rect">
            <a:avLst/>
          </a:prstGeom>
          <a:noFill/>
          <a:ln/>
        </p:spPr>
        <p:txBody>
          <a:bodyPr wrap="square" rtlCol="0" anchor="ctr"/>
          <a:lstStyle/>
          <a:p>
            <a:pPr algn="ctr" indent="0" marL="0">
              <a:buNone/>
            </a:pPr>
            <a:r>
              <a:rPr lang="en-US" sz="1300" b="1" dirty="0">
                <a:solidFill>
                  <a:srgbClr val="1F2937"/>
                </a:solidFill>
                <a:latin typeface="Comic Sans MS" pitchFamily="34" charset="0"/>
                <a:ea typeface="Comic Sans MS" pitchFamily="34" charset="-122"/>
                <a:cs typeface="Comic Sans MS" pitchFamily="34" charset="-120"/>
              </a:rPr>
              <a:t>This term I will make myself proud by…</a:t>
            </a:r>
            <a:endParaRPr lang="en-US" sz="1300" dirty="0"/>
          </a:p>
        </p:txBody>
      </p:sp>
      <p:sp>
        <p:nvSpPr>
          <p:cNvPr id="7" name="Text 5"/>
          <p:cNvSpPr/>
          <p:nvPr/>
        </p:nvSpPr>
        <p:spPr>
          <a:xfrm>
            <a:off x="457200" y="1188720"/>
            <a:ext cx="5029200" cy="2377440"/>
          </a:xfrm>
          <a:prstGeom prst="rect">
            <a:avLst/>
          </a:prstGeom>
          <a:noFill/>
          <a:ln/>
        </p:spPr>
        <p:txBody>
          <a:bodyPr wrap="square" rtlCol="0" anchor="t"/>
          <a:lstStyle/>
          <a:p>
            <a:pPr marL="342900" indent="-342900">
              <a:spcAft>
                <a:spcPts val="1000"/>
              </a:spcAft>
              <a:buSzPct val="100000"/>
              <a:buFont typeface="+mj-lt"/>
              <a:buAutoNum type="arabicPeriod" startAt="1"/>
            </a:pPr>
            <a:r>
              <a:rPr lang="en-US" sz="2000" dirty="0">
                <a:solidFill>
                  <a:srgbClr val="1F2937"/>
                </a:solidFill>
                <a:latin typeface="Comic Sans MS" pitchFamily="34" charset="0"/>
                <a:ea typeface="Comic Sans MS" pitchFamily="34" charset="-122"/>
                <a:cs typeface="Comic Sans MS" pitchFamily="34" charset="-120"/>
              </a:rPr>
              <a:t>Draw yourself doing your proud goal in the middle of the star.</a:t>
            </a:r>
            <a:endParaRPr lang="en-US" sz="2000" dirty="0"/>
          </a:p>
          <a:p>
            <a:pPr marL="342900" indent="-342900">
              <a:spcAft>
                <a:spcPts val="1000"/>
              </a:spcAft>
              <a:buSzPct val="100000"/>
              <a:buFont typeface="+mj-lt"/>
              <a:buAutoNum type="arabicPeriod" startAt="1"/>
            </a:pPr>
            <a:r>
              <a:rPr lang="en-US" sz="2000" dirty="0">
                <a:solidFill>
                  <a:srgbClr val="1F2937"/>
                </a:solidFill>
                <a:latin typeface="Comic Sans MS" pitchFamily="34" charset="0"/>
                <a:ea typeface="Comic Sans MS" pitchFamily="34" charset="-122"/>
                <a:cs typeface="Comic Sans MS" pitchFamily="34" charset="-120"/>
              </a:rPr>
              <a:t>Write: "This term I will make myself proud by…"</a:t>
            </a:r>
            <a:endParaRPr lang="en-US" sz="2000" dirty="0"/>
          </a:p>
          <a:p>
            <a:pPr marL="342900" indent="-342900">
              <a:buSzPct val="100000"/>
              <a:buFont typeface="+mj-lt"/>
              <a:buAutoNum type="arabicPeriod" startAt="1"/>
            </a:pPr>
            <a:r>
              <a:rPr lang="en-US" sz="2000" dirty="0">
                <a:solidFill>
                  <a:srgbClr val="1F2937"/>
                </a:solidFill>
                <a:latin typeface="Comic Sans MS" pitchFamily="34" charset="0"/>
                <a:ea typeface="Comic Sans MS" pitchFamily="34" charset="-122"/>
                <a:cs typeface="Comic Sans MS" pitchFamily="34" charset="-120"/>
              </a:rPr>
              <a:t>Colour your star in!</a:t>
            </a:r>
            <a:endParaRPr lang="en-US" sz="2000" dirty="0"/>
          </a:p>
        </p:txBody>
      </p:sp>
      <p:sp>
        <p:nvSpPr>
          <p:cNvPr id="8" name="Shape 6"/>
          <p:cNvSpPr/>
          <p:nvPr/>
        </p:nvSpPr>
        <p:spPr>
          <a:xfrm>
            <a:off x="457200" y="3749040"/>
            <a:ext cx="5029200" cy="1097280"/>
          </a:xfrm>
          <a:prstGeom prst="roundRect">
            <a:avLst>
              <a:gd name="adj" fmla="val 12500"/>
            </a:avLst>
          </a:prstGeom>
          <a:solidFill>
            <a:srgbClr val="CCFBF1"/>
          </a:solidFill>
          <a:ln w="25400">
            <a:solidFill>
              <a:srgbClr val="0F766E"/>
            </a:solidFill>
            <a:prstDash val="solid"/>
          </a:ln>
        </p:spPr>
      </p:sp>
      <p:sp>
        <p:nvSpPr>
          <p:cNvPr id="9" name="Text 7"/>
          <p:cNvSpPr/>
          <p:nvPr/>
        </p:nvSpPr>
        <p:spPr>
          <a:xfrm>
            <a:off x="594360" y="3749040"/>
            <a:ext cx="4754880" cy="1097280"/>
          </a:xfrm>
          <a:prstGeom prst="rect">
            <a:avLst/>
          </a:prstGeom>
          <a:noFill/>
          <a:ln/>
        </p:spPr>
        <p:txBody>
          <a:bodyPr wrap="square" rtlCol="0" anchor="ctr"/>
          <a:lstStyle/>
          <a:p>
            <a:pPr indent="0" marL="0">
              <a:buNone/>
            </a:pPr>
            <a:r>
              <a:rPr lang="en-US" sz="1700" dirty="0">
                <a:solidFill>
                  <a:srgbClr val="1F2937"/>
                </a:solidFill>
                <a:latin typeface="Comic Sans MS" pitchFamily="34" charset="0"/>
                <a:ea typeface="Comic Sans MS" pitchFamily="34" charset="-122"/>
                <a:cs typeface="Comic Sans MS" pitchFamily="34" charset="-120"/>
              </a:rPr>
              <a:t>We'll put our stars on the wall and look at them again at the end of term!</a:t>
            </a:r>
            <a:endParaRPr lang="en-US" sz="1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F766E"/>
        </a:solidFill>
      </p:bgPr>
    </p:bg>
    <p:spTree>
      <p:nvGrpSpPr>
        <p:cNvPr id="1" name=""/>
        <p:cNvGrpSpPr/>
        <p:nvPr/>
      </p:nvGrpSpPr>
      <p:grpSpPr>
        <a:xfrm>
          <a:off x="0" y="0"/>
          <a:ext cx="0" cy="0"/>
          <a:chOff x="0" y="0"/>
          <a:chExt cx="0" cy="0"/>
        </a:xfrm>
      </p:grpSpPr>
      <p:sp>
        <p:nvSpPr>
          <p:cNvPr id="2" name="Shape 0"/>
          <p:cNvSpPr/>
          <p:nvPr/>
        </p:nvSpPr>
        <p:spPr>
          <a:xfrm>
            <a:off x="3840480" y="365760"/>
            <a:ext cx="1463040" cy="1463040"/>
          </a:xfrm>
          <a:prstGeom prst="star5">
            <a:avLst/>
          </a:prstGeom>
          <a:solidFill>
            <a:srgbClr val="F2B705"/>
          </a:solidFill>
          <a:ln/>
        </p:spPr>
      </p:sp>
      <p:sp>
        <p:nvSpPr>
          <p:cNvPr id="3" name="Text 1"/>
          <p:cNvSpPr/>
          <p:nvPr/>
        </p:nvSpPr>
        <p:spPr>
          <a:xfrm>
            <a:off x="457200" y="1920240"/>
            <a:ext cx="8229600" cy="822960"/>
          </a:xfrm>
          <a:prstGeom prst="rect">
            <a:avLst/>
          </a:prstGeom>
          <a:noFill/>
          <a:ln/>
        </p:spPr>
        <p:txBody>
          <a:bodyPr wrap="square" rtlCol="0" anchor="ctr"/>
          <a:lstStyle/>
          <a:p>
            <a:pPr algn="ctr" indent="0" marL="0">
              <a:buNone/>
            </a:pPr>
            <a:r>
              <a:rPr lang="en-US" sz="4000" b="1" dirty="0">
                <a:solidFill>
                  <a:srgbClr val="FFFFFF"/>
                </a:solidFill>
                <a:latin typeface="Comic Sans MS" pitchFamily="34" charset="0"/>
                <a:ea typeface="Comic Sans MS" pitchFamily="34" charset="-122"/>
                <a:cs typeface="Comic Sans MS" pitchFamily="34" charset="-120"/>
              </a:rPr>
              <a:t>Proud circle</a:t>
            </a:r>
            <a:endParaRPr lang="en-US" sz="4000" dirty="0"/>
          </a:p>
        </p:txBody>
      </p:sp>
      <p:sp>
        <p:nvSpPr>
          <p:cNvPr id="4" name="Text 2"/>
          <p:cNvSpPr/>
          <p:nvPr/>
        </p:nvSpPr>
        <p:spPr>
          <a:xfrm>
            <a:off x="457200" y="2743200"/>
            <a:ext cx="8229600" cy="548640"/>
          </a:xfrm>
          <a:prstGeom prst="rect">
            <a:avLst/>
          </a:prstGeom>
          <a:noFill/>
          <a:ln/>
        </p:spPr>
        <p:txBody>
          <a:bodyPr wrap="square" rtlCol="0" anchor="ctr"/>
          <a:lstStyle/>
          <a:p>
            <a:pPr algn="ctr" indent="0" marL="0">
              <a:buNone/>
            </a:pPr>
            <a:r>
              <a:rPr lang="en-US" sz="2200" dirty="0">
                <a:solidFill>
                  <a:srgbClr val="CCFBF1"/>
                </a:solidFill>
                <a:latin typeface="Comic Sans MS" pitchFamily="34" charset="0"/>
                <a:ea typeface="Comic Sans MS" pitchFamily="34" charset="-122"/>
                <a:cs typeface="Comic Sans MS" pitchFamily="34" charset="-120"/>
              </a:rPr>
              <a:t>Pass the star and finish the sentence:</a:t>
            </a:r>
            <a:endParaRPr lang="en-US" sz="2200" dirty="0"/>
          </a:p>
        </p:txBody>
      </p:sp>
      <p:sp>
        <p:nvSpPr>
          <p:cNvPr id="5" name="Text 3"/>
          <p:cNvSpPr/>
          <p:nvPr/>
        </p:nvSpPr>
        <p:spPr>
          <a:xfrm>
            <a:off x="457200" y="3383280"/>
            <a:ext cx="8229600" cy="731520"/>
          </a:xfrm>
          <a:prstGeom prst="rect">
            <a:avLst/>
          </a:prstGeom>
          <a:noFill/>
          <a:ln/>
        </p:spPr>
        <p:txBody>
          <a:bodyPr wrap="square" rtlCol="0" anchor="ctr"/>
          <a:lstStyle/>
          <a:p>
            <a:pPr algn="ctr" indent="0" marL="0">
              <a:buNone/>
            </a:pPr>
            <a:r>
              <a:rPr lang="en-US" sz="2800" b="1" dirty="0">
                <a:solidFill>
                  <a:srgbClr val="F2B705"/>
                </a:solidFill>
                <a:latin typeface="Comic Sans MS" pitchFamily="34" charset="0"/>
                <a:ea typeface="Comic Sans MS" pitchFamily="34" charset="-122"/>
                <a:cs typeface="Comic Sans MS" pitchFamily="34" charset="-120"/>
              </a:rPr>
              <a:t>"This term I will make myself proud by…"</a:t>
            </a:r>
            <a:endParaRPr lang="en-US" sz="2800" dirty="0"/>
          </a:p>
        </p:txBody>
      </p:sp>
      <p:sp>
        <p:nvSpPr>
          <p:cNvPr id="6" name="Text 4"/>
          <p:cNvSpPr/>
          <p:nvPr/>
        </p:nvSpPr>
        <p:spPr>
          <a:xfrm>
            <a:off x="457200" y="4206240"/>
            <a:ext cx="8229600" cy="548640"/>
          </a:xfrm>
          <a:prstGeom prst="rect">
            <a:avLst/>
          </a:prstGeom>
          <a:noFill/>
          <a:ln/>
        </p:spPr>
        <p:txBody>
          <a:bodyPr wrap="square" rtlCol="0" anchor="ctr"/>
          <a:lstStyle/>
          <a:p>
            <a:pPr algn="ctr" indent="0" marL="0">
              <a:buNone/>
            </a:pPr>
            <a:r>
              <a:rPr lang="en-US" sz="1800" dirty="0">
                <a:solidFill>
                  <a:srgbClr val="FFFFFF"/>
                </a:solidFill>
                <a:latin typeface="Comic Sans MS" pitchFamily="34" charset="0"/>
                <a:ea typeface="Comic Sans MS" pitchFamily="34" charset="-122"/>
                <a:cs typeface="Comic Sans MS" pitchFamily="34" charset="-120"/>
              </a:rPr>
              <a:t>Everyone listens. It's OK to say "pass".</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0F766E"/>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Remember…</a:t>
            </a:r>
            <a:endParaRPr lang="en-US" sz="3000" dirty="0"/>
          </a:p>
        </p:txBody>
      </p:sp>
      <p:sp>
        <p:nvSpPr>
          <p:cNvPr id="5" name="Shape 3"/>
          <p:cNvSpPr/>
          <p:nvPr/>
        </p:nvSpPr>
        <p:spPr>
          <a:xfrm>
            <a:off x="640080" y="1280160"/>
            <a:ext cx="1371600" cy="1234440"/>
          </a:xfrm>
          <a:prstGeom prst="heart">
            <a:avLst/>
          </a:prstGeom>
          <a:solidFill>
            <a:srgbClr val="EC4899"/>
          </a:solidFill>
          <a:ln/>
        </p:spPr>
      </p:sp>
      <p:sp>
        <p:nvSpPr>
          <p:cNvPr id="6" name="Shape 4"/>
          <p:cNvSpPr/>
          <p:nvPr/>
        </p:nvSpPr>
        <p:spPr>
          <a:xfrm>
            <a:off x="685800" y="2971800"/>
            <a:ext cx="1280160" cy="1280160"/>
          </a:xfrm>
          <a:prstGeom prst="star5">
            <a:avLst/>
          </a:prstGeom>
          <a:solidFill>
            <a:srgbClr val="F2B705"/>
          </a:solidFill>
          <a:ln/>
        </p:spPr>
      </p:sp>
      <p:sp>
        <p:nvSpPr>
          <p:cNvPr id="7" name="Text 5"/>
          <p:cNvSpPr/>
          <p:nvPr/>
        </p:nvSpPr>
        <p:spPr>
          <a:xfrm>
            <a:off x="2377440" y="1188720"/>
            <a:ext cx="6400800" cy="3108960"/>
          </a:xfrm>
          <a:prstGeom prst="rect">
            <a:avLst/>
          </a:prstGeom>
          <a:noFill/>
          <a:ln/>
        </p:spPr>
        <p:txBody>
          <a:bodyPr wrap="square" rtlCol="0" anchor="ctr"/>
          <a:lstStyle/>
          <a:p>
            <a:pPr indent="0" marL="0">
              <a:buNone/>
            </a:pPr>
            <a:r>
              <a:rPr lang="en-US" sz="2200" dirty="0">
                <a:solidFill>
                  <a:srgbClr val="1F2937"/>
                </a:solidFill>
                <a:latin typeface="Comic Sans MS" pitchFamily="34" charset="0"/>
                <a:ea typeface="Comic Sans MS" pitchFamily="34" charset="-122"/>
                <a:cs typeface="Comic Sans MS" pitchFamily="34" charset="-120"/>
              </a:rPr>
              <a:t>We all belong here, so we are kind to each other.</a:t>
            </a:r>
            <a:endParaRPr lang="en-US" sz="2200" dirty="0"/>
          </a:p>
          <a:p>
            <a:pPr indent="0" marL="0">
              <a:buNone/>
            </a:pPr>
            <a:r>
              <a:rPr lang="en-US" sz="1000" dirty="0">
                <a:solidFill>
                  <a:srgbClr val="1F2937"/>
                </a:solidFill>
                <a:latin typeface="Comic Sans MS" pitchFamily="34" charset="0"/>
                <a:ea typeface="Comic Sans MS" pitchFamily="34" charset="-122"/>
                <a:cs typeface="Comic Sans MS" pitchFamily="34" charset="-120"/>
              </a:rPr>
              <a:t> </a:t>
            </a:r>
            <a:endParaRPr lang="en-US" sz="2200" dirty="0"/>
          </a:p>
          <a:p>
            <a:pPr indent="0" marL="0">
              <a:buNone/>
            </a:pPr>
            <a:r>
              <a:rPr lang="en-US" sz="2200" dirty="0">
                <a:solidFill>
                  <a:srgbClr val="1F2937"/>
                </a:solidFill>
                <a:latin typeface="Comic Sans MS" pitchFamily="34" charset="0"/>
                <a:ea typeface="Comic Sans MS" pitchFamily="34" charset="-122"/>
                <a:cs typeface="Comic Sans MS" pitchFamily="34" charset="-120"/>
              </a:rPr>
              <a:t>Our choices make things happen. We can choose kind and calm.</a:t>
            </a:r>
            <a:endParaRPr lang="en-US" sz="2200" dirty="0"/>
          </a:p>
          <a:p>
            <a:pPr indent="0" marL="0">
              <a:buNone/>
            </a:pPr>
            <a:r>
              <a:rPr lang="en-US" sz="1000" dirty="0">
                <a:solidFill>
                  <a:srgbClr val="1F2937"/>
                </a:solidFill>
                <a:latin typeface="Comic Sans MS" pitchFamily="34" charset="0"/>
                <a:ea typeface="Comic Sans MS" pitchFamily="34" charset="-122"/>
                <a:cs typeface="Comic Sans MS" pitchFamily="34" charset="-120"/>
              </a:rPr>
              <a:t> </a:t>
            </a:r>
            <a:endParaRPr lang="en-US" sz="2200" dirty="0"/>
          </a:p>
          <a:p>
            <a:pPr indent="0" marL="0">
              <a:buNone/>
            </a:pPr>
            <a:r>
              <a:rPr lang="en-US" sz="2200" dirty="0">
                <a:solidFill>
                  <a:srgbClr val="1F2937"/>
                </a:solidFill>
                <a:latin typeface="Comic Sans MS" pitchFamily="34" charset="0"/>
                <a:ea typeface="Comic Sans MS" pitchFamily="34" charset="-122"/>
                <a:cs typeface="Comic Sans MS" pitchFamily="34" charset="-120"/>
              </a:rPr>
              <a:t>We can make ourselves proud by trying our best!</a:t>
            </a:r>
            <a:endParaRPr lang="en-US" sz="2200" dirty="0"/>
          </a:p>
        </p:txBody>
      </p:sp>
      <p:sp>
        <p:nvSpPr>
          <p:cNvPr id="8" name="Text 6"/>
          <p:cNvSpPr/>
          <p:nvPr/>
        </p:nvSpPr>
        <p:spPr>
          <a:xfrm>
            <a:off x="457200" y="4434840"/>
            <a:ext cx="8229600" cy="502920"/>
          </a:xfrm>
          <a:prstGeom prst="rect">
            <a:avLst/>
          </a:prstGeom>
          <a:noFill/>
          <a:ln/>
        </p:spPr>
        <p:txBody>
          <a:bodyPr wrap="square" rtlCol="0" anchor="ctr"/>
          <a:lstStyle/>
          <a:p>
            <a:pPr algn="ctr" indent="0" marL="0">
              <a:buNone/>
            </a:pPr>
            <a:r>
              <a:rPr lang="en-US" sz="1700" i="1" dirty="0">
                <a:solidFill>
                  <a:srgbClr val="0F766E"/>
                </a:solidFill>
                <a:latin typeface="Comic Sans MS" pitchFamily="34" charset="0"/>
                <a:ea typeface="Comic Sans MS" pitchFamily="34" charset="-122"/>
                <a:cs typeface="Comic Sans MS" pitchFamily="34" charset="-120"/>
              </a:rPr>
              <a:t>Let's finish with 3 calm breaths: smell the flower… blow out the candle.</a:t>
            </a:r>
            <a:endParaRPr lang="en-US" sz="1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334155"/>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Teacher page: lesson plan (about 40 mins)</a:t>
            </a:r>
            <a:endParaRPr lang="en-US" sz="30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365760" y="1097280"/>
          <a:ext cx="8412480" cy="914400"/>
        </p:xfrm>
        <a:graphic>
          <a:graphicData uri="http://schemas.openxmlformats.org/drawingml/2006/table">
            <a:tbl>
              <a:tblPr/>
              <a:tblGrid>
                <a:gridCol w="822960"/>
                <a:gridCol w="6583680"/>
                <a:gridCol w="1005840"/>
              </a:tblGrid>
              <a:tr h="283464">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Time</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0F766E"/>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Section</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0F766E"/>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Slides</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0F766E"/>
                    </a:solidFill>
                  </a:tcPr>
                </a:tc>
              </a:tr>
              <a:tr h="283464">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0–2</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Calm start: smell the flower, blow out the candle</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1–2</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r>
              <a:tr h="283464">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2–12</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Reminder: we all belong; rights and responsibilities; our choices make things happen</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3–5</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r h="283464">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12–16</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What happens next? Talk partner scenarios</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6</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r>
              <a:tr h="283464">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16–21</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What does proud feel like? When have you felt proud?</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7–8</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r h="283464">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21–25</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Ideas for making yourself proud; goals that are 'just right'</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9–10</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r>
              <a:tr h="283464">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25–37</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Activity: my proud star</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11</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r h="283464">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37–40</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Proud circle share and calm finish (or do the circle as a separate session)</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12–13</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r>
            </a:tbl>
          </a:graphicData>
        </a:graphic>
      </p:graphicFrame>
      <p:sp>
        <p:nvSpPr>
          <p:cNvPr id="6" name="Text 3"/>
          <p:cNvSpPr/>
          <p:nvPr/>
        </p:nvSpPr>
        <p:spPr>
          <a:xfrm>
            <a:off x="365760" y="3520440"/>
            <a:ext cx="8412480" cy="1463040"/>
          </a:xfrm>
          <a:prstGeom prst="rect">
            <a:avLst/>
          </a:prstGeom>
          <a:noFill/>
          <a:ln/>
        </p:spPr>
        <p:txBody>
          <a:bodyPr wrap="square" rtlCol="0" anchor="t"/>
          <a:lstStyle/>
          <a:p>
            <a:pPr indent="0" marL="0">
              <a:buNone/>
            </a:pPr>
            <a:r>
              <a:rPr lang="en-US" sz="1200" dirty="0">
                <a:solidFill>
                  <a:srgbClr val="1F2937"/>
                </a:solidFill>
                <a:latin typeface="Calibri" pitchFamily="34" charset="0"/>
                <a:ea typeface="Calibri" pitchFamily="34" charset="-122"/>
                <a:cs typeface="Calibri" pitchFamily="34" charset="-120"/>
              </a:rPr>
              <a:t>Resources: star template (slide 15), one per child · pencils and colours · a soft star or toy for the circle · display space for 'Our Proud Stars'.</a:t>
            </a:r>
            <a:endParaRPr lang="en-US" sz="1200" dirty="0"/>
          </a:p>
          <a:p>
            <a:pPr indent="0" marL="0">
              <a:buNone/>
            </a:pPr>
            <a:r>
              <a:rPr lang="en-US" sz="1200" dirty="0">
                <a:solidFill>
                  <a:srgbClr val="1F2937"/>
                </a:solidFill>
                <a:latin typeface="Calibri" pitchFamily="34" charset="0"/>
                <a:ea typeface="Calibri" pitchFamily="34" charset="-122"/>
                <a:cs typeface="Calibri" pitchFamily="34" charset="-120"/>
              </a:rPr>
              <a:t>Language: this lesson deliberately says 'our choices make things happen' and 'what happens next?' rather than 'consequences'. Unkind choices can always be put right.</a:t>
            </a:r>
            <a:endParaRPr lang="en-US" sz="1200" dirty="0"/>
          </a:p>
          <a:p>
            <a:pPr indent="0" marL="0">
              <a:buNone/>
            </a:pPr>
            <a:r>
              <a:rPr lang="en-US" sz="1200" dirty="0">
                <a:solidFill>
                  <a:srgbClr val="1F2937"/>
                </a:solidFill>
                <a:latin typeface="Calibri" pitchFamily="34" charset="0"/>
                <a:ea typeface="Calibri" pitchFamily="34" charset="-122"/>
                <a:cs typeface="Calibri" pitchFamily="34" charset="-120"/>
              </a:rPr>
              <a:t>Short on time? Do slides 1–8 as a 15-minute recap, and the proud star and circle as a second session.</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274320" y="91440"/>
            <a:ext cx="4572000" cy="411480"/>
          </a:xfrm>
          <a:prstGeom prst="rect">
            <a:avLst/>
          </a:prstGeom>
          <a:noFill/>
          <a:ln/>
        </p:spPr>
        <p:txBody>
          <a:bodyPr wrap="square" rtlCol="0" anchor="ctr"/>
          <a:lstStyle/>
          <a:p>
            <a:pPr indent="0" marL="0">
              <a:buNone/>
            </a:pPr>
            <a:r>
              <a:rPr lang="en-US" sz="1600" dirty="0">
                <a:solidFill>
                  <a:srgbClr val="1F2937"/>
                </a:solidFill>
                <a:latin typeface="Comic Sans MS" pitchFamily="34" charset="0"/>
                <a:ea typeface="Comic Sans MS" pitchFamily="34" charset="-122"/>
                <a:cs typeface="Comic Sans MS" pitchFamily="34" charset="-120"/>
              </a:rPr>
              <a:t>Name: ____________________</a:t>
            </a:r>
            <a:endParaRPr lang="en-US" sz="1600" dirty="0"/>
          </a:p>
        </p:txBody>
      </p:sp>
      <p:sp>
        <p:nvSpPr>
          <p:cNvPr id="3" name="Shape 1"/>
          <p:cNvSpPr/>
          <p:nvPr/>
        </p:nvSpPr>
        <p:spPr>
          <a:xfrm>
            <a:off x="2148840" y="411480"/>
            <a:ext cx="4846320" cy="4663440"/>
          </a:xfrm>
          <a:prstGeom prst="star5">
            <a:avLst/>
          </a:prstGeom>
          <a:solidFill>
            <a:srgbClr val="FFFFFF"/>
          </a:solidFill>
          <a:ln w="38100">
            <a:solidFill>
              <a:srgbClr val="1F2937"/>
            </a:solidFill>
            <a:prstDash val="solid"/>
          </a:ln>
        </p:spPr>
      </p:sp>
      <p:sp>
        <p:nvSpPr>
          <p:cNvPr id="4" name="Text 2"/>
          <p:cNvSpPr/>
          <p:nvPr/>
        </p:nvSpPr>
        <p:spPr>
          <a:xfrm>
            <a:off x="3383280" y="2240280"/>
            <a:ext cx="2377440" cy="548640"/>
          </a:xfrm>
          <a:prstGeom prst="rect">
            <a:avLst/>
          </a:prstGeom>
          <a:noFill/>
          <a:ln/>
        </p:spPr>
        <p:txBody>
          <a:bodyPr wrap="square" rtlCol="0" anchor="ctr"/>
          <a:lstStyle/>
          <a:p>
            <a:pPr algn="ctr" indent="0" marL="0">
              <a:buNone/>
            </a:pPr>
            <a:r>
              <a:rPr lang="en-US" sz="1400" b="1" dirty="0">
                <a:solidFill>
                  <a:srgbClr val="1F2937"/>
                </a:solidFill>
                <a:latin typeface="Comic Sans MS" pitchFamily="34" charset="0"/>
                <a:ea typeface="Comic Sans MS" pitchFamily="34" charset="-122"/>
                <a:cs typeface="Comic Sans MS" pitchFamily="34" charset="-120"/>
              </a:rPr>
              <a:t>This term I will make myself proud by…</a:t>
            </a:r>
            <a:endParaRPr lang="en-US" sz="1400" dirty="0"/>
          </a:p>
        </p:txBody>
      </p:sp>
      <p:sp>
        <p:nvSpPr>
          <p:cNvPr id="5" name="Shape 3"/>
          <p:cNvSpPr/>
          <p:nvPr/>
        </p:nvSpPr>
        <p:spPr>
          <a:xfrm>
            <a:off x="3749040" y="2971800"/>
            <a:ext cx="1645920" cy="0"/>
          </a:xfrm>
          <a:prstGeom prst="line">
            <a:avLst/>
          </a:prstGeom>
          <a:noFill/>
          <a:ln w="12700">
            <a:solidFill>
              <a:srgbClr val="94A3B8"/>
            </a:solidFill>
            <a:prstDash val="solid"/>
          </a:ln>
        </p:spPr>
      </p:sp>
      <p:sp>
        <p:nvSpPr>
          <p:cNvPr id="6" name="Shape 4"/>
          <p:cNvSpPr/>
          <p:nvPr/>
        </p:nvSpPr>
        <p:spPr>
          <a:xfrm>
            <a:off x="3749040" y="3291840"/>
            <a:ext cx="1645920" cy="0"/>
          </a:xfrm>
          <a:prstGeom prst="line">
            <a:avLst/>
          </a:prstGeom>
          <a:noFill/>
          <a:ln w="12700">
            <a:solidFill>
              <a:srgbClr val="94A3B8"/>
            </a:solidFill>
            <a:prstDash val="solid"/>
          </a:ln>
        </p:spPr>
      </p:sp>
      <p:sp>
        <p:nvSpPr>
          <p:cNvPr id="7" name="Shape 5"/>
          <p:cNvSpPr/>
          <p:nvPr/>
        </p:nvSpPr>
        <p:spPr>
          <a:xfrm>
            <a:off x="3749040" y="3611880"/>
            <a:ext cx="1645920" cy="0"/>
          </a:xfrm>
          <a:prstGeom prst="line">
            <a:avLst/>
          </a:prstGeom>
          <a:noFill/>
          <a:ln w="12700">
            <a:solidFill>
              <a:srgbClr val="94A3B8"/>
            </a:solidFill>
            <a:prstDash val="solid"/>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Making myself proud — PSHE Year 1/2</dc:title>
  <dc:subject>PptxGenJS Presentation</dc:subject>
  <dc:creator>PptxGenJS</dc:creator>
  <cp:lastModifiedBy>PptxGenJS</cp:lastModifiedBy>
  <cp:revision>1</cp:revision>
  <dcterms:created xsi:type="dcterms:W3CDTF">2026-11-04T11:58:11Z</dcterms:created>
  <dcterms:modified xsi:type="dcterms:W3CDTF">2026-11-04T11:58:11Z</dcterms:modified>
</cp:coreProperties>
</file>