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Greet the class with 'Shalom!'. Explain that today we look back at everything we've learned about Judaism, and then the class gets to plan a REAL good deed to do in the last week of term.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question together. Come back to the 'I can' statements at the end of the lesson.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KEY WORDS (5 mins). In talk partners, match each word to its meaning. Children can show you with fingers (e.g. 'Torah is… C!'). Or print slide 17 as word and meaning cards for a table-top matching game. Answers on the next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 through the answers. Bonus: Can anyone remember Shalom (hello, goodbye, peace) and Cheder (Jewish classes at the synagogue)? Encourage the children to use these words for the rest of the lesson. The teacher's note asks us to encourage the key words in all EXPRESS work.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RECAP (5 mins). For each stop, ask: What do you remember? Show the children's work if it's on display: the Torah scrolls, role play photos, the tzedakah box, the tube figures.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Before you show each box, ask the class to come up with the reasons themselves. These are the big ideas of the unit: mitzvot come from God, they make the world better, they create belonging, and tzedakah is about justice and what is right.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TALK PARTNERS (4 mins). This is the key link of the lesson. Mitzvot are special for Jewish people because God has asked them to do them. But people of every faith, and people with no religion, do good deeds too, for lots of reasons. Let the children share their own reasons: it feels good, it's kind, it's fair, it makes friends happy, it's one of our school values, 'my family says so', 'God wants us to'. All of these are fine.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Keep this light. The point is that good deeds matter to lots of different people, for different reasons. Invite children to add what their own families believe if they want to. Edit the 'Our school' box to name your actual school value (e.g. kindness, respect, community). The Good Samaritan link is suggested in the Emmanuel Project unit, and the story of Ruth is shared by Jews and Christians.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Zoe's note. This sets up the group brainstorm. Make it clear the class will REALLY do the winning idea in the last week of term.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BRAINSTORM (10 mins). Groups of 4–5, each with a planning sheet (slide 18) or a big sheet of paper. An adult or confident writer scribes; others draw. After 7 minutes, each group picks ONE idea to pitch and fills in the bottom of the sheet. Show the idea bank (next slide) only to groups who get stuck.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Only show this if groups need help. Check anything you might choose with school leaders first: care home visits need permission and a risk assessment (cards or a recorded song can be sent instead). Food bank collections should be voluntary, with no pressure on families to bring things 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SHARE AND VOTE (8 mins). Each group pitches using the sentence stem. Write each idea above a group's column on the board. Voting: each child puts one cube, counter or sticker in a pot or on the chart. Or do heads down, hands up. Count up together, which is a nice maths link. If the top two are close, you could do both!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Fill this in together on the board, or type straight into the white boxes in PowerPoint. 'We are doing it because…' is the most important line. Draw out reasons from the lesson: it helps people, it makes the world better, it's fair, it's kind, it's one of our school values, and we've learned from Zoe how much good deeds matter. Keep a copy for the last week of term, and take photos on the day for the MITZVOT display.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PLENARY (3 mins). Children finish both sentences with a partner, using at least one key word (mitzvah, tzedakah, Torah…). Return to slide 2 for a thumbs check on the 'I can' statements.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E3A8A"/>
        </a:solidFill>
      </p:bgPr>
    </p:bg>
    <p:spTree>
      <p:nvGrpSpPr>
        <p:cNvPr id="1" name=""/>
        <p:cNvGrpSpPr/>
        <p:nvPr/>
      </p:nvGrpSpPr>
      <p:grpSpPr>
        <a:xfrm>
          <a:off x="0" y="0"/>
          <a:ext cx="0" cy="0"/>
          <a:chOff x="0" y="0"/>
          <a:chExt cx="0" cy="0"/>
        </a:xfrm>
      </p:grpSpPr>
      <p:sp>
        <p:nvSpPr>
          <p:cNvPr id="2" name="Shape 0"/>
          <p:cNvSpPr/>
          <p:nvPr/>
        </p:nvSpPr>
        <p:spPr>
          <a:xfrm>
            <a:off x="548640" y="502920"/>
            <a:ext cx="1005840" cy="905256"/>
          </a:xfrm>
          <a:prstGeom prst="heart">
            <a:avLst/>
          </a:prstGeom>
          <a:solidFill>
            <a:srgbClr val="EC4899"/>
          </a:solidFill>
          <a:ln/>
        </p:spPr>
      </p:sp>
      <p:sp>
        <p:nvSpPr>
          <p:cNvPr id="3" name="Shape 1"/>
          <p:cNvSpPr/>
          <p:nvPr/>
        </p:nvSpPr>
        <p:spPr>
          <a:xfrm>
            <a:off x="7589520" y="548640"/>
            <a:ext cx="1005840" cy="875081"/>
          </a:xfrm>
          <a:prstGeom prst="triangle">
            <a:avLst/>
          </a:prstGeom>
          <a:solidFill>
            <a:srgbClr val="F2B705"/>
          </a:solidFill>
          <a:ln/>
        </p:spPr>
      </p:sp>
      <p:sp>
        <p:nvSpPr>
          <p:cNvPr id="4" name="Shape 2"/>
          <p:cNvSpPr/>
          <p:nvPr/>
        </p:nvSpPr>
        <p:spPr>
          <a:xfrm flipV="1">
            <a:off x="7589520" y="840334"/>
            <a:ext cx="1005840" cy="875081"/>
          </a:xfrm>
          <a:prstGeom prst="triangle">
            <a:avLst/>
          </a:prstGeom>
          <a:solidFill>
            <a:srgbClr val="F2B705"/>
          </a:solidFill>
          <a:ln/>
        </p:spPr>
      </p:sp>
      <p:sp>
        <p:nvSpPr>
          <p:cNvPr id="5" name="Shape 3"/>
          <p:cNvSpPr/>
          <p:nvPr/>
        </p:nvSpPr>
        <p:spPr>
          <a:xfrm>
            <a:off x="7498080" y="3383280"/>
            <a:ext cx="1097280" cy="932688"/>
          </a:xfrm>
          <a:prstGeom prst="rect">
            <a:avLst/>
          </a:prstGeom>
          <a:solidFill>
            <a:srgbClr val="3B82F6"/>
          </a:solidFill>
          <a:ln w="19050">
            <a:solidFill>
              <a:srgbClr val="1E3A8A"/>
            </a:solidFill>
            <a:prstDash val="solid"/>
          </a:ln>
        </p:spPr>
      </p:sp>
      <p:sp>
        <p:nvSpPr>
          <p:cNvPr id="6" name="Shape 4"/>
          <p:cNvSpPr/>
          <p:nvPr/>
        </p:nvSpPr>
        <p:spPr>
          <a:xfrm>
            <a:off x="7827264" y="3476549"/>
            <a:ext cx="438912" cy="74615"/>
          </a:xfrm>
          <a:prstGeom prst="rect">
            <a:avLst/>
          </a:prstGeom>
          <a:solidFill>
            <a:srgbClr val="1F2937"/>
          </a:solidFill>
          <a:ln/>
        </p:spPr>
      </p:sp>
      <p:sp>
        <p:nvSpPr>
          <p:cNvPr id="7" name="Text 5"/>
          <p:cNvSpPr/>
          <p:nvPr/>
        </p:nvSpPr>
        <p:spPr>
          <a:xfrm>
            <a:off x="7498080" y="3616452"/>
            <a:ext cx="1097280" cy="466344"/>
          </a:xfrm>
          <a:prstGeom prst="rect">
            <a:avLst/>
          </a:prstGeom>
          <a:noFill/>
          <a:ln/>
        </p:spPr>
        <p:txBody>
          <a:bodyPr wrap="square" rtlCol="0" anchor="ctr"/>
          <a:lstStyle/>
          <a:p>
            <a:pPr algn="ctr" indent="0" marL="0">
              <a:buNone/>
            </a:pPr>
            <a:r>
              <a:rPr lang="en-US" sz="1600" b="1" dirty="0">
                <a:solidFill>
                  <a:srgbClr val="FFFFFF"/>
                </a:solidFill>
                <a:latin typeface="Comic Sans MS" pitchFamily="34" charset="0"/>
                <a:ea typeface="Comic Sans MS" pitchFamily="34" charset="-122"/>
                <a:cs typeface="Comic Sans MS" pitchFamily="34" charset="-120"/>
              </a:rPr>
              <a:t>צְדָקָה</a:t>
            </a:r>
            <a:endParaRPr lang="en-US" sz="1600" dirty="0"/>
          </a:p>
        </p:txBody>
      </p:sp>
      <p:sp>
        <p:nvSpPr>
          <p:cNvPr id="8" name="Text 6"/>
          <p:cNvSpPr/>
          <p:nvPr/>
        </p:nvSpPr>
        <p:spPr>
          <a:xfrm>
            <a:off x="914400" y="914400"/>
            <a:ext cx="7315200" cy="1005840"/>
          </a:xfrm>
          <a:prstGeom prst="rect">
            <a:avLst/>
          </a:prstGeom>
          <a:noFill/>
          <a:ln/>
        </p:spPr>
        <p:txBody>
          <a:bodyPr wrap="square" rtlCol="0" anchor="ctr"/>
          <a:lstStyle/>
          <a:p>
            <a:pPr algn="ctr" indent="0" marL="0">
              <a:buNone/>
            </a:pPr>
            <a:r>
              <a:rPr lang="en-US" sz="5200" b="1" dirty="0">
                <a:solidFill>
                  <a:srgbClr val="FFFFFF"/>
                </a:solidFill>
                <a:latin typeface="Comic Sans MS" pitchFamily="34" charset="0"/>
                <a:ea typeface="Comic Sans MS" pitchFamily="34" charset="-122"/>
                <a:cs typeface="Comic Sans MS" pitchFamily="34" charset="-120"/>
              </a:rPr>
              <a:t>Our class mitzvah!</a:t>
            </a:r>
            <a:endParaRPr lang="en-US" sz="5200" dirty="0"/>
          </a:p>
        </p:txBody>
      </p:sp>
      <p:sp>
        <p:nvSpPr>
          <p:cNvPr id="9" name="Text 7"/>
          <p:cNvSpPr/>
          <p:nvPr/>
        </p:nvSpPr>
        <p:spPr>
          <a:xfrm>
            <a:off x="914400" y="2011680"/>
            <a:ext cx="7315200" cy="822960"/>
          </a:xfrm>
          <a:prstGeom prst="rect">
            <a:avLst/>
          </a:prstGeom>
          <a:noFill/>
          <a:ln/>
        </p:spPr>
        <p:txBody>
          <a:bodyPr wrap="square" rtlCol="0" anchor="ctr"/>
          <a:lstStyle/>
          <a:p>
            <a:pPr algn="ctr" indent="0" marL="0">
              <a:buNone/>
            </a:pPr>
            <a:r>
              <a:rPr lang="en-US" sz="2400" dirty="0">
                <a:solidFill>
                  <a:srgbClr val="F2B705"/>
                </a:solidFill>
                <a:latin typeface="Comic Sans MS" pitchFamily="34" charset="0"/>
                <a:ea typeface="Comic Sans MS" pitchFamily="34" charset="-122"/>
                <a:cs typeface="Comic Sans MS" pitchFamily="34" charset="-120"/>
              </a:rPr>
              <a:t>What have we learned, and what good deed will WE do?</a:t>
            </a:r>
            <a:endParaRPr lang="en-US" sz="2400" dirty="0"/>
          </a:p>
        </p:txBody>
      </p:sp>
      <p:sp>
        <p:nvSpPr>
          <p:cNvPr id="10" name="Text 8"/>
          <p:cNvSpPr/>
          <p:nvPr/>
        </p:nvSpPr>
        <p:spPr>
          <a:xfrm>
            <a:off x="914400" y="4297680"/>
            <a:ext cx="7315200" cy="457200"/>
          </a:xfrm>
          <a:prstGeom prst="rect">
            <a:avLst/>
          </a:prstGeom>
          <a:noFill/>
          <a:ln/>
        </p:spPr>
        <p:txBody>
          <a:bodyPr wrap="square" rtlCol="0" anchor="ctr"/>
          <a:lstStyle/>
          <a:p>
            <a:pPr algn="ctr" indent="0" marL="0">
              <a:buNone/>
            </a:pPr>
            <a:r>
              <a:rPr lang="en-US" sz="1600" dirty="0">
                <a:solidFill>
                  <a:srgbClr val="DBEAFE"/>
                </a:solidFill>
                <a:latin typeface="Comic Sans MS" pitchFamily="34" charset="0"/>
                <a:ea typeface="Comic Sans MS" pitchFamily="34" charset="-122"/>
                <a:cs typeface="Comic Sans MS" pitchFamily="34" charset="-120"/>
              </a:rPr>
              <a:t>RE · Year 1/2 · Judaism · Review and Express</a:t>
            </a:r>
            <a:endParaRPr lang="en-US" sz="16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8E7"/>
        </a:solidFill>
      </p:bgPr>
    </p:bg>
    <p:spTree>
      <p:nvGrpSpPr>
        <p:cNvPr id="1" name=""/>
        <p:cNvGrpSpPr/>
        <p:nvPr/>
      </p:nvGrpSpPr>
      <p:grpSpPr>
        <a:xfrm>
          <a:off x="0" y="0"/>
          <a:ext cx="0" cy="0"/>
          <a:chOff x="0" y="0"/>
          <a:chExt cx="0" cy="0"/>
        </a:xfrm>
      </p:grpSpPr>
      <p:sp>
        <p:nvSpPr>
          <p:cNvPr id="2" name="Shape 0"/>
          <p:cNvSpPr/>
          <p:nvPr/>
        </p:nvSpPr>
        <p:spPr>
          <a:xfrm>
            <a:off x="0" y="0"/>
            <a:ext cx="9144000" cy="868680"/>
          </a:xfrm>
          <a:prstGeom prst="rect">
            <a:avLst/>
          </a:prstGeom>
          <a:solidFill>
            <a:srgbClr val="1E3A8A"/>
          </a:solidFill>
          <a:ln/>
        </p:spPr>
      </p:sp>
      <p:sp>
        <p:nvSpPr>
          <p:cNvPr id="3" name="Shape 1"/>
          <p:cNvSpPr/>
          <p:nvPr/>
        </p:nvSpPr>
        <p:spPr>
          <a:xfrm>
            <a:off x="0" y="868680"/>
            <a:ext cx="9144000" cy="73152"/>
          </a:xfrm>
          <a:prstGeom prst="rect">
            <a:avLst/>
          </a:prstGeom>
          <a:solidFill>
            <a:srgbClr val="F2B705"/>
          </a:solidFill>
          <a:ln/>
        </p:spPr>
      </p:sp>
      <p:sp>
        <p:nvSpPr>
          <p:cNvPr id="4" name="Text 2"/>
          <p:cNvSpPr/>
          <p:nvPr/>
        </p:nvSpPr>
        <p:spPr>
          <a:xfrm>
            <a:off x="365760" y="73152"/>
            <a:ext cx="8412480" cy="731520"/>
          </a:xfrm>
          <a:prstGeom prst="rect">
            <a:avLst/>
          </a:prstGeom>
          <a:noFill/>
          <a:ln/>
        </p:spPr>
        <p:txBody>
          <a:bodyPr wrap="square" rtlCol="0" anchor="ctr"/>
          <a:lstStyle/>
          <a:p>
            <a:pPr indent="0" marL="0">
              <a:buNone/>
            </a:pPr>
            <a:r>
              <a:rPr lang="en-US" sz="3000" b="1" dirty="0">
                <a:solidFill>
                  <a:srgbClr val="FFFFFF"/>
                </a:solidFill>
                <a:latin typeface="Comic Sans MS" pitchFamily="34" charset="0"/>
                <a:ea typeface="Comic Sans MS" pitchFamily="34" charset="-122"/>
                <a:cs typeface="Comic Sans MS" pitchFamily="34" charset="-120"/>
              </a:rPr>
              <a:t>Today we are learning…</a:t>
            </a:r>
            <a:endParaRPr lang="en-US" sz="3000" dirty="0"/>
          </a:p>
        </p:txBody>
      </p:sp>
      <p:sp>
        <p:nvSpPr>
          <p:cNvPr id="5" name="Shape 3"/>
          <p:cNvSpPr/>
          <p:nvPr/>
        </p:nvSpPr>
        <p:spPr>
          <a:xfrm>
            <a:off x="457200" y="1188720"/>
            <a:ext cx="8229600" cy="1005840"/>
          </a:xfrm>
          <a:prstGeom prst="roundRect">
            <a:avLst>
              <a:gd name="adj" fmla="val 18182"/>
            </a:avLst>
          </a:prstGeom>
          <a:solidFill>
            <a:srgbClr val="DBEAFE"/>
          </a:solidFill>
          <a:ln w="25400">
            <a:solidFill>
              <a:srgbClr val="1E3A8A"/>
            </a:solidFill>
            <a:prstDash val="solid"/>
          </a:ln>
        </p:spPr>
      </p:sp>
      <p:sp>
        <p:nvSpPr>
          <p:cNvPr id="6" name="Text 4"/>
          <p:cNvSpPr/>
          <p:nvPr/>
        </p:nvSpPr>
        <p:spPr>
          <a:xfrm>
            <a:off x="640080" y="1188720"/>
            <a:ext cx="7863840" cy="1005840"/>
          </a:xfrm>
          <a:prstGeom prst="rect">
            <a:avLst/>
          </a:prstGeom>
          <a:noFill/>
          <a:ln/>
        </p:spPr>
        <p:txBody>
          <a:bodyPr wrap="square" rtlCol="0" anchor="ctr"/>
          <a:lstStyle/>
          <a:p>
            <a:pPr indent="0" marL="0">
              <a:buNone/>
            </a:pPr>
            <a:r>
              <a:rPr lang="en-US" sz="2200" b="1" dirty="0">
                <a:solidFill>
                  <a:srgbClr val="1E3A8A"/>
                </a:solidFill>
                <a:latin typeface="Comic Sans MS" pitchFamily="34" charset="0"/>
                <a:ea typeface="Comic Sans MS" pitchFamily="34" charset="-122"/>
                <a:cs typeface="Comic Sans MS" pitchFamily="34" charset="-120"/>
              </a:rPr>
              <a:t>Why do good deeds matter, to Jewish people and to us?</a:t>
            </a:r>
            <a:endParaRPr lang="en-US" sz="2200" dirty="0"/>
          </a:p>
        </p:txBody>
      </p:sp>
      <p:sp>
        <p:nvSpPr>
          <p:cNvPr id="7" name="Text 5"/>
          <p:cNvSpPr/>
          <p:nvPr/>
        </p:nvSpPr>
        <p:spPr>
          <a:xfrm>
            <a:off x="548640" y="2468880"/>
            <a:ext cx="8046720" cy="2194560"/>
          </a:xfrm>
          <a:prstGeom prst="rect">
            <a:avLst/>
          </a:prstGeom>
          <a:noFill/>
          <a:ln/>
        </p:spPr>
        <p:txBody>
          <a:bodyPr wrap="square" rtlCol="0" anchor="t"/>
          <a:lstStyle/>
          <a:p>
            <a:pPr marL="342900" indent="-342900">
              <a:spcAft>
                <a:spcPts val="1000"/>
              </a:spcAft>
              <a:buSzPct val="100000"/>
              <a:buChar char="✔"/>
            </a:pPr>
            <a:r>
              <a:rPr lang="en-US" sz="2200" dirty="0">
                <a:solidFill>
                  <a:srgbClr val="1F2937"/>
                </a:solidFill>
                <a:latin typeface="Comic Sans MS" pitchFamily="34" charset="0"/>
                <a:ea typeface="Comic Sans MS" pitchFamily="34" charset="-122"/>
                <a:cs typeface="Comic Sans MS" pitchFamily="34" charset="-120"/>
              </a:rPr>
              <a:t>I can use the key words from our Judaism lessons.</a:t>
            </a:r>
            <a:endParaRPr lang="en-US" sz="2200" dirty="0"/>
          </a:p>
          <a:p>
            <a:pPr marL="342900" indent="-342900">
              <a:spcAft>
                <a:spcPts val="1000"/>
              </a:spcAft>
              <a:buSzPct val="100000"/>
              <a:buChar char="✔"/>
            </a:pPr>
            <a:r>
              <a:rPr lang="en-US" sz="2200" dirty="0">
                <a:solidFill>
                  <a:srgbClr val="1F2937"/>
                </a:solidFill>
                <a:latin typeface="Comic Sans MS" pitchFamily="34" charset="0"/>
                <a:ea typeface="Comic Sans MS" pitchFamily="34" charset="-122"/>
                <a:cs typeface="Comic Sans MS" pitchFamily="34" charset="-120"/>
              </a:rPr>
              <a:t>I can explain why good deeds matter to Jewish people.</a:t>
            </a:r>
            <a:endParaRPr lang="en-US" sz="2200" dirty="0"/>
          </a:p>
          <a:p>
            <a:pPr marL="342900" indent="-342900">
              <a:buSzPct val="100000"/>
              <a:buChar char="✔"/>
            </a:pPr>
            <a:r>
              <a:rPr lang="en-US" sz="2200" dirty="0">
                <a:solidFill>
                  <a:srgbClr val="1F2937"/>
                </a:solidFill>
                <a:latin typeface="Comic Sans MS" pitchFamily="34" charset="0"/>
                <a:ea typeface="Comic Sans MS" pitchFamily="34" charset="-122"/>
                <a:cs typeface="Comic Sans MS" pitchFamily="34" charset="-120"/>
              </a:rPr>
              <a:t>I can plan a good deed with my group and say WHY we would do it.</a:t>
            </a:r>
            <a:endParaRPr lang="en-US" sz="22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8E7"/>
        </a:solidFill>
      </p:bgPr>
    </p:bg>
    <p:spTree>
      <p:nvGrpSpPr>
        <p:cNvPr id="1" name=""/>
        <p:cNvGrpSpPr/>
        <p:nvPr/>
      </p:nvGrpSpPr>
      <p:grpSpPr>
        <a:xfrm>
          <a:off x="0" y="0"/>
          <a:ext cx="0" cy="0"/>
          <a:chOff x="0" y="0"/>
          <a:chExt cx="0" cy="0"/>
        </a:xfrm>
      </p:grpSpPr>
      <p:sp>
        <p:nvSpPr>
          <p:cNvPr id="2" name="Shape 0"/>
          <p:cNvSpPr/>
          <p:nvPr/>
        </p:nvSpPr>
        <p:spPr>
          <a:xfrm>
            <a:off x="0" y="0"/>
            <a:ext cx="9144000" cy="868680"/>
          </a:xfrm>
          <a:prstGeom prst="rect">
            <a:avLst/>
          </a:prstGeom>
          <a:solidFill>
            <a:srgbClr val="1E3A8A"/>
          </a:solidFill>
          <a:ln/>
        </p:spPr>
      </p:sp>
      <p:sp>
        <p:nvSpPr>
          <p:cNvPr id="3" name="Shape 1"/>
          <p:cNvSpPr/>
          <p:nvPr/>
        </p:nvSpPr>
        <p:spPr>
          <a:xfrm>
            <a:off x="0" y="868680"/>
            <a:ext cx="9144000" cy="73152"/>
          </a:xfrm>
          <a:prstGeom prst="rect">
            <a:avLst/>
          </a:prstGeom>
          <a:solidFill>
            <a:srgbClr val="F2B705"/>
          </a:solidFill>
          <a:ln/>
        </p:spPr>
      </p:sp>
      <p:sp>
        <p:nvSpPr>
          <p:cNvPr id="4" name="Text 2"/>
          <p:cNvSpPr/>
          <p:nvPr/>
        </p:nvSpPr>
        <p:spPr>
          <a:xfrm>
            <a:off x="365760" y="73152"/>
            <a:ext cx="8412480" cy="731520"/>
          </a:xfrm>
          <a:prstGeom prst="rect">
            <a:avLst/>
          </a:prstGeom>
          <a:noFill/>
          <a:ln/>
        </p:spPr>
        <p:txBody>
          <a:bodyPr wrap="square" rtlCol="0" anchor="ctr"/>
          <a:lstStyle/>
          <a:p>
            <a:pPr indent="0" marL="0">
              <a:buNone/>
            </a:pPr>
            <a:r>
              <a:rPr lang="en-US" sz="3000" b="1" dirty="0">
                <a:solidFill>
                  <a:srgbClr val="FFFFFF"/>
                </a:solidFill>
                <a:latin typeface="Comic Sans MS" pitchFamily="34" charset="0"/>
                <a:ea typeface="Comic Sans MS" pitchFamily="34" charset="-122"/>
                <a:cs typeface="Comic Sans MS" pitchFamily="34" charset="-120"/>
              </a:rPr>
              <a:t>Key words: can you match them?</a:t>
            </a:r>
            <a:endParaRPr lang="en-US" sz="3000" dirty="0"/>
          </a:p>
        </p:txBody>
      </p:sp>
      <p:sp>
        <p:nvSpPr>
          <p:cNvPr id="5" name="Shape 3"/>
          <p:cNvSpPr/>
          <p:nvPr/>
        </p:nvSpPr>
        <p:spPr>
          <a:xfrm>
            <a:off x="457200" y="1143000"/>
            <a:ext cx="2377440" cy="530352"/>
          </a:xfrm>
          <a:prstGeom prst="roundRect">
            <a:avLst>
              <a:gd name="adj" fmla="val 20690"/>
            </a:avLst>
          </a:prstGeom>
          <a:solidFill>
            <a:srgbClr val="1E3A8A"/>
          </a:solidFill>
          <a:ln/>
        </p:spPr>
      </p:sp>
      <p:sp>
        <p:nvSpPr>
          <p:cNvPr id="6" name="Text 4"/>
          <p:cNvSpPr/>
          <p:nvPr/>
        </p:nvSpPr>
        <p:spPr>
          <a:xfrm>
            <a:off x="457200" y="1143000"/>
            <a:ext cx="2377440" cy="530352"/>
          </a:xfrm>
          <a:prstGeom prst="rect">
            <a:avLst/>
          </a:prstGeom>
          <a:noFill/>
          <a:ln/>
        </p:spPr>
        <p:txBody>
          <a:bodyPr wrap="square" rtlCol="0" anchor="ctr"/>
          <a:lstStyle/>
          <a:p>
            <a:pPr algn="ctr" indent="0" marL="0">
              <a:buNone/>
            </a:pPr>
            <a:r>
              <a:rPr lang="en-US" sz="2200" b="1" dirty="0">
                <a:solidFill>
                  <a:srgbClr val="FFFFFF"/>
                </a:solidFill>
                <a:latin typeface="Comic Sans MS" pitchFamily="34" charset="0"/>
                <a:ea typeface="Comic Sans MS" pitchFamily="34" charset="-122"/>
                <a:cs typeface="Comic Sans MS" pitchFamily="34" charset="-120"/>
              </a:rPr>
              <a:t>Torah</a:t>
            </a:r>
            <a:endParaRPr lang="en-US" sz="2200" dirty="0"/>
          </a:p>
        </p:txBody>
      </p:sp>
      <p:sp>
        <p:nvSpPr>
          <p:cNvPr id="7" name="Shape 5"/>
          <p:cNvSpPr/>
          <p:nvPr/>
        </p:nvSpPr>
        <p:spPr>
          <a:xfrm>
            <a:off x="457200" y="1783080"/>
            <a:ext cx="2377440" cy="530352"/>
          </a:xfrm>
          <a:prstGeom prst="roundRect">
            <a:avLst>
              <a:gd name="adj" fmla="val 20690"/>
            </a:avLst>
          </a:prstGeom>
          <a:solidFill>
            <a:srgbClr val="3B82F6"/>
          </a:solidFill>
          <a:ln/>
        </p:spPr>
      </p:sp>
      <p:sp>
        <p:nvSpPr>
          <p:cNvPr id="8" name="Text 6"/>
          <p:cNvSpPr/>
          <p:nvPr/>
        </p:nvSpPr>
        <p:spPr>
          <a:xfrm>
            <a:off x="457200" y="1783080"/>
            <a:ext cx="2377440" cy="530352"/>
          </a:xfrm>
          <a:prstGeom prst="rect">
            <a:avLst/>
          </a:prstGeom>
          <a:noFill/>
          <a:ln/>
        </p:spPr>
        <p:txBody>
          <a:bodyPr wrap="square" rtlCol="0" anchor="ctr"/>
          <a:lstStyle/>
          <a:p>
            <a:pPr algn="ctr" indent="0" marL="0">
              <a:buNone/>
            </a:pPr>
            <a:r>
              <a:rPr lang="en-US" sz="2200" b="1" dirty="0">
                <a:solidFill>
                  <a:srgbClr val="FFFFFF"/>
                </a:solidFill>
                <a:latin typeface="Comic Sans MS" pitchFamily="34" charset="0"/>
                <a:ea typeface="Comic Sans MS" pitchFamily="34" charset="-122"/>
                <a:cs typeface="Comic Sans MS" pitchFamily="34" charset="-120"/>
              </a:rPr>
              <a:t>synagogue</a:t>
            </a:r>
            <a:endParaRPr lang="en-US" sz="2200" dirty="0"/>
          </a:p>
        </p:txBody>
      </p:sp>
      <p:sp>
        <p:nvSpPr>
          <p:cNvPr id="9" name="Shape 7"/>
          <p:cNvSpPr/>
          <p:nvPr/>
        </p:nvSpPr>
        <p:spPr>
          <a:xfrm>
            <a:off x="457200" y="2423160"/>
            <a:ext cx="2377440" cy="530352"/>
          </a:xfrm>
          <a:prstGeom prst="roundRect">
            <a:avLst>
              <a:gd name="adj" fmla="val 20690"/>
            </a:avLst>
          </a:prstGeom>
          <a:solidFill>
            <a:srgbClr val="7C3AED"/>
          </a:solidFill>
          <a:ln/>
        </p:spPr>
      </p:sp>
      <p:sp>
        <p:nvSpPr>
          <p:cNvPr id="10" name="Text 8"/>
          <p:cNvSpPr/>
          <p:nvPr/>
        </p:nvSpPr>
        <p:spPr>
          <a:xfrm>
            <a:off x="457200" y="2423160"/>
            <a:ext cx="2377440" cy="530352"/>
          </a:xfrm>
          <a:prstGeom prst="rect">
            <a:avLst/>
          </a:prstGeom>
          <a:noFill/>
          <a:ln/>
        </p:spPr>
        <p:txBody>
          <a:bodyPr wrap="square" rtlCol="0" anchor="ctr"/>
          <a:lstStyle/>
          <a:p>
            <a:pPr algn="ctr" indent="0" marL="0">
              <a:buNone/>
            </a:pPr>
            <a:r>
              <a:rPr lang="en-US" sz="2200" b="1" dirty="0">
                <a:solidFill>
                  <a:srgbClr val="FFFFFF"/>
                </a:solidFill>
                <a:latin typeface="Comic Sans MS" pitchFamily="34" charset="0"/>
                <a:ea typeface="Comic Sans MS" pitchFamily="34" charset="-122"/>
                <a:cs typeface="Comic Sans MS" pitchFamily="34" charset="-120"/>
              </a:rPr>
              <a:t>Shabbat</a:t>
            </a:r>
            <a:endParaRPr lang="en-US" sz="2200" dirty="0"/>
          </a:p>
        </p:txBody>
      </p:sp>
      <p:sp>
        <p:nvSpPr>
          <p:cNvPr id="11" name="Shape 9"/>
          <p:cNvSpPr/>
          <p:nvPr/>
        </p:nvSpPr>
        <p:spPr>
          <a:xfrm>
            <a:off x="457200" y="3063240"/>
            <a:ext cx="2377440" cy="530352"/>
          </a:xfrm>
          <a:prstGeom prst="roundRect">
            <a:avLst>
              <a:gd name="adj" fmla="val 20690"/>
            </a:avLst>
          </a:prstGeom>
          <a:solidFill>
            <a:srgbClr val="EC4899"/>
          </a:solidFill>
          <a:ln/>
        </p:spPr>
      </p:sp>
      <p:sp>
        <p:nvSpPr>
          <p:cNvPr id="12" name="Text 10"/>
          <p:cNvSpPr/>
          <p:nvPr/>
        </p:nvSpPr>
        <p:spPr>
          <a:xfrm>
            <a:off x="457200" y="3063240"/>
            <a:ext cx="2377440" cy="530352"/>
          </a:xfrm>
          <a:prstGeom prst="rect">
            <a:avLst/>
          </a:prstGeom>
          <a:noFill/>
          <a:ln/>
        </p:spPr>
        <p:txBody>
          <a:bodyPr wrap="square" rtlCol="0" anchor="ctr"/>
          <a:lstStyle/>
          <a:p>
            <a:pPr algn="ctr" indent="0" marL="0">
              <a:buNone/>
            </a:pPr>
            <a:r>
              <a:rPr lang="en-US" sz="2200" b="1" dirty="0">
                <a:solidFill>
                  <a:srgbClr val="FFFFFF"/>
                </a:solidFill>
                <a:latin typeface="Comic Sans MS" pitchFamily="34" charset="0"/>
                <a:ea typeface="Comic Sans MS" pitchFamily="34" charset="-122"/>
                <a:cs typeface="Comic Sans MS" pitchFamily="34" charset="-120"/>
              </a:rPr>
              <a:t>mitzvah</a:t>
            </a:r>
            <a:endParaRPr lang="en-US" sz="2200" dirty="0"/>
          </a:p>
        </p:txBody>
      </p:sp>
      <p:sp>
        <p:nvSpPr>
          <p:cNvPr id="13" name="Shape 11"/>
          <p:cNvSpPr/>
          <p:nvPr/>
        </p:nvSpPr>
        <p:spPr>
          <a:xfrm>
            <a:off x="457200" y="3703320"/>
            <a:ext cx="2377440" cy="530352"/>
          </a:xfrm>
          <a:prstGeom prst="roundRect">
            <a:avLst>
              <a:gd name="adj" fmla="val 20690"/>
            </a:avLst>
          </a:prstGeom>
          <a:solidFill>
            <a:srgbClr val="F97316"/>
          </a:solidFill>
          <a:ln/>
        </p:spPr>
      </p:sp>
      <p:sp>
        <p:nvSpPr>
          <p:cNvPr id="14" name="Text 12"/>
          <p:cNvSpPr/>
          <p:nvPr/>
        </p:nvSpPr>
        <p:spPr>
          <a:xfrm>
            <a:off x="457200" y="3703320"/>
            <a:ext cx="2377440" cy="530352"/>
          </a:xfrm>
          <a:prstGeom prst="rect">
            <a:avLst/>
          </a:prstGeom>
          <a:noFill/>
          <a:ln/>
        </p:spPr>
        <p:txBody>
          <a:bodyPr wrap="square" rtlCol="0" anchor="ctr"/>
          <a:lstStyle/>
          <a:p>
            <a:pPr algn="ctr" indent="0" marL="0">
              <a:buNone/>
            </a:pPr>
            <a:r>
              <a:rPr lang="en-US" sz="2200" b="1" dirty="0">
                <a:solidFill>
                  <a:srgbClr val="FFFFFF"/>
                </a:solidFill>
                <a:latin typeface="Comic Sans MS" pitchFamily="34" charset="0"/>
                <a:ea typeface="Comic Sans MS" pitchFamily="34" charset="-122"/>
                <a:cs typeface="Comic Sans MS" pitchFamily="34" charset="-120"/>
              </a:rPr>
              <a:t>mitzvot</a:t>
            </a:r>
            <a:endParaRPr lang="en-US" sz="2200" dirty="0"/>
          </a:p>
        </p:txBody>
      </p:sp>
      <p:sp>
        <p:nvSpPr>
          <p:cNvPr id="15" name="Shape 13"/>
          <p:cNvSpPr/>
          <p:nvPr/>
        </p:nvSpPr>
        <p:spPr>
          <a:xfrm>
            <a:off x="457200" y="4343400"/>
            <a:ext cx="2377440" cy="530352"/>
          </a:xfrm>
          <a:prstGeom prst="roundRect">
            <a:avLst>
              <a:gd name="adj" fmla="val 20690"/>
            </a:avLst>
          </a:prstGeom>
          <a:solidFill>
            <a:srgbClr val="16A34A"/>
          </a:solidFill>
          <a:ln/>
        </p:spPr>
      </p:sp>
      <p:sp>
        <p:nvSpPr>
          <p:cNvPr id="16" name="Text 14"/>
          <p:cNvSpPr/>
          <p:nvPr/>
        </p:nvSpPr>
        <p:spPr>
          <a:xfrm>
            <a:off x="457200" y="4343400"/>
            <a:ext cx="2377440" cy="530352"/>
          </a:xfrm>
          <a:prstGeom prst="rect">
            <a:avLst/>
          </a:prstGeom>
          <a:noFill/>
          <a:ln/>
        </p:spPr>
        <p:txBody>
          <a:bodyPr wrap="square" rtlCol="0" anchor="ctr"/>
          <a:lstStyle/>
          <a:p>
            <a:pPr algn="ctr" indent="0" marL="0">
              <a:buNone/>
            </a:pPr>
            <a:r>
              <a:rPr lang="en-US" sz="2200" b="1" dirty="0">
                <a:solidFill>
                  <a:srgbClr val="FFFFFF"/>
                </a:solidFill>
                <a:latin typeface="Comic Sans MS" pitchFamily="34" charset="0"/>
                <a:ea typeface="Comic Sans MS" pitchFamily="34" charset="-122"/>
                <a:cs typeface="Comic Sans MS" pitchFamily="34" charset="-120"/>
              </a:rPr>
              <a:t>tzedakah</a:t>
            </a:r>
            <a:endParaRPr lang="en-US" sz="2200" dirty="0"/>
          </a:p>
        </p:txBody>
      </p:sp>
      <p:sp>
        <p:nvSpPr>
          <p:cNvPr id="17" name="Shape 15"/>
          <p:cNvSpPr/>
          <p:nvPr/>
        </p:nvSpPr>
        <p:spPr>
          <a:xfrm>
            <a:off x="3840480" y="1143000"/>
            <a:ext cx="4846320" cy="530352"/>
          </a:xfrm>
          <a:prstGeom prst="roundRect">
            <a:avLst>
              <a:gd name="adj" fmla="val 20690"/>
            </a:avLst>
          </a:prstGeom>
          <a:solidFill>
            <a:srgbClr val="FFFFFF"/>
          </a:solidFill>
          <a:ln w="25400">
            <a:solidFill>
              <a:srgbClr val="94A3B8"/>
            </a:solidFill>
            <a:prstDash val="solid"/>
          </a:ln>
        </p:spPr>
      </p:sp>
      <p:sp>
        <p:nvSpPr>
          <p:cNvPr id="18" name="Text 16"/>
          <p:cNvSpPr/>
          <p:nvPr/>
        </p:nvSpPr>
        <p:spPr>
          <a:xfrm>
            <a:off x="3977640" y="1143000"/>
            <a:ext cx="4663440" cy="530352"/>
          </a:xfrm>
          <a:prstGeom prst="rect">
            <a:avLst/>
          </a:prstGeom>
          <a:noFill/>
          <a:ln/>
        </p:spPr>
        <p:txBody>
          <a:bodyPr wrap="square" rtlCol="0" anchor="ctr"/>
          <a:lstStyle/>
          <a:p>
            <a:pPr indent="0" marL="0">
              <a:buNone/>
            </a:pPr>
            <a:r>
              <a:rPr lang="en-US" sz="1800" dirty="0">
                <a:solidFill>
                  <a:srgbClr val="1F2937"/>
                </a:solidFill>
                <a:latin typeface="Comic Sans MS" pitchFamily="34" charset="0"/>
                <a:ea typeface="Comic Sans MS" pitchFamily="34" charset="-122"/>
                <a:cs typeface="Comic Sans MS" pitchFamily="34" charset="-120"/>
              </a:rPr>
              <a:t>A.  The Jewish day of rest</a:t>
            </a:r>
            <a:endParaRPr lang="en-US" sz="1800" dirty="0"/>
          </a:p>
        </p:txBody>
      </p:sp>
      <p:sp>
        <p:nvSpPr>
          <p:cNvPr id="19" name="Shape 17"/>
          <p:cNvSpPr/>
          <p:nvPr/>
        </p:nvSpPr>
        <p:spPr>
          <a:xfrm>
            <a:off x="3840480" y="1783080"/>
            <a:ext cx="4846320" cy="530352"/>
          </a:xfrm>
          <a:prstGeom prst="roundRect">
            <a:avLst>
              <a:gd name="adj" fmla="val 20690"/>
            </a:avLst>
          </a:prstGeom>
          <a:solidFill>
            <a:srgbClr val="FFFFFF"/>
          </a:solidFill>
          <a:ln w="25400">
            <a:solidFill>
              <a:srgbClr val="94A3B8"/>
            </a:solidFill>
            <a:prstDash val="solid"/>
          </a:ln>
        </p:spPr>
      </p:sp>
      <p:sp>
        <p:nvSpPr>
          <p:cNvPr id="20" name="Text 18"/>
          <p:cNvSpPr/>
          <p:nvPr/>
        </p:nvSpPr>
        <p:spPr>
          <a:xfrm>
            <a:off x="3977640" y="1783080"/>
            <a:ext cx="4663440" cy="530352"/>
          </a:xfrm>
          <a:prstGeom prst="rect">
            <a:avLst/>
          </a:prstGeom>
          <a:noFill/>
          <a:ln/>
        </p:spPr>
        <p:txBody>
          <a:bodyPr wrap="square" rtlCol="0" anchor="ctr"/>
          <a:lstStyle/>
          <a:p>
            <a:pPr indent="0" marL="0">
              <a:buNone/>
            </a:pPr>
            <a:r>
              <a:rPr lang="en-US" sz="1800" dirty="0">
                <a:solidFill>
                  <a:srgbClr val="1F2937"/>
                </a:solidFill>
                <a:latin typeface="Comic Sans MS" pitchFamily="34" charset="0"/>
                <a:ea typeface="Comic Sans MS" pitchFamily="34" charset="-122"/>
                <a:cs typeface="Comic Sans MS" pitchFamily="34" charset="-120"/>
              </a:rPr>
              <a:t>B.  Giving to help people in need</a:t>
            </a:r>
            <a:endParaRPr lang="en-US" sz="1800" dirty="0"/>
          </a:p>
        </p:txBody>
      </p:sp>
      <p:sp>
        <p:nvSpPr>
          <p:cNvPr id="21" name="Shape 19"/>
          <p:cNvSpPr/>
          <p:nvPr/>
        </p:nvSpPr>
        <p:spPr>
          <a:xfrm>
            <a:off x="3840480" y="2423160"/>
            <a:ext cx="4846320" cy="530352"/>
          </a:xfrm>
          <a:prstGeom prst="roundRect">
            <a:avLst>
              <a:gd name="adj" fmla="val 20690"/>
            </a:avLst>
          </a:prstGeom>
          <a:solidFill>
            <a:srgbClr val="FFFFFF"/>
          </a:solidFill>
          <a:ln w="25400">
            <a:solidFill>
              <a:srgbClr val="94A3B8"/>
            </a:solidFill>
            <a:prstDash val="solid"/>
          </a:ln>
        </p:spPr>
      </p:sp>
      <p:sp>
        <p:nvSpPr>
          <p:cNvPr id="22" name="Text 20"/>
          <p:cNvSpPr/>
          <p:nvPr/>
        </p:nvSpPr>
        <p:spPr>
          <a:xfrm>
            <a:off x="3977640" y="2423160"/>
            <a:ext cx="4663440" cy="530352"/>
          </a:xfrm>
          <a:prstGeom prst="rect">
            <a:avLst/>
          </a:prstGeom>
          <a:noFill/>
          <a:ln/>
        </p:spPr>
        <p:txBody>
          <a:bodyPr wrap="square" rtlCol="0" anchor="ctr"/>
          <a:lstStyle/>
          <a:p>
            <a:pPr indent="0" marL="0">
              <a:buNone/>
            </a:pPr>
            <a:r>
              <a:rPr lang="en-US" sz="1800" dirty="0">
                <a:solidFill>
                  <a:srgbClr val="1F2937"/>
                </a:solidFill>
                <a:latin typeface="Comic Sans MS" pitchFamily="34" charset="0"/>
                <a:ea typeface="Comic Sans MS" pitchFamily="34" charset="-122"/>
                <a:cs typeface="Comic Sans MS" pitchFamily="34" charset="-120"/>
              </a:rPr>
              <a:t>C.  The Jewish holy book</a:t>
            </a:r>
            <a:endParaRPr lang="en-US" sz="1800" dirty="0"/>
          </a:p>
        </p:txBody>
      </p:sp>
      <p:sp>
        <p:nvSpPr>
          <p:cNvPr id="23" name="Shape 21"/>
          <p:cNvSpPr/>
          <p:nvPr/>
        </p:nvSpPr>
        <p:spPr>
          <a:xfrm>
            <a:off x="3840480" y="3063240"/>
            <a:ext cx="4846320" cy="530352"/>
          </a:xfrm>
          <a:prstGeom prst="roundRect">
            <a:avLst>
              <a:gd name="adj" fmla="val 20690"/>
            </a:avLst>
          </a:prstGeom>
          <a:solidFill>
            <a:srgbClr val="FFFFFF"/>
          </a:solidFill>
          <a:ln w="25400">
            <a:solidFill>
              <a:srgbClr val="94A3B8"/>
            </a:solidFill>
            <a:prstDash val="solid"/>
          </a:ln>
        </p:spPr>
      </p:sp>
      <p:sp>
        <p:nvSpPr>
          <p:cNvPr id="24" name="Text 22"/>
          <p:cNvSpPr/>
          <p:nvPr/>
        </p:nvSpPr>
        <p:spPr>
          <a:xfrm>
            <a:off x="3977640" y="3063240"/>
            <a:ext cx="4663440" cy="530352"/>
          </a:xfrm>
          <a:prstGeom prst="rect">
            <a:avLst/>
          </a:prstGeom>
          <a:noFill/>
          <a:ln/>
        </p:spPr>
        <p:txBody>
          <a:bodyPr wrap="square" rtlCol="0" anchor="ctr"/>
          <a:lstStyle/>
          <a:p>
            <a:pPr indent="0" marL="0">
              <a:buNone/>
            </a:pPr>
            <a:r>
              <a:rPr lang="en-US" sz="1800" dirty="0">
                <a:solidFill>
                  <a:srgbClr val="1F2937"/>
                </a:solidFill>
                <a:latin typeface="Comic Sans MS" pitchFamily="34" charset="0"/>
                <a:ea typeface="Comic Sans MS" pitchFamily="34" charset="-122"/>
                <a:cs typeface="Comic Sans MS" pitchFamily="34" charset="-120"/>
              </a:rPr>
              <a:t>D.  More than one mitzvah</a:t>
            </a:r>
            <a:endParaRPr lang="en-US" sz="1800" dirty="0"/>
          </a:p>
        </p:txBody>
      </p:sp>
      <p:sp>
        <p:nvSpPr>
          <p:cNvPr id="25" name="Shape 23"/>
          <p:cNvSpPr/>
          <p:nvPr/>
        </p:nvSpPr>
        <p:spPr>
          <a:xfrm>
            <a:off x="3840480" y="3703320"/>
            <a:ext cx="4846320" cy="530352"/>
          </a:xfrm>
          <a:prstGeom prst="roundRect">
            <a:avLst>
              <a:gd name="adj" fmla="val 20690"/>
            </a:avLst>
          </a:prstGeom>
          <a:solidFill>
            <a:srgbClr val="FFFFFF"/>
          </a:solidFill>
          <a:ln w="25400">
            <a:solidFill>
              <a:srgbClr val="94A3B8"/>
            </a:solidFill>
            <a:prstDash val="solid"/>
          </a:ln>
        </p:spPr>
      </p:sp>
      <p:sp>
        <p:nvSpPr>
          <p:cNvPr id="26" name="Text 24"/>
          <p:cNvSpPr/>
          <p:nvPr/>
        </p:nvSpPr>
        <p:spPr>
          <a:xfrm>
            <a:off x="3977640" y="3703320"/>
            <a:ext cx="4663440" cy="530352"/>
          </a:xfrm>
          <a:prstGeom prst="rect">
            <a:avLst/>
          </a:prstGeom>
          <a:noFill/>
          <a:ln/>
        </p:spPr>
        <p:txBody>
          <a:bodyPr wrap="square" rtlCol="0" anchor="ctr"/>
          <a:lstStyle/>
          <a:p>
            <a:pPr indent="0" marL="0">
              <a:buNone/>
            </a:pPr>
            <a:r>
              <a:rPr lang="en-US" sz="1800" dirty="0">
                <a:solidFill>
                  <a:srgbClr val="1F2937"/>
                </a:solidFill>
                <a:latin typeface="Comic Sans MS" pitchFamily="34" charset="0"/>
                <a:ea typeface="Comic Sans MS" pitchFamily="34" charset="-122"/>
                <a:cs typeface="Comic Sans MS" pitchFamily="34" charset="-120"/>
              </a:rPr>
              <a:t>E.  Where Jewish people meet to pray</a:t>
            </a:r>
            <a:endParaRPr lang="en-US" sz="1800" dirty="0"/>
          </a:p>
        </p:txBody>
      </p:sp>
      <p:sp>
        <p:nvSpPr>
          <p:cNvPr id="27" name="Shape 25"/>
          <p:cNvSpPr/>
          <p:nvPr/>
        </p:nvSpPr>
        <p:spPr>
          <a:xfrm>
            <a:off x="3840480" y="4343400"/>
            <a:ext cx="4846320" cy="530352"/>
          </a:xfrm>
          <a:prstGeom prst="roundRect">
            <a:avLst>
              <a:gd name="adj" fmla="val 20690"/>
            </a:avLst>
          </a:prstGeom>
          <a:solidFill>
            <a:srgbClr val="FFFFFF"/>
          </a:solidFill>
          <a:ln w="25400">
            <a:solidFill>
              <a:srgbClr val="94A3B8"/>
            </a:solidFill>
            <a:prstDash val="solid"/>
          </a:ln>
        </p:spPr>
      </p:sp>
      <p:sp>
        <p:nvSpPr>
          <p:cNvPr id="28" name="Text 26"/>
          <p:cNvSpPr/>
          <p:nvPr/>
        </p:nvSpPr>
        <p:spPr>
          <a:xfrm>
            <a:off x="3977640" y="4343400"/>
            <a:ext cx="4663440" cy="530352"/>
          </a:xfrm>
          <a:prstGeom prst="rect">
            <a:avLst/>
          </a:prstGeom>
          <a:noFill/>
          <a:ln/>
        </p:spPr>
        <p:txBody>
          <a:bodyPr wrap="square" rtlCol="0" anchor="ctr"/>
          <a:lstStyle/>
          <a:p>
            <a:pPr indent="0" marL="0">
              <a:buNone/>
            </a:pPr>
            <a:r>
              <a:rPr lang="en-US" sz="1800" dirty="0">
                <a:solidFill>
                  <a:srgbClr val="1F2937"/>
                </a:solidFill>
                <a:latin typeface="Comic Sans MS" pitchFamily="34" charset="0"/>
                <a:ea typeface="Comic Sans MS" pitchFamily="34" charset="-122"/>
                <a:cs typeface="Comic Sans MS" pitchFamily="34" charset="-120"/>
              </a:rPr>
              <a:t>F.  A good deed God asks Jewish people to do</a:t>
            </a:r>
            <a:endParaRPr lang="en-US" sz="18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8E7"/>
        </a:solidFill>
      </p:bgPr>
    </p:bg>
    <p:spTree>
      <p:nvGrpSpPr>
        <p:cNvPr id="1" name=""/>
        <p:cNvGrpSpPr/>
        <p:nvPr/>
      </p:nvGrpSpPr>
      <p:grpSpPr>
        <a:xfrm>
          <a:off x="0" y="0"/>
          <a:ext cx="0" cy="0"/>
          <a:chOff x="0" y="0"/>
          <a:chExt cx="0" cy="0"/>
        </a:xfrm>
      </p:grpSpPr>
      <p:sp>
        <p:nvSpPr>
          <p:cNvPr id="2" name="Shape 0"/>
          <p:cNvSpPr/>
          <p:nvPr/>
        </p:nvSpPr>
        <p:spPr>
          <a:xfrm>
            <a:off x="0" y="0"/>
            <a:ext cx="9144000" cy="868680"/>
          </a:xfrm>
          <a:prstGeom prst="rect">
            <a:avLst/>
          </a:prstGeom>
          <a:solidFill>
            <a:srgbClr val="1E3A8A"/>
          </a:solidFill>
          <a:ln/>
        </p:spPr>
      </p:sp>
      <p:sp>
        <p:nvSpPr>
          <p:cNvPr id="3" name="Shape 1"/>
          <p:cNvSpPr/>
          <p:nvPr/>
        </p:nvSpPr>
        <p:spPr>
          <a:xfrm>
            <a:off x="0" y="868680"/>
            <a:ext cx="9144000" cy="73152"/>
          </a:xfrm>
          <a:prstGeom prst="rect">
            <a:avLst/>
          </a:prstGeom>
          <a:solidFill>
            <a:srgbClr val="F2B705"/>
          </a:solidFill>
          <a:ln/>
        </p:spPr>
      </p:sp>
      <p:sp>
        <p:nvSpPr>
          <p:cNvPr id="4" name="Text 2"/>
          <p:cNvSpPr/>
          <p:nvPr/>
        </p:nvSpPr>
        <p:spPr>
          <a:xfrm>
            <a:off x="365760" y="73152"/>
            <a:ext cx="8412480" cy="731520"/>
          </a:xfrm>
          <a:prstGeom prst="rect">
            <a:avLst/>
          </a:prstGeom>
          <a:noFill/>
          <a:ln/>
        </p:spPr>
        <p:txBody>
          <a:bodyPr wrap="square" rtlCol="0" anchor="ctr"/>
          <a:lstStyle/>
          <a:p>
            <a:pPr indent="0" marL="0">
              <a:buNone/>
            </a:pPr>
            <a:r>
              <a:rPr lang="en-US" sz="3000" b="1" dirty="0">
                <a:solidFill>
                  <a:srgbClr val="FFFFFF"/>
                </a:solidFill>
                <a:latin typeface="Comic Sans MS" pitchFamily="34" charset="0"/>
                <a:ea typeface="Comic Sans MS" pitchFamily="34" charset="-122"/>
                <a:cs typeface="Comic Sans MS" pitchFamily="34" charset="-120"/>
              </a:rPr>
              <a:t>Key words: answers</a:t>
            </a:r>
            <a:endParaRPr lang="en-US" sz="3000" dirty="0"/>
          </a:p>
        </p:txBody>
      </p:sp>
      <p:sp>
        <p:nvSpPr>
          <p:cNvPr id="5" name="Shape 3"/>
          <p:cNvSpPr/>
          <p:nvPr/>
        </p:nvSpPr>
        <p:spPr>
          <a:xfrm>
            <a:off x="457200" y="1143000"/>
            <a:ext cx="2377440" cy="530352"/>
          </a:xfrm>
          <a:prstGeom prst="roundRect">
            <a:avLst>
              <a:gd name="adj" fmla="val 20690"/>
            </a:avLst>
          </a:prstGeom>
          <a:solidFill>
            <a:srgbClr val="1E3A8A"/>
          </a:solidFill>
          <a:ln/>
        </p:spPr>
      </p:sp>
      <p:sp>
        <p:nvSpPr>
          <p:cNvPr id="6" name="Text 4"/>
          <p:cNvSpPr/>
          <p:nvPr/>
        </p:nvSpPr>
        <p:spPr>
          <a:xfrm>
            <a:off x="457200" y="1143000"/>
            <a:ext cx="2377440" cy="530352"/>
          </a:xfrm>
          <a:prstGeom prst="rect">
            <a:avLst/>
          </a:prstGeom>
          <a:noFill/>
          <a:ln/>
        </p:spPr>
        <p:txBody>
          <a:bodyPr wrap="square" rtlCol="0" anchor="ctr"/>
          <a:lstStyle/>
          <a:p>
            <a:pPr algn="ctr" indent="0" marL="0">
              <a:buNone/>
            </a:pPr>
            <a:r>
              <a:rPr lang="en-US" sz="2200" b="1" dirty="0">
                <a:solidFill>
                  <a:srgbClr val="FFFFFF"/>
                </a:solidFill>
                <a:latin typeface="Comic Sans MS" pitchFamily="34" charset="0"/>
                <a:ea typeface="Comic Sans MS" pitchFamily="34" charset="-122"/>
                <a:cs typeface="Comic Sans MS" pitchFamily="34" charset="-120"/>
              </a:rPr>
              <a:t>Torah</a:t>
            </a:r>
            <a:endParaRPr lang="en-US" sz="2200" dirty="0"/>
          </a:p>
        </p:txBody>
      </p:sp>
      <p:sp>
        <p:nvSpPr>
          <p:cNvPr id="7" name="Shape 5"/>
          <p:cNvSpPr/>
          <p:nvPr/>
        </p:nvSpPr>
        <p:spPr>
          <a:xfrm>
            <a:off x="457200" y="1783080"/>
            <a:ext cx="2377440" cy="530352"/>
          </a:xfrm>
          <a:prstGeom prst="roundRect">
            <a:avLst>
              <a:gd name="adj" fmla="val 20690"/>
            </a:avLst>
          </a:prstGeom>
          <a:solidFill>
            <a:srgbClr val="3B82F6"/>
          </a:solidFill>
          <a:ln/>
        </p:spPr>
      </p:sp>
      <p:sp>
        <p:nvSpPr>
          <p:cNvPr id="8" name="Text 6"/>
          <p:cNvSpPr/>
          <p:nvPr/>
        </p:nvSpPr>
        <p:spPr>
          <a:xfrm>
            <a:off x="457200" y="1783080"/>
            <a:ext cx="2377440" cy="530352"/>
          </a:xfrm>
          <a:prstGeom prst="rect">
            <a:avLst/>
          </a:prstGeom>
          <a:noFill/>
          <a:ln/>
        </p:spPr>
        <p:txBody>
          <a:bodyPr wrap="square" rtlCol="0" anchor="ctr"/>
          <a:lstStyle/>
          <a:p>
            <a:pPr algn="ctr" indent="0" marL="0">
              <a:buNone/>
            </a:pPr>
            <a:r>
              <a:rPr lang="en-US" sz="2200" b="1" dirty="0">
                <a:solidFill>
                  <a:srgbClr val="FFFFFF"/>
                </a:solidFill>
                <a:latin typeface="Comic Sans MS" pitchFamily="34" charset="0"/>
                <a:ea typeface="Comic Sans MS" pitchFamily="34" charset="-122"/>
                <a:cs typeface="Comic Sans MS" pitchFamily="34" charset="-120"/>
              </a:rPr>
              <a:t>synagogue</a:t>
            </a:r>
            <a:endParaRPr lang="en-US" sz="2200" dirty="0"/>
          </a:p>
        </p:txBody>
      </p:sp>
      <p:sp>
        <p:nvSpPr>
          <p:cNvPr id="9" name="Shape 7"/>
          <p:cNvSpPr/>
          <p:nvPr/>
        </p:nvSpPr>
        <p:spPr>
          <a:xfrm>
            <a:off x="457200" y="2423160"/>
            <a:ext cx="2377440" cy="530352"/>
          </a:xfrm>
          <a:prstGeom prst="roundRect">
            <a:avLst>
              <a:gd name="adj" fmla="val 20690"/>
            </a:avLst>
          </a:prstGeom>
          <a:solidFill>
            <a:srgbClr val="7C3AED"/>
          </a:solidFill>
          <a:ln/>
        </p:spPr>
      </p:sp>
      <p:sp>
        <p:nvSpPr>
          <p:cNvPr id="10" name="Text 8"/>
          <p:cNvSpPr/>
          <p:nvPr/>
        </p:nvSpPr>
        <p:spPr>
          <a:xfrm>
            <a:off x="457200" y="2423160"/>
            <a:ext cx="2377440" cy="530352"/>
          </a:xfrm>
          <a:prstGeom prst="rect">
            <a:avLst/>
          </a:prstGeom>
          <a:noFill/>
          <a:ln/>
        </p:spPr>
        <p:txBody>
          <a:bodyPr wrap="square" rtlCol="0" anchor="ctr"/>
          <a:lstStyle/>
          <a:p>
            <a:pPr algn="ctr" indent="0" marL="0">
              <a:buNone/>
            </a:pPr>
            <a:r>
              <a:rPr lang="en-US" sz="2200" b="1" dirty="0">
                <a:solidFill>
                  <a:srgbClr val="FFFFFF"/>
                </a:solidFill>
                <a:latin typeface="Comic Sans MS" pitchFamily="34" charset="0"/>
                <a:ea typeface="Comic Sans MS" pitchFamily="34" charset="-122"/>
                <a:cs typeface="Comic Sans MS" pitchFamily="34" charset="-120"/>
              </a:rPr>
              <a:t>Shabbat</a:t>
            </a:r>
            <a:endParaRPr lang="en-US" sz="2200" dirty="0"/>
          </a:p>
        </p:txBody>
      </p:sp>
      <p:sp>
        <p:nvSpPr>
          <p:cNvPr id="11" name="Shape 9"/>
          <p:cNvSpPr/>
          <p:nvPr/>
        </p:nvSpPr>
        <p:spPr>
          <a:xfrm>
            <a:off x="457200" y="3063240"/>
            <a:ext cx="2377440" cy="530352"/>
          </a:xfrm>
          <a:prstGeom prst="roundRect">
            <a:avLst>
              <a:gd name="adj" fmla="val 20690"/>
            </a:avLst>
          </a:prstGeom>
          <a:solidFill>
            <a:srgbClr val="EC4899"/>
          </a:solidFill>
          <a:ln/>
        </p:spPr>
      </p:sp>
      <p:sp>
        <p:nvSpPr>
          <p:cNvPr id="12" name="Text 10"/>
          <p:cNvSpPr/>
          <p:nvPr/>
        </p:nvSpPr>
        <p:spPr>
          <a:xfrm>
            <a:off x="457200" y="3063240"/>
            <a:ext cx="2377440" cy="530352"/>
          </a:xfrm>
          <a:prstGeom prst="rect">
            <a:avLst/>
          </a:prstGeom>
          <a:noFill/>
          <a:ln/>
        </p:spPr>
        <p:txBody>
          <a:bodyPr wrap="square" rtlCol="0" anchor="ctr"/>
          <a:lstStyle/>
          <a:p>
            <a:pPr algn="ctr" indent="0" marL="0">
              <a:buNone/>
            </a:pPr>
            <a:r>
              <a:rPr lang="en-US" sz="2200" b="1" dirty="0">
                <a:solidFill>
                  <a:srgbClr val="FFFFFF"/>
                </a:solidFill>
                <a:latin typeface="Comic Sans MS" pitchFamily="34" charset="0"/>
                <a:ea typeface="Comic Sans MS" pitchFamily="34" charset="-122"/>
                <a:cs typeface="Comic Sans MS" pitchFamily="34" charset="-120"/>
              </a:rPr>
              <a:t>mitzvah</a:t>
            </a:r>
            <a:endParaRPr lang="en-US" sz="2200" dirty="0"/>
          </a:p>
        </p:txBody>
      </p:sp>
      <p:sp>
        <p:nvSpPr>
          <p:cNvPr id="13" name="Shape 11"/>
          <p:cNvSpPr/>
          <p:nvPr/>
        </p:nvSpPr>
        <p:spPr>
          <a:xfrm>
            <a:off x="457200" y="3703320"/>
            <a:ext cx="2377440" cy="530352"/>
          </a:xfrm>
          <a:prstGeom prst="roundRect">
            <a:avLst>
              <a:gd name="adj" fmla="val 20690"/>
            </a:avLst>
          </a:prstGeom>
          <a:solidFill>
            <a:srgbClr val="F97316"/>
          </a:solidFill>
          <a:ln/>
        </p:spPr>
      </p:sp>
      <p:sp>
        <p:nvSpPr>
          <p:cNvPr id="14" name="Text 12"/>
          <p:cNvSpPr/>
          <p:nvPr/>
        </p:nvSpPr>
        <p:spPr>
          <a:xfrm>
            <a:off x="457200" y="3703320"/>
            <a:ext cx="2377440" cy="530352"/>
          </a:xfrm>
          <a:prstGeom prst="rect">
            <a:avLst/>
          </a:prstGeom>
          <a:noFill/>
          <a:ln/>
        </p:spPr>
        <p:txBody>
          <a:bodyPr wrap="square" rtlCol="0" anchor="ctr"/>
          <a:lstStyle/>
          <a:p>
            <a:pPr algn="ctr" indent="0" marL="0">
              <a:buNone/>
            </a:pPr>
            <a:r>
              <a:rPr lang="en-US" sz="2200" b="1" dirty="0">
                <a:solidFill>
                  <a:srgbClr val="FFFFFF"/>
                </a:solidFill>
                <a:latin typeface="Comic Sans MS" pitchFamily="34" charset="0"/>
                <a:ea typeface="Comic Sans MS" pitchFamily="34" charset="-122"/>
                <a:cs typeface="Comic Sans MS" pitchFamily="34" charset="-120"/>
              </a:rPr>
              <a:t>mitzvot</a:t>
            </a:r>
            <a:endParaRPr lang="en-US" sz="2200" dirty="0"/>
          </a:p>
        </p:txBody>
      </p:sp>
      <p:sp>
        <p:nvSpPr>
          <p:cNvPr id="15" name="Shape 13"/>
          <p:cNvSpPr/>
          <p:nvPr/>
        </p:nvSpPr>
        <p:spPr>
          <a:xfrm>
            <a:off x="457200" y="4343400"/>
            <a:ext cx="2377440" cy="530352"/>
          </a:xfrm>
          <a:prstGeom prst="roundRect">
            <a:avLst>
              <a:gd name="adj" fmla="val 20690"/>
            </a:avLst>
          </a:prstGeom>
          <a:solidFill>
            <a:srgbClr val="16A34A"/>
          </a:solidFill>
          <a:ln/>
        </p:spPr>
      </p:sp>
      <p:sp>
        <p:nvSpPr>
          <p:cNvPr id="16" name="Text 14"/>
          <p:cNvSpPr/>
          <p:nvPr/>
        </p:nvSpPr>
        <p:spPr>
          <a:xfrm>
            <a:off x="457200" y="4343400"/>
            <a:ext cx="2377440" cy="530352"/>
          </a:xfrm>
          <a:prstGeom prst="rect">
            <a:avLst/>
          </a:prstGeom>
          <a:noFill/>
          <a:ln/>
        </p:spPr>
        <p:txBody>
          <a:bodyPr wrap="square" rtlCol="0" anchor="ctr"/>
          <a:lstStyle/>
          <a:p>
            <a:pPr algn="ctr" indent="0" marL="0">
              <a:buNone/>
            </a:pPr>
            <a:r>
              <a:rPr lang="en-US" sz="2200" b="1" dirty="0">
                <a:solidFill>
                  <a:srgbClr val="FFFFFF"/>
                </a:solidFill>
                <a:latin typeface="Comic Sans MS" pitchFamily="34" charset="0"/>
                <a:ea typeface="Comic Sans MS" pitchFamily="34" charset="-122"/>
                <a:cs typeface="Comic Sans MS" pitchFamily="34" charset="-120"/>
              </a:rPr>
              <a:t>tzedakah</a:t>
            </a:r>
            <a:endParaRPr lang="en-US" sz="2200" dirty="0"/>
          </a:p>
        </p:txBody>
      </p:sp>
      <p:sp>
        <p:nvSpPr>
          <p:cNvPr id="17" name="Shape 15"/>
          <p:cNvSpPr/>
          <p:nvPr/>
        </p:nvSpPr>
        <p:spPr>
          <a:xfrm>
            <a:off x="3840480" y="1143000"/>
            <a:ext cx="4846320" cy="530352"/>
          </a:xfrm>
          <a:prstGeom prst="roundRect">
            <a:avLst>
              <a:gd name="adj" fmla="val 20690"/>
            </a:avLst>
          </a:prstGeom>
          <a:solidFill>
            <a:srgbClr val="FFFFFF"/>
          </a:solidFill>
          <a:ln w="25400">
            <a:solidFill>
              <a:srgbClr val="1E3A8A"/>
            </a:solidFill>
            <a:prstDash val="solid"/>
          </a:ln>
        </p:spPr>
      </p:sp>
      <p:sp>
        <p:nvSpPr>
          <p:cNvPr id="18" name="Text 16"/>
          <p:cNvSpPr/>
          <p:nvPr/>
        </p:nvSpPr>
        <p:spPr>
          <a:xfrm>
            <a:off x="3977640" y="1143000"/>
            <a:ext cx="4663440" cy="530352"/>
          </a:xfrm>
          <a:prstGeom prst="rect">
            <a:avLst/>
          </a:prstGeom>
          <a:noFill/>
          <a:ln/>
        </p:spPr>
        <p:txBody>
          <a:bodyPr wrap="square" rtlCol="0" anchor="ctr"/>
          <a:lstStyle/>
          <a:p>
            <a:pPr indent="0" marL="0">
              <a:buNone/>
            </a:pPr>
            <a:r>
              <a:rPr lang="en-US" sz="1800" dirty="0">
                <a:solidFill>
                  <a:srgbClr val="1F2937"/>
                </a:solidFill>
                <a:latin typeface="Comic Sans MS" pitchFamily="34" charset="0"/>
                <a:ea typeface="Comic Sans MS" pitchFamily="34" charset="-122"/>
                <a:cs typeface="Comic Sans MS" pitchFamily="34" charset="-120"/>
              </a:rPr>
              <a:t>C.  The Jewish holy book</a:t>
            </a:r>
            <a:endParaRPr lang="en-US" sz="1800" dirty="0"/>
          </a:p>
        </p:txBody>
      </p:sp>
      <p:sp>
        <p:nvSpPr>
          <p:cNvPr id="19" name="Shape 17"/>
          <p:cNvSpPr/>
          <p:nvPr/>
        </p:nvSpPr>
        <p:spPr>
          <a:xfrm>
            <a:off x="2834640" y="1408176"/>
            <a:ext cx="1005840" cy="0"/>
          </a:xfrm>
          <a:prstGeom prst="line">
            <a:avLst/>
          </a:prstGeom>
          <a:noFill/>
          <a:ln w="38100">
            <a:solidFill>
              <a:srgbClr val="1E3A8A"/>
            </a:solidFill>
            <a:prstDash val="solid"/>
            <a:tailEnd type="triangle"/>
          </a:ln>
        </p:spPr>
      </p:sp>
      <p:sp>
        <p:nvSpPr>
          <p:cNvPr id="20" name="Shape 18"/>
          <p:cNvSpPr/>
          <p:nvPr/>
        </p:nvSpPr>
        <p:spPr>
          <a:xfrm>
            <a:off x="3840480" y="1783080"/>
            <a:ext cx="4846320" cy="530352"/>
          </a:xfrm>
          <a:prstGeom prst="roundRect">
            <a:avLst>
              <a:gd name="adj" fmla="val 20690"/>
            </a:avLst>
          </a:prstGeom>
          <a:solidFill>
            <a:srgbClr val="FFFFFF"/>
          </a:solidFill>
          <a:ln w="25400">
            <a:solidFill>
              <a:srgbClr val="3B82F6"/>
            </a:solidFill>
            <a:prstDash val="solid"/>
          </a:ln>
        </p:spPr>
      </p:sp>
      <p:sp>
        <p:nvSpPr>
          <p:cNvPr id="21" name="Text 19"/>
          <p:cNvSpPr/>
          <p:nvPr/>
        </p:nvSpPr>
        <p:spPr>
          <a:xfrm>
            <a:off x="3977640" y="1783080"/>
            <a:ext cx="4663440" cy="530352"/>
          </a:xfrm>
          <a:prstGeom prst="rect">
            <a:avLst/>
          </a:prstGeom>
          <a:noFill/>
          <a:ln/>
        </p:spPr>
        <p:txBody>
          <a:bodyPr wrap="square" rtlCol="0" anchor="ctr"/>
          <a:lstStyle/>
          <a:p>
            <a:pPr indent="0" marL="0">
              <a:buNone/>
            </a:pPr>
            <a:r>
              <a:rPr lang="en-US" sz="1800" dirty="0">
                <a:solidFill>
                  <a:srgbClr val="1F2937"/>
                </a:solidFill>
                <a:latin typeface="Comic Sans MS" pitchFamily="34" charset="0"/>
                <a:ea typeface="Comic Sans MS" pitchFamily="34" charset="-122"/>
                <a:cs typeface="Comic Sans MS" pitchFamily="34" charset="-120"/>
              </a:rPr>
              <a:t>E.  Where Jewish people meet to pray</a:t>
            </a:r>
            <a:endParaRPr lang="en-US" sz="1800" dirty="0"/>
          </a:p>
        </p:txBody>
      </p:sp>
      <p:sp>
        <p:nvSpPr>
          <p:cNvPr id="22" name="Shape 20"/>
          <p:cNvSpPr/>
          <p:nvPr/>
        </p:nvSpPr>
        <p:spPr>
          <a:xfrm>
            <a:off x="2834640" y="2048256"/>
            <a:ext cx="1005840" cy="0"/>
          </a:xfrm>
          <a:prstGeom prst="line">
            <a:avLst/>
          </a:prstGeom>
          <a:noFill/>
          <a:ln w="38100">
            <a:solidFill>
              <a:srgbClr val="3B82F6"/>
            </a:solidFill>
            <a:prstDash val="solid"/>
            <a:tailEnd type="triangle"/>
          </a:ln>
        </p:spPr>
      </p:sp>
      <p:sp>
        <p:nvSpPr>
          <p:cNvPr id="23" name="Shape 21"/>
          <p:cNvSpPr/>
          <p:nvPr/>
        </p:nvSpPr>
        <p:spPr>
          <a:xfrm>
            <a:off x="3840480" y="2423160"/>
            <a:ext cx="4846320" cy="530352"/>
          </a:xfrm>
          <a:prstGeom prst="roundRect">
            <a:avLst>
              <a:gd name="adj" fmla="val 20690"/>
            </a:avLst>
          </a:prstGeom>
          <a:solidFill>
            <a:srgbClr val="FFFFFF"/>
          </a:solidFill>
          <a:ln w="25400">
            <a:solidFill>
              <a:srgbClr val="7C3AED"/>
            </a:solidFill>
            <a:prstDash val="solid"/>
          </a:ln>
        </p:spPr>
      </p:sp>
      <p:sp>
        <p:nvSpPr>
          <p:cNvPr id="24" name="Text 22"/>
          <p:cNvSpPr/>
          <p:nvPr/>
        </p:nvSpPr>
        <p:spPr>
          <a:xfrm>
            <a:off x="3977640" y="2423160"/>
            <a:ext cx="4663440" cy="530352"/>
          </a:xfrm>
          <a:prstGeom prst="rect">
            <a:avLst/>
          </a:prstGeom>
          <a:noFill/>
          <a:ln/>
        </p:spPr>
        <p:txBody>
          <a:bodyPr wrap="square" rtlCol="0" anchor="ctr"/>
          <a:lstStyle/>
          <a:p>
            <a:pPr indent="0" marL="0">
              <a:buNone/>
            </a:pPr>
            <a:r>
              <a:rPr lang="en-US" sz="1800" dirty="0">
                <a:solidFill>
                  <a:srgbClr val="1F2937"/>
                </a:solidFill>
                <a:latin typeface="Comic Sans MS" pitchFamily="34" charset="0"/>
                <a:ea typeface="Comic Sans MS" pitchFamily="34" charset="-122"/>
                <a:cs typeface="Comic Sans MS" pitchFamily="34" charset="-120"/>
              </a:rPr>
              <a:t>A.  The Jewish day of rest</a:t>
            </a:r>
            <a:endParaRPr lang="en-US" sz="1800" dirty="0"/>
          </a:p>
        </p:txBody>
      </p:sp>
      <p:sp>
        <p:nvSpPr>
          <p:cNvPr id="25" name="Shape 23"/>
          <p:cNvSpPr/>
          <p:nvPr/>
        </p:nvSpPr>
        <p:spPr>
          <a:xfrm>
            <a:off x="2834640" y="2688336"/>
            <a:ext cx="1005840" cy="0"/>
          </a:xfrm>
          <a:prstGeom prst="line">
            <a:avLst/>
          </a:prstGeom>
          <a:noFill/>
          <a:ln w="38100">
            <a:solidFill>
              <a:srgbClr val="7C3AED"/>
            </a:solidFill>
            <a:prstDash val="solid"/>
            <a:tailEnd type="triangle"/>
          </a:ln>
        </p:spPr>
      </p:sp>
      <p:sp>
        <p:nvSpPr>
          <p:cNvPr id="26" name="Shape 24"/>
          <p:cNvSpPr/>
          <p:nvPr/>
        </p:nvSpPr>
        <p:spPr>
          <a:xfrm>
            <a:off x="3840480" y="3063240"/>
            <a:ext cx="4846320" cy="530352"/>
          </a:xfrm>
          <a:prstGeom prst="roundRect">
            <a:avLst>
              <a:gd name="adj" fmla="val 20690"/>
            </a:avLst>
          </a:prstGeom>
          <a:solidFill>
            <a:srgbClr val="FFFFFF"/>
          </a:solidFill>
          <a:ln w="25400">
            <a:solidFill>
              <a:srgbClr val="EC4899"/>
            </a:solidFill>
            <a:prstDash val="solid"/>
          </a:ln>
        </p:spPr>
      </p:sp>
      <p:sp>
        <p:nvSpPr>
          <p:cNvPr id="27" name="Text 25"/>
          <p:cNvSpPr/>
          <p:nvPr/>
        </p:nvSpPr>
        <p:spPr>
          <a:xfrm>
            <a:off x="3977640" y="3063240"/>
            <a:ext cx="4663440" cy="530352"/>
          </a:xfrm>
          <a:prstGeom prst="rect">
            <a:avLst/>
          </a:prstGeom>
          <a:noFill/>
          <a:ln/>
        </p:spPr>
        <p:txBody>
          <a:bodyPr wrap="square" rtlCol="0" anchor="ctr"/>
          <a:lstStyle/>
          <a:p>
            <a:pPr indent="0" marL="0">
              <a:buNone/>
            </a:pPr>
            <a:r>
              <a:rPr lang="en-US" sz="1800" dirty="0">
                <a:solidFill>
                  <a:srgbClr val="1F2937"/>
                </a:solidFill>
                <a:latin typeface="Comic Sans MS" pitchFamily="34" charset="0"/>
                <a:ea typeface="Comic Sans MS" pitchFamily="34" charset="-122"/>
                <a:cs typeface="Comic Sans MS" pitchFamily="34" charset="-120"/>
              </a:rPr>
              <a:t>F.  A good deed God asks Jewish people to do</a:t>
            </a:r>
            <a:endParaRPr lang="en-US" sz="1800" dirty="0"/>
          </a:p>
        </p:txBody>
      </p:sp>
      <p:sp>
        <p:nvSpPr>
          <p:cNvPr id="28" name="Shape 26"/>
          <p:cNvSpPr/>
          <p:nvPr/>
        </p:nvSpPr>
        <p:spPr>
          <a:xfrm>
            <a:off x="2834640" y="3328416"/>
            <a:ext cx="1005840" cy="0"/>
          </a:xfrm>
          <a:prstGeom prst="line">
            <a:avLst/>
          </a:prstGeom>
          <a:noFill/>
          <a:ln w="38100">
            <a:solidFill>
              <a:srgbClr val="EC4899"/>
            </a:solidFill>
            <a:prstDash val="solid"/>
            <a:tailEnd type="triangle"/>
          </a:ln>
        </p:spPr>
      </p:sp>
      <p:sp>
        <p:nvSpPr>
          <p:cNvPr id="29" name="Shape 27"/>
          <p:cNvSpPr/>
          <p:nvPr/>
        </p:nvSpPr>
        <p:spPr>
          <a:xfrm>
            <a:off x="3840480" y="3703320"/>
            <a:ext cx="4846320" cy="530352"/>
          </a:xfrm>
          <a:prstGeom prst="roundRect">
            <a:avLst>
              <a:gd name="adj" fmla="val 20690"/>
            </a:avLst>
          </a:prstGeom>
          <a:solidFill>
            <a:srgbClr val="FFFFFF"/>
          </a:solidFill>
          <a:ln w="25400">
            <a:solidFill>
              <a:srgbClr val="F97316"/>
            </a:solidFill>
            <a:prstDash val="solid"/>
          </a:ln>
        </p:spPr>
      </p:sp>
      <p:sp>
        <p:nvSpPr>
          <p:cNvPr id="30" name="Text 28"/>
          <p:cNvSpPr/>
          <p:nvPr/>
        </p:nvSpPr>
        <p:spPr>
          <a:xfrm>
            <a:off x="3977640" y="3703320"/>
            <a:ext cx="4663440" cy="530352"/>
          </a:xfrm>
          <a:prstGeom prst="rect">
            <a:avLst/>
          </a:prstGeom>
          <a:noFill/>
          <a:ln/>
        </p:spPr>
        <p:txBody>
          <a:bodyPr wrap="square" rtlCol="0" anchor="ctr"/>
          <a:lstStyle/>
          <a:p>
            <a:pPr indent="0" marL="0">
              <a:buNone/>
            </a:pPr>
            <a:r>
              <a:rPr lang="en-US" sz="1800" dirty="0">
                <a:solidFill>
                  <a:srgbClr val="1F2937"/>
                </a:solidFill>
                <a:latin typeface="Comic Sans MS" pitchFamily="34" charset="0"/>
                <a:ea typeface="Comic Sans MS" pitchFamily="34" charset="-122"/>
                <a:cs typeface="Comic Sans MS" pitchFamily="34" charset="-120"/>
              </a:rPr>
              <a:t>D.  More than one mitzvah</a:t>
            </a:r>
            <a:endParaRPr lang="en-US" sz="1800" dirty="0"/>
          </a:p>
        </p:txBody>
      </p:sp>
      <p:sp>
        <p:nvSpPr>
          <p:cNvPr id="31" name="Shape 29"/>
          <p:cNvSpPr/>
          <p:nvPr/>
        </p:nvSpPr>
        <p:spPr>
          <a:xfrm>
            <a:off x="2834640" y="3968496"/>
            <a:ext cx="1005840" cy="0"/>
          </a:xfrm>
          <a:prstGeom prst="line">
            <a:avLst/>
          </a:prstGeom>
          <a:noFill/>
          <a:ln w="38100">
            <a:solidFill>
              <a:srgbClr val="F97316"/>
            </a:solidFill>
            <a:prstDash val="solid"/>
            <a:tailEnd type="triangle"/>
          </a:ln>
        </p:spPr>
      </p:sp>
      <p:sp>
        <p:nvSpPr>
          <p:cNvPr id="32" name="Shape 30"/>
          <p:cNvSpPr/>
          <p:nvPr/>
        </p:nvSpPr>
        <p:spPr>
          <a:xfrm>
            <a:off x="3840480" y="4343400"/>
            <a:ext cx="4846320" cy="530352"/>
          </a:xfrm>
          <a:prstGeom prst="roundRect">
            <a:avLst>
              <a:gd name="adj" fmla="val 20690"/>
            </a:avLst>
          </a:prstGeom>
          <a:solidFill>
            <a:srgbClr val="FFFFFF"/>
          </a:solidFill>
          <a:ln w="25400">
            <a:solidFill>
              <a:srgbClr val="16A34A"/>
            </a:solidFill>
            <a:prstDash val="solid"/>
          </a:ln>
        </p:spPr>
      </p:sp>
      <p:sp>
        <p:nvSpPr>
          <p:cNvPr id="33" name="Text 31"/>
          <p:cNvSpPr/>
          <p:nvPr/>
        </p:nvSpPr>
        <p:spPr>
          <a:xfrm>
            <a:off x="3977640" y="4343400"/>
            <a:ext cx="4663440" cy="530352"/>
          </a:xfrm>
          <a:prstGeom prst="rect">
            <a:avLst/>
          </a:prstGeom>
          <a:noFill/>
          <a:ln/>
        </p:spPr>
        <p:txBody>
          <a:bodyPr wrap="square" rtlCol="0" anchor="ctr"/>
          <a:lstStyle/>
          <a:p>
            <a:pPr indent="0" marL="0">
              <a:buNone/>
            </a:pPr>
            <a:r>
              <a:rPr lang="en-US" sz="1800" dirty="0">
                <a:solidFill>
                  <a:srgbClr val="1F2937"/>
                </a:solidFill>
                <a:latin typeface="Comic Sans MS" pitchFamily="34" charset="0"/>
                <a:ea typeface="Comic Sans MS" pitchFamily="34" charset="-122"/>
                <a:cs typeface="Comic Sans MS" pitchFamily="34" charset="-120"/>
              </a:rPr>
              <a:t>B.  Giving to help people in need</a:t>
            </a:r>
            <a:endParaRPr lang="en-US" sz="1800" dirty="0"/>
          </a:p>
        </p:txBody>
      </p:sp>
      <p:sp>
        <p:nvSpPr>
          <p:cNvPr id="34" name="Shape 32"/>
          <p:cNvSpPr/>
          <p:nvPr/>
        </p:nvSpPr>
        <p:spPr>
          <a:xfrm>
            <a:off x="2834640" y="4608576"/>
            <a:ext cx="1005840" cy="0"/>
          </a:xfrm>
          <a:prstGeom prst="line">
            <a:avLst/>
          </a:prstGeom>
          <a:noFill/>
          <a:ln w="38100">
            <a:solidFill>
              <a:srgbClr val="16A34A"/>
            </a:solidFill>
            <a:prstDash val="solid"/>
            <a:tailEnd type="triangle"/>
          </a:ln>
        </p:spPr>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8E7"/>
        </a:solidFill>
      </p:bgPr>
    </p:bg>
    <p:spTree>
      <p:nvGrpSpPr>
        <p:cNvPr id="1" name=""/>
        <p:cNvGrpSpPr/>
        <p:nvPr/>
      </p:nvGrpSpPr>
      <p:grpSpPr>
        <a:xfrm>
          <a:off x="0" y="0"/>
          <a:ext cx="0" cy="0"/>
          <a:chOff x="0" y="0"/>
          <a:chExt cx="0" cy="0"/>
        </a:xfrm>
      </p:grpSpPr>
      <p:sp>
        <p:nvSpPr>
          <p:cNvPr id="2" name="Shape 0"/>
          <p:cNvSpPr/>
          <p:nvPr/>
        </p:nvSpPr>
        <p:spPr>
          <a:xfrm>
            <a:off x="0" y="0"/>
            <a:ext cx="9144000" cy="868680"/>
          </a:xfrm>
          <a:prstGeom prst="rect">
            <a:avLst/>
          </a:prstGeom>
          <a:solidFill>
            <a:srgbClr val="1E3A8A"/>
          </a:solidFill>
          <a:ln/>
        </p:spPr>
      </p:sp>
      <p:sp>
        <p:nvSpPr>
          <p:cNvPr id="3" name="Shape 1"/>
          <p:cNvSpPr/>
          <p:nvPr/>
        </p:nvSpPr>
        <p:spPr>
          <a:xfrm>
            <a:off x="0" y="868680"/>
            <a:ext cx="9144000" cy="73152"/>
          </a:xfrm>
          <a:prstGeom prst="rect">
            <a:avLst/>
          </a:prstGeom>
          <a:solidFill>
            <a:srgbClr val="F2B705"/>
          </a:solidFill>
          <a:ln/>
        </p:spPr>
      </p:sp>
      <p:sp>
        <p:nvSpPr>
          <p:cNvPr id="4" name="Text 2"/>
          <p:cNvSpPr/>
          <p:nvPr/>
        </p:nvSpPr>
        <p:spPr>
          <a:xfrm>
            <a:off x="365760" y="73152"/>
            <a:ext cx="8412480" cy="731520"/>
          </a:xfrm>
          <a:prstGeom prst="rect">
            <a:avLst/>
          </a:prstGeom>
          <a:noFill/>
          <a:ln/>
        </p:spPr>
        <p:txBody>
          <a:bodyPr wrap="square" rtlCol="0" anchor="ctr"/>
          <a:lstStyle/>
          <a:p>
            <a:pPr indent="0" marL="0">
              <a:buNone/>
            </a:pPr>
            <a:r>
              <a:rPr lang="en-US" sz="3000" b="1" dirty="0">
                <a:solidFill>
                  <a:srgbClr val="FFFFFF"/>
                </a:solidFill>
                <a:latin typeface="Comic Sans MS" pitchFamily="34" charset="0"/>
                <a:ea typeface="Comic Sans MS" pitchFamily="34" charset="-122"/>
                <a:cs typeface="Comic Sans MS" pitchFamily="34" charset="-120"/>
              </a:rPr>
              <a:t>Our learning journey</a:t>
            </a:r>
            <a:endParaRPr lang="en-US" sz="3000" dirty="0"/>
          </a:p>
        </p:txBody>
      </p:sp>
      <p:sp>
        <p:nvSpPr>
          <p:cNvPr id="5" name="Shape 3"/>
          <p:cNvSpPr/>
          <p:nvPr/>
        </p:nvSpPr>
        <p:spPr>
          <a:xfrm>
            <a:off x="731520" y="2697480"/>
            <a:ext cx="7680960" cy="0"/>
          </a:xfrm>
          <a:prstGeom prst="line">
            <a:avLst/>
          </a:prstGeom>
          <a:noFill/>
          <a:ln w="76200">
            <a:solidFill>
              <a:srgbClr val="F2B705"/>
            </a:solidFill>
            <a:prstDash val="dash"/>
          </a:ln>
        </p:spPr>
      </p:sp>
      <p:sp>
        <p:nvSpPr>
          <p:cNvPr id="6" name="Shape 4"/>
          <p:cNvSpPr/>
          <p:nvPr/>
        </p:nvSpPr>
        <p:spPr>
          <a:xfrm>
            <a:off x="731520" y="1234440"/>
            <a:ext cx="822960" cy="715975"/>
          </a:xfrm>
          <a:prstGeom prst="triangle">
            <a:avLst/>
          </a:prstGeom>
          <a:solidFill>
            <a:srgbClr val="1E3A8A"/>
          </a:solidFill>
          <a:ln/>
        </p:spPr>
      </p:sp>
      <p:sp>
        <p:nvSpPr>
          <p:cNvPr id="7" name="Shape 5"/>
          <p:cNvSpPr/>
          <p:nvPr/>
        </p:nvSpPr>
        <p:spPr>
          <a:xfrm flipV="1">
            <a:off x="731520" y="1473098"/>
            <a:ext cx="822960" cy="715975"/>
          </a:xfrm>
          <a:prstGeom prst="triangle">
            <a:avLst/>
          </a:prstGeom>
          <a:solidFill>
            <a:srgbClr val="1E3A8A"/>
          </a:solidFill>
          <a:ln/>
        </p:spPr>
      </p:sp>
      <p:sp>
        <p:nvSpPr>
          <p:cNvPr id="8" name="Shape 6"/>
          <p:cNvSpPr/>
          <p:nvPr/>
        </p:nvSpPr>
        <p:spPr>
          <a:xfrm>
            <a:off x="914400" y="2468880"/>
            <a:ext cx="457200" cy="457200"/>
          </a:xfrm>
          <a:prstGeom prst="ellipse">
            <a:avLst/>
          </a:prstGeom>
          <a:solidFill>
            <a:srgbClr val="1E3A8A"/>
          </a:solidFill>
          <a:ln w="25400">
            <a:solidFill>
              <a:srgbClr val="FFFFFF"/>
            </a:solidFill>
            <a:prstDash val="solid"/>
          </a:ln>
        </p:spPr>
      </p:sp>
      <p:sp>
        <p:nvSpPr>
          <p:cNvPr id="9" name="Text 7"/>
          <p:cNvSpPr/>
          <p:nvPr/>
        </p:nvSpPr>
        <p:spPr>
          <a:xfrm>
            <a:off x="914400" y="2468880"/>
            <a:ext cx="457200" cy="457200"/>
          </a:xfrm>
          <a:prstGeom prst="rect">
            <a:avLst/>
          </a:prstGeom>
          <a:noFill/>
          <a:ln/>
        </p:spPr>
        <p:txBody>
          <a:bodyPr wrap="square" rtlCol="0" anchor="ctr"/>
          <a:lstStyle/>
          <a:p>
            <a:pPr algn="ctr" indent="0" marL="0">
              <a:buNone/>
            </a:pPr>
            <a:r>
              <a:rPr lang="en-US" sz="1800" b="1" dirty="0">
                <a:solidFill>
                  <a:srgbClr val="FFFFFF"/>
                </a:solidFill>
                <a:latin typeface="Comic Sans MS" pitchFamily="34" charset="0"/>
                <a:ea typeface="Comic Sans MS" pitchFamily="34" charset="-122"/>
                <a:cs typeface="Comic Sans MS" pitchFamily="34" charset="-120"/>
              </a:rPr>
              <a:t>1</a:t>
            </a:r>
            <a:endParaRPr lang="en-US" sz="1800" dirty="0"/>
          </a:p>
        </p:txBody>
      </p:sp>
      <p:sp>
        <p:nvSpPr>
          <p:cNvPr id="10" name="Text 8"/>
          <p:cNvSpPr/>
          <p:nvPr/>
        </p:nvSpPr>
        <p:spPr>
          <a:xfrm>
            <a:off x="228600" y="3017520"/>
            <a:ext cx="1920240" cy="457200"/>
          </a:xfrm>
          <a:prstGeom prst="rect">
            <a:avLst/>
          </a:prstGeom>
          <a:noFill/>
          <a:ln/>
        </p:spPr>
        <p:txBody>
          <a:bodyPr wrap="square" rtlCol="0" anchor="ctr"/>
          <a:lstStyle/>
          <a:p>
            <a:pPr algn="ctr" indent="0" marL="0">
              <a:buNone/>
            </a:pPr>
            <a:r>
              <a:rPr lang="en-US" sz="1800" b="1" dirty="0">
                <a:solidFill>
                  <a:srgbClr val="1E3A8A"/>
                </a:solidFill>
                <a:latin typeface="Comic Sans MS" pitchFamily="34" charset="0"/>
                <a:ea typeface="Comic Sans MS" pitchFamily="34" charset="-122"/>
                <a:cs typeface="Comic Sans MS" pitchFamily="34" charset="-120"/>
              </a:rPr>
              <a:t>What is Judaism?</a:t>
            </a:r>
            <a:endParaRPr lang="en-US" sz="1800" dirty="0"/>
          </a:p>
        </p:txBody>
      </p:sp>
      <p:sp>
        <p:nvSpPr>
          <p:cNvPr id="11" name="Text 9"/>
          <p:cNvSpPr/>
          <p:nvPr/>
        </p:nvSpPr>
        <p:spPr>
          <a:xfrm>
            <a:off x="228600" y="3474720"/>
            <a:ext cx="1920240" cy="1005840"/>
          </a:xfrm>
          <a:prstGeom prst="rect">
            <a:avLst/>
          </a:prstGeom>
          <a:noFill/>
          <a:ln/>
        </p:spPr>
        <p:txBody>
          <a:bodyPr wrap="square" rtlCol="0" anchor="t"/>
          <a:lstStyle/>
          <a:p>
            <a:pPr algn="ctr" indent="0" marL="0">
              <a:buNone/>
            </a:pPr>
            <a:r>
              <a:rPr lang="en-US" sz="1400" dirty="0">
                <a:solidFill>
                  <a:srgbClr val="1F2937"/>
                </a:solidFill>
                <a:latin typeface="Comic Sans MS" pitchFamily="34" charset="0"/>
                <a:ea typeface="Comic Sans MS" pitchFamily="34" charset="-122"/>
                <a:cs typeface="Comic Sans MS" pitchFamily="34" charset="-120"/>
              </a:rPr>
              <a:t>One God, the Torah, the synagogue, Shabbat</a:t>
            </a:r>
            <a:endParaRPr lang="en-US" sz="1400" dirty="0"/>
          </a:p>
        </p:txBody>
      </p:sp>
      <p:sp>
        <p:nvSpPr>
          <p:cNvPr id="12" name="Shape 10"/>
          <p:cNvSpPr/>
          <p:nvPr/>
        </p:nvSpPr>
        <p:spPr>
          <a:xfrm>
            <a:off x="2971800" y="1188720"/>
            <a:ext cx="731520" cy="841248"/>
          </a:xfrm>
          <a:prstGeom prst="roundRect">
            <a:avLst>
              <a:gd name="adj" fmla="val 25000"/>
            </a:avLst>
          </a:prstGeom>
          <a:solidFill>
            <a:srgbClr val="7C3AED"/>
          </a:solidFill>
          <a:ln/>
        </p:spPr>
      </p:sp>
      <p:sp>
        <p:nvSpPr>
          <p:cNvPr id="13" name="Shape 11"/>
          <p:cNvSpPr/>
          <p:nvPr/>
        </p:nvSpPr>
        <p:spPr>
          <a:xfrm>
            <a:off x="3081528" y="1609344"/>
            <a:ext cx="512064" cy="319674"/>
          </a:xfrm>
          <a:prstGeom prst="roundRect">
            <a:avLst>
              <a:gd name="adj" fmla="val 28604"/>
            </a:avLst>
          </a:prstGeom>
          <a:solidFill>
            <a:srgbClr val="A78BFA"/>
          </a:solidFill>
          <a:ln/>
        </p:spPr>
      </p:sp>
      <p:sp>
        <p:nvSpPr>
          <p:cNvPr id="14" name="Shape 12"/>
          <p:cNvSpPr/>
          <p:nvPr/>
        </p:nvSpPr>
        <p:spPr>
          <a:xfrm>
            <a:off x="3108960" y="2468880"/>
            <a:ext cx="457200" cy="457200"/>
          </a:xfrm>
          <a:prstGeom prst="ellipse">
            <a:avLst/>
          </a:prstGeom>
          <a:solidFill>
            <a:srgbClr val="1E3A8A"/>
          </a:solidFill>
          <a:ln w="25400">
            <a:solidFill>
              <a:srgbClr val="FFFFFF"/>
            </a:solidFill>
            <a:prstDash val="solid"/>
          </a:ln>
        </p:spPr>
      </p:sp>
      <p:sp>
        <p:nvSpPr>
          <p:cNvPr id="15" name="Text 13"/>
          <p:cNvSpPr/>
          <p:nvPr/>
        </p:nvSpPr>
        <p:spPr>
          <a:xfrm>
            <a:off x="3108960" y="2468880"/>
            <a:ext cx="457200" cy="457200"/>
          </a:xfrm>
          <a:prstGeom prst="rect">
            <a:avLst/>
          </a:prstGeom>
          <a:noFill/>
          <a:ln/>
        </p:spPr>
        <p:txBody>
          <a:bodyPr wrap="square" rtlCol="0" anchor="ctr"/>
          <a:lstStyle/>
          <a:p>
            <a:pPr algn="ctr" indent="0" marL="0">
              <a:buNone/>
            </a:pPr>
            <a:r>
              <a:rPr lang="en-US" sz="1800" b="1" dirty="0">
                <a:solidFill>
                  <a:srgbClr val="FFFFFF"/>
                </a:solidFill>
                <a:latin typeface="Comic Sans MS" pitchFamily="34" charset="0"/>
                <a:ea typeface="Comic Sans MS" pitchFamily="34" charset="-122"/>
                <a:cs typeface="Comic Sans MS" pitchFamily="34" charset="-120"/>
              </a:rPr>
              <a:t>2</a:t>
            </a:r>
            <a:endParaRPr lang="en-US" sz="1800" dirty="0"/>
          </a:p>
        </p:txBody>
      </p:sp>
      <p:sp>
        <p:nvSpPr>
          <p:cNvPr id="16" name="Text 14"/>
          <p:cNvSpPr/>
          <p:nvPr/>
        </p:nvSpPr>
        <p:spPr>
          <a:xfrm>
            <a:off x="2423160" y="3017520"/>
            <a:ext cx="1920240" cy="457200"/>
          </a:xfrm>
          <a:prstGeom prst="rect">
            <a:avLst/>
          </a:prstGeom>
          <a:noFill/>
          <a:ln/>
        </p:spPr>
        <p:txBody>
          <a:bodyPr wrap="square" rtlCol="0" anchor="ctr"/>
          <a:lstStyle/>
          <a:p>
            <a:pPr algn="ctr" indent="0" marL="0">
              <a:buNone/>
            </a:pPr>
            <a:r>
              <a:rPr lang="en-US" sz="1800" b="1" dirty="0">
                <a:solidFill>
                  <a:srgbClr val="1E3A8A"/>
                </a:solidFill>
                <a:latin typeface="Comic Sans MS" pitchFamily="34" charset="0"/>
                <a:ea typeface="Comic Sans MS" pitchFamily="34" charset="-122"/>
                <a:cs typeface="Comic Sans MS" pitchFamily="34" charset="-120"/>
              </a:rPr>
              <a:t>Mitzvah</a:t>
            </a:r>
            <a:endParaRPr lang="en-US" sz="1800" dirty="0"/>
          </a:p>
        </p:txBody>
      </p:sp>
      <p:sp>
        <p:nvSpPr>
          <p:cNvPr id="17" name="Text 15"/>
          <p:cNvSpPr/>
          <p:nvPr/>
        </p:nvSpPr>
        <p:spPr>
          <a:xfrm>
            <a:off x="2423160" y="3474720"/>
            <a:ext cx="1920240" cy="1005840"/>
          </a:xfrm>
          <a:prstGeom prst="rect">
            <a:avLst/>
          </a:prstGeom>
          <a:noFill/>
          <a:ln/>
        </p:spPr>
        <p:txBody>
          <a:bodyPr wrap="square" rtlCol="0" anchor="t"/>
          <a:lstStyle/>
          <a:p>
            <a:pPr algn="ctr" indent="0" marL="0">
              <a:buNone/>
            </a:pPr>
            <a:r>
              <a:rPr lang="en-US" sz="1400" dirty="0">
                <a:solidFill>
                  <a:srgbClr val="1F2937"/>
                </a:solidFill>
                <a:latin typeface="Comic Sans MS" pitchFamily="34" charset="0"/>
                <a:ea typeface="Comic Sans MS" pitchFamily="34" charset="-122"/>
                <a:cs typeface="Comic Sans MS" pitchFamily="34" charset="-120"/>
              </a:rPr>
              <a:t>Zoe visited Gran when she was poorly</a:t>
            </a:r>
            <a:endParaRPr lang="en-US" sz="1400" dirty="0"/>
          </a:p>
        </p:txBody>
      </p:sp>
      <p:sp>
        <p:nvSpPr>
          <p:cNvPr id="18" name="Shape 16"/>
          <p:cNvSpPr/>
          <p:nvPr/>
        </p:nvSpPr>
        <p:spPr>
          <a:xfrm>
            <a:off x="5074920" y="1280160"/>
            <a:ext cx="914400" cy="777240"/>
          </a:xfrm>
          <a:prstGeom prst="rect">
            <a:avLst/>
          </a:prstGeom>
          <a:solidFill>
            <a:srgbClr val="3B82F6"/>
          </a:solidFill>
          <a:ln w="19050">
            <a:solidFill>
              <a:srgbClr val="1E3A8A"/>
            </a:solidFill>
            <a:prstDash val="solid"/>
          </a:ln>
        </p:spPr>
      </p:sp>
      <p:sp>
        <p:nvSpPr>
          <p:cNvPr id="19" name="Shape 17"/>
          <p:cNvSpPr/>
          <p:nvPr/>
        </p:nvSpPr>
        <p:spPr>
          <a:xfrm>
            <a:off x="5349240" y="1357884"/>
            <a:ext cx="365760" cy="62179"/>
          </a:xfrm>
          <a:prstGeom prst="rect">
            <a:avLst/>
          </a:prstGeom>
          <a:solidFill>
            <a:srgbClr val="1F2937"/>
          </a:solidFill>
          <a:ln/>
        </p:spPr>
      </p:sp>
      <p:sp>
        <p:nvSpPr>
          <p:cNvPr id="20" name="Text 18"/>
          <p:cNvSpPr/>
          <p:nvPr/>
        </p:nvSpPr>
        <p:spPr>
          <a:xfrm>
            <a:off x="5074920" y="1474470"/>
            <a:ext cx="914400" cy="388620"/>
          </a:xfrm>
          <a:prstGeom prst="rect">
            <a:avLst/>
          </a:prstGeom>
          <a:noFill/>
          <a:ln/>
        </p:spPr>
        <p:txBody>
          <a:bodyPr wrap="square" rtlCol="0" anchor="ctr"/>
          <a:lstStyle/>
          <a:p>
            <a:pPr algn="ctr" indent="0" marL="0">
              <a:buNone/>
            </a:pPr>
            <a:r>
              <a:rPr lang="en-US" sz="1300" b="1" dirty="0">
                <a:solidFill>
                  <a:srgbClr val="FFFFFF"/>
                </a:solidFill>
                <a:latin typeface="Comic Sans MS" pitchFamily="34" charset="0"/>
                <a:ea typeface="Comic Sans MS" pitchFamily="34" charset="-122"/>
                <a:cs typeface="Comic Sans MS" pitchFamily="34" charset="-120"/>
              </a:rPr>
              <a:t>צְדָקָה</a:t>
            </a:r>
            <a:endParaRPr lang="en-US" sz="1300" dirty="0"/>
          </a:p>
        </p:txBody>
      </p:sp>
      <p:sp>
        <p:nvSpPr>
          <p:cNvPr id="21" name="Shape 19"/>
          <p:cNvSpPr/>
          <p:nvPr/>
        </p:nvSpPr>
        <p:spPr>
          <a:xfrm>
            <a:off x="5303520" y="2468880"/>
            <a:ext cx="457200" cy="457200"/>
          </a:xfrm>
          <a:prstGeom prst="ellipse">
            <a:avLst/>
          </a:prstGeom>
          <a:solidFill>
            <a:srgbClr val="1E3A8A"/>
          </a:solidFill>
          <a:ln w="25400">
            <a:solidFill>
              <a:srgbClr val="FFFFFF"/>
            </a:solidFill>
            <a:prstDash val="solid"/>
          </a:ln>
        </p:spPr>
      </p:sp>
      <p:sp>
        <p:nvSpPr>
          <p:cNvPr id="22" name="Text 20"/>
          <p:cNvSpPr/>
          <p:nvPr/>
        </p:nvSpPr>
        <p:spPr>
          <a:xfrm>
            <a:off x="5303520" y="2468880"/>
            <a:ext cx="457200" cy="457200"/>
          </a:xfrm>
          <a:prstGeom prst="rect">
            <a:avLst/>
          </a:prstGeom>
          <a:noFill/>
          <a:ln/>
        </p:spPr>
        <p:txBody>
          <a:bodyPr wrap="square" rtlCol="0" anchor="ctr"/>
          <a:lstStyle/>
          <a:p>
            <a:pPr algn="ctr" indent="0" marL="0">
              <a:buNone/>
            </a:pPr>
            <a:r>
              <a:rPr lang="en-US" sz="1800" b="1" dirty="0">
                <a:solidFill>
                  <a:srgbClr val="FFFFFF"/>
                </a:solidFill>
                <a:latin typeface="Comic Sans MS" pitchFamily="34" charset="0"/>
                <a:ea typeface="Comic Sans MS" pitchFamily="34" charset="-122"/>
                <a:cs typeface="Comic Sans MS" pitchFamily="34" charset="-120"/>
              </a:rPr>
              <a:t>3</a:t>
            </a:r>
            <a:endParaRPr lang="en-US" sz="1800" dirty="0"/>
          </a:p>
        </p:txBody>
      </p:sp>
      <p:sp>
        <p:nvSpPr>
          <p:cNvPr id="23" name="Text 21"/>
          <p:cNvSpPr/>
          <p:nvPr/>
        </p:nvSpPr>
        <p:spPr>
          <a:xfrm>
            <a:off x="4617720" y="3017520"/>
            <a:ext cx="1920240" cy="457200"/>
          </a:xfrm>
          <a:prstGeom prst="rect">
            <a:avLst/>
          </a:prstGeom>
          <a:noFill/>
          <a:ln/>
        </p:spPr>
        <p:txBody>
          <a:bodyPr wrap="square" rtlCol="0" anchor="ctr"/>
          <a:lstStyle/>
          <a:p>
            <a:pPr algn="ctr" indent="0" marL="0">
              <a:buNone/>
            </a:pPr>
            <a:r>
              <a:rPr lang="en-US" sz="1800" b="1" dirty="0">
                <a:solidFill>
                  <a:srgbClr val="1E3A8A"/>
                </a:solidFill>
                <a:latin typeface="Comic Sans MS" pitchFamily="34" charset="0"/>
                <a:ea typeface="Comic Sans MS" pitchFamily="34" charset="-122"/>
                <a:cs typeface="Comic Sans MS" pitchFamily="34" charset="-120"/>
              </a:rPr>
              <a:t>Tzedakah</a:t>
            </a:r>
            <a:endParaRPr lang="en-US" sz="1800" dirty="0"/>
          </a:p>
        </p:txBody>
      </p:sp>
      <p:sp>
        <p:nvSpPr>
          <p:cNvPr id="24" name="Text 22"/>
          <p:cNvSpPr/>
          <p:nvPr/>
        </p:nvSpPr>
        <p:spPr>
          <a:xfrm>
            <a:off x="4617720" y="3474720"/>
            <a:ext cx="1920240" cy="1005840"/>
          </a:xfrm>
          <a:prstGeom prst="rect">
            <a:avLst/>
          </a:prstGeom>
          <a:noFill/>
          <a:ln/>
        </p:spPr>
        <p:txBody>
          <a:bodyPr wrap="square" rtlCol="0" anchor="t"/>
          <a:lstStyle/>
          <a:p>
            <a:pPr algn="ctr" indent="0" marL="0">
              <a:buNone/>
            </a:pPr>
            <a:r>
              <a:rPr lang="en-US" sz="1400" dirty="0">
                <a:solidFill>
                  <a:srgbClr val="1F2937"/>
                </a:solidFill>
                <a:latin typeface="Comic Sans MS" pitchFamily="34" charset="0"/>
                <a:ea typeface="Comic Sans MS" pitchFamily="34" charset="-122"/>
                <a:cs typeface="Comic Sans MS" pitchFamily="34" charset="-120"/>
              </a:rPr>
              <a:t>Giving to help others, with money or without</a:t>
            </a:r>
            <a:endParaRPr lang="en-US" sz="1400" dirty="0"/>
          </a:p>
        </p:txBody>
      </p:sp>
      <p:sp>
        <p:nvSpPr>
          <p:cNvPr id="25" name="Shape 23"/>
          <p:cNvSpPr/>
          <p:nvPr/>
        </p:nvSpPr>
        <p:spPr>
          <a:xfrm>
            <a:off x="7287768" y="1106424"/>
            <a:ext cx="438912" cy="364846"/>
          </a:xfrm>
          <a:prstGeom prst="roundRect">
            <a:avLst>
              <a:gd name="adj" fmla="val 25063"/>
            </a:avLst>
          </a:prstGeom>
          <a:solidFill>
            <a:srgbClr val="7C3AED"/>
          </a:solidFill>
          <a:ln/>
        </p:spPr>
      </p:sp>
      <p:sp>
        <p:nvSpPr>
          <p:cNvPr id="26" name="Shape 24"/>
          <p:cNvSpPr/>
          <p:nvPr/>
        </p:nvSpPr>
        <p:spPr>
          <a:xfrm>
            <a:off x="7315200" y="1296619"/>
            <a:ext cx="384048" cy="760781"/>
          </a:xfrm>
          <a:prstGeom prst="roundRect">
            <a:avLst>
              <a:gd name="adj" fmla="val 11905"/>
            </a:avLst>
          </a:prstGeom>
          <a:solidFill>
            <a:srgbClr val="C4B5FD"/>
          </a:solidFill>
          <a:ln/>
        </p:spPr>
      </p:sp>
      <p:sp>
        <p:nvSpPr>
          <p:cNvPr id="27" name="Shape 25"/>
          <p:cNvSpPr/>
          <p:nvPr/>
        </p:nvSpPr>
        <p:spPr>
          <a:xfrm>
            <a:off x="7388169" y="1189086"/>
            <a:ext cx="238110" cy="238110"/>
          </a:xfrm>
          <a:prstGeom prst="ellipse">
            <a:avLst/>
          </a:prstGeom>
          <a:solidFill>
            <a:srgbClr val="E0AC69"/>
          </a:solidFill>
          <a:ln/>
        </p:spPr>
      </p:sp>
      <p:sp>
        <p:nvSpPr>
          <p:cNvPr id="28" name="Shape 26"/>
          <p:cNvSpPr/>
          <p:nvPr/>
        </p:nvSpPr>
        <p:spPr>
          <a:xfrm>
            <a:off x="7744968" y="1152144"/>
            <a:ext cx="438912" cy="364846"/>
          </a:xfrm>
          <a:prstGeom prst="roundRect">
            <a:avLst>
              <a:gd name="adj" fmla="val 25063"/>
            </a:avLst>
          </a:prstGeom>
          <a:solidFill>
            <a:srgbClr val="0D9488"/>
          </a:solidFill>
          <a:ln/>
        </p:spPr>
      </p:sp>
      <p:sp>
        <p:nvSpPr>
          <p:cNvPr id="29" name="Shape 27"/>
          <p:cNvSpPr/>
          <p:nvPr/>
        </p:nvSpPr>
        <p:spPr>
          <a:xfrm>
            <a:off x="7772400" y="1342339"/>
            <a:ext cx="384048" cy="715061"/>
          </a:xfrm>
          <a:prstGeom prst="roundRect">
            <a:avLst>
              <a:gd name="adj" fmla="val 11905"/>
            </a:avLst>
          </a:prstGeom>
          <a:solidFill>
            <a:srgbClr val="FCA5A5"/>
          </a:solidFill>
          <a:ln/>
        </p:spPr>
      </p:sp>
      <p:sp>
        <p:nvSpPr>
          <p:cNvPr id="30" name="Shape 28"/>
          <p:cNvSpPr/>
          <p:nvPr/>
        </p:nvSpPr>
        <p:spPr>
          <a:xfrm>
            <a:off x="7845369" y="1234806"/>
            <a:ext cx="238110" cy="238110"/>
          </a:xfrm>
          <a:prstGeom prst="ellipse">
            <a:avLst/>
          </a:prstGeom>
          <a:solidFill>
            <a:srgbClr val="E0AC69"/>
          </a:solidFill>
          <a:ln/>
        </p:spPr>
      </p:sp>
      <p:sp>
        <p:nvSpPr>
          <p:cNvPr id="31" name="Shape 29"/>
          <p:cNvSpPr/>
          <p:nvPr/>
        </p:nvSpPr>
        <p:spPr>
          <a:xfrm>
            <a:off x="7498080" y="2468880"/>
            <a:ext cx="457200" cy="457200"/>
          </a:xfrm>
          <a:prstGeom prst="ellipse">
            <a:avLst/>
          </a:prstGeom>
          <a:solidFill>
            <a:srgbClr val="1E3A8A"/>
          </a:solidFill>
          <a:ln w="25400">
            <a:solidFill>
              <a:srgbClr val="FFFFFF"/>
            </a:solidFill>
            <a:prstDash val="solid"/>
          </a:ln>
        </p:spPr>
      </p:sp>
      <p:sp>
        <p:nvSpPr>
          <p:cNvPr id="32" name="Text 30"/>
          <p:cNvSpPr/>
          <p:nvPr/>
        </p:nvSpPr>
        <p:spPr>
          <a:xfrm>
            <a:off x="7498080" y="2468880"/>
            <a:ext cx="457200" cy="457200"/>
          </a:xfrm>
          <a:prstGeom prst="rect">
            <a:avLst/>
          </a:prstGeom>
          <a:noFill/>
          <a:ln/>
        </p:spPr>
        <p:txBody>
          <a:bodyPr wrap="square" rtlCol="0" anchor="ctr"/>
          <a:lstStyle/>
          <a:p>
            <a:pPr algn="ctr" indent="0" marL="0">
              <a:buNone/>
            </a:pPr>
            <a:r>
              <a:rPr lang="en-US" sz="1800" b="1" dirty="0">
                <a:solidFill>
                  <a:srgbClr val="FFFFFF"/>
                </a:solidFill>
                <a:latin typeface="Comic Sans MS" pitchFamily="34" charset="0"/>
                <a:ea typeface="Comic Sans MS" pitchFamily="34" charset="-122"/>
                <a:cs typeface="Comic Sans MS" pitchFamily="34" charset="-120"/>
              </a:rPr>
              <a:t>4</a:t>
            </a:r>
            <a:endParaRPr lang="en-US" sz="1800" dirty="0"/>
          </a:p>
        </p:txBody>
      </p:sp>
      <p:sp>
        <p:nvSpPr>
          <p:cNvPr id="33" name="Text 31"/>
          <p:cNvSpPr/>
          <p:nvPr/>
        </p:nvSpPr>
        <p:spPr>
          <a:xfrm>
            <a:off x="6812280" y="3017520"/>
            <a:ext cx="1920240" cy="457200"/>
          </a:xfrm>
          <a:prstGeom prst="rect">
            <a:avLst/>
          </a:prstGeom>
          <a:noFill/>
          <a:ln/>
        </p:spPr>
        <p:txBody>
          <a:bodyPr wrap="square" rtlCol="0" anchor="ctr"/>
          <a:lstStyle/>
          <a:p>
            <a:pPr algn="ctr" indent="0" marL="0">
              <a:buNone/>
            </a:pPr>
            <a:r>
              <a:rPr lang="en-US" sz="1800" b="1" dirty="0">
                <a:solidFill>
                  <a:srgbClr val="1E3A8A"/>
                </a:solidFill>
                <a:latin typeface="Comic Sans MS" pitchFamily="34" charset="0"/>
                <a:ea typeface="Comic Sans MS" pitchFamily="34" charset="-122"/>
                <a:cs typeface="Comic Sans MS" pitchFamily="34" charset="-120"/>
              </a:rPr>
              <a:t>The story of Ruth</a:t>
            </a:r>
            <a:endParaRPr lang="en-US" sz="1800" dirty="0"/>
          </a:p>
        </p:txBody>
      </p:sp>
      <p:sp>
        <p:nvSpPr>
          <p:cNvPr id="34" name="Text 32"/>
          <p:cNvSpPr/>
          <p:nvPr/>
        </p:nvSpPr>
        <p:spPr>
          <a:xfrm>
            <a:off x="6812280" y="3474720"/>
            <a:ext cx="1920240" cy="1005840"/>
          </a:xfrm>
          <a:prstGeom prst="rect">
            <a:avLst/>
          </a:prstGeom>
          <a:noFill/>
          <a:ln/>
        </p:spPr>
        <p:txBody>
          <a:bodyPr wrap="square" rtlCol="0" anchor="t"/>
          <a:lstStyle/>
          <a:p>
            <a:pPr algn="ctr" indent="0" marL="0">
              <a:buNone/>
            </a:pPr>
            <a:r>
              <a:rPr lang="en-US" sz="1400" dirty="0">
                <a:solidFill>
                  <a:srgbClr val="1F2937"/>
                </a:solidFill>
                <a:latin typeface="Comic Sans MS" pitchFamily="34" charset="0"/>
                <a:ea typeface="Comic Sans MS" pitchFamily="34" charset="-122"/>
                <a:cs typeface="Comic Sans MS" pitchFamily="34" charset="-120"/>
              </a:rPr>
              <a:t>Ruth cared for Naomi; Boaz was kind</a:t>
            </a:r>
            <a:endParaRPr lang="en-US" sz="1400" dirty="0"/>
          </a:p>
        </p:txBody>
      </p:sp>
      <p:sp>
        <p:nvSpPr>
          <p:cNvPr id="35" name="Text 33"/>
          <p:cNvSpPr/>
          <p:nvPr/>
        </p:nvSpPr>
        <p:spPr>
          <a:xfrm>
            <a:off x="457200" y="4526280"/>
            <a:ext cx="8229600" cy="457200"/>
          </a:xfrm>
          <a:prstGeom prst="rect">
            <a:avLst/>
          </a:prstGeom>
          <a:noFill/>
          <a:ln/>
        </p:spPr>
        <p:txBody>
          <a:bodyPr wrap="square" rtlCol="0" anchor="ctr"/>
          <a:lstStyle/>
          <a:p>
            <a:pPr algn="ctr" indent="0" marL="0">
              <a:buNone/>
            </a:pPr>
            <a:r>
              <a:rPr lang="en-US" sz="1800" i="1" dirty="0">
                <a:solidFill>
                  <a:srgbClr val="0D9488"/>
                </a:solidFill>
                <a:latin typeface="Comic Sans MS" pitchFamily="34" charset="0"/>
                <a:ea typeface="Comic Sans MS" pitchFamily="34" charset="-122"/>
                <a:cs typeface="Comic Sans MS" pitchFamily="34" charset="-120"/>
              </a:rPr>
              <a:t>What do you remember about each lesson?</a:t>
            </a:r>
            <a:endParaRPr lang="en-US" sz="18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8E7"/>
        </a:solidFill>
      </p:bgPr>
    </p:bg>
    <p:spTree>
      <p:nvGrpSpPr>
        <p:cNvPr id="1" name=""/>
        <p:cNvGrpSpPr/>
        <p:nvPr/>
      </p:nvGrpSpPr>
      <p:grpSpPr>
        <a:xfrm>
          <a:off x="0" y="0"/>
          <a:ext cx="0" cy="0"/>
          <a:chOff x="0" y="0"/>
          <a:chExt cx="0" cy="0"/>
        </a:xfrm>
      </p:grpSpPr>
      <p:sp>
        <p:nvSpPr>
          <p:cNvPr id="2" name="Shape 0"/>
          <p:cNvSpPr/>
          <p:nvPr/>
        </p:nvSpPr>
        <p:spPr>
          <a:xfrm>
            <a:off x="0" y="0"/>
            <a:ext cx="9144000" cy="868680"/>
          </a:xfrm>
          <a:prstGeom prst="rect">
            <a:avLst/>
          </a:prstGeom>
          <a:solidFill>
            <a:srgbClr val="1E3A8A"/>
          </a:solidFill>
          <a:ln/>
        </p:spPr>
      </p:sp>
      <p:sp>
        <p:nvSpPr>
          <p:cNvPr id="3" name="Shape 1"/>
          <p:cNvSpPr/>
          <p:nvPr/>
        </p:nvSpPr>
        <p:spPr>
          <a:xfrm>
            <a:off x="0" y="868680"/>
            <a:ext cx="9144000" cy="73152"/>
          </a:xfrm>
          <a:prstGeom prst="rect">
            <a:avLst/>
          </a:prstGeom>
          <a:solidFill>
            <a:srgbClr val="F2B705"/>
          </a:solidFill>
          <a:ln/>
        </p:spPr>
      </p:sp>
      <p:sp>
        <p:nvSpPr>
          <p:cNvPr id="4" name="Text 2"/>
          <p:cNvSpPr/>
          <p:nvPr/>
        </p:nvSpPr>
        <p:spPr>
          <a:xfrm>
            <a:off x="365760" y="73152"/>
            <a:ext cx="8412480" cy="731520"/>
          </a:xfrm>
          <a:prstGeom prst="rect">
            <a:avLst/>
          </a:prstGeom>
          <a:noFill/>
          <a:ln/>
        </p:spPr>
        <p:txBody>
          <a:bodyPr wrap="square" rtlCol="0" anchor="ctr"/>
          <a:lstStyle/>
          <a:p>
            <a:pPr indent="0" marL="0">
              <a:buNone/>
            </a:pPr>
            <a:r>
              <a:rPr lang="en-US" sz="3000" b="1" dirty="0">
                <a:solidFill>
                  <a:srgbClr val="FFFFFF"/>
                </a:solidFill>
                <a:latin typeface="Comic Sans MS" pitchFamily="34" charset="0"/>
                <a:ea typeface="Comic Sans MS" pitchFamily="34" charset="-122"/>
                <a:cs typeface="Comic Sans MS" pitchFamily="34" charset="-120"/>
              </a:rPr>
              <a:t>Why do good deeds matter to Jewish people?</a:t>
            </a:r>
            <a:endParaRPr lang="en-US" sz="3000" dirty="0"/>
          </a:p>
        </p:txBody>
      </p:sp>
      <p:sp>
        <p:nvSpPr>
          <p:cNvPr id="5" name="Shape 3"/>
          <p:cNvSpPr/>
          <p:nvPr/>
        </p:nvSpPr>
        <p:spPr>
          <a:xfrm>
            <a:off x="320040" y="1188720"/>
            <a:ext cx="4114800" cy="1691640"/>
          </a:xfrm>
          <a:prstGeom prst="roundRect">
            <a:avLst>
              <a:gd name="adj" fmla="val 8108"/>
            </a:avLst>
          </a:prstGeom>
          <a:solidFill>
            <a:srgbClr val="FFFFFF"/>
          </a:solidFill>
          <a:ln w="38100">
            <a:solidFill>
              <a:srgbClr val="1E3A8A"/>
            </a:solidFill>
            <a:prstDash val="solid"/>
          </a:ln>
        </p:spPr>
      </p:sp>
      <p:sp>
        <p:nvSpPr>
          <p:cNvPr id="6" name="Shape 4"/>
          <p:cNvSpPr/>
          <p:nvPr/>
        </p:nvSpPr>
        <p:spPr>
          <a:xfrm>
            <a:off x="457200" y="1325880"/>
            <a:ext cx="548640" cy="548640"/>
          </a:xfrm>
          <a:prstGeom prst="ellipse">
            <a:avLst/>
          </a:prstGeom>
          <a:solidFill>
            <a:srgbClr val="1E3A8A"/>
          </a:solidFill>
          <a:ln/>
        </p:spPr>
      </p:sp>
      <p:sp>
        <p:nvSpPr>
          <p:cNvPr id="7" name="Text 5"/>
          <p:cNvSpPr/>
          <p:nvPr/>
        </p:nvSpPr>
        <p:spPr>
          <a:xfrm>
            <a:off x="457200" y="1325880"/>
            <a:ext cx="548640" cy="548640"/>
          </a:xfrm>
          <a:prstGeom prst="rect">
            <a:avLst/>
          </a:prstGeom>
          <a:noFill/>
          <a:ln/>
        </p:spPr>
        <p:txBody>
          <a:bodyPr wrap="square" rtlCol="0" anchor="ctr"/>
          <a:lstStyle/>
          <a:p>
            <a:pPr algn="ctr" indent="0" marL="0">
              <a:buNone/>
            </a:pPr>
            <a:r>
              <a:rPr lang="en-US" sz="2000" b="1" dirty="0">
                <a:solidFill>
                  <a:srgbClr val="FFFFFF"/>
                </a:solidFill>
                <a:latin typeface="Comic Sans MS" pitchFamily="34" charset="0"/>
                <a:ea typeface="Comic Sans MS" pitchFamily="34" charset="-122"/>
                <a:cs typeface="Comic Sans MS" pitchFamily="34" charset="-120"/>
              </a:rPr>
              <a:t>1</a:t>
            </a:r>
            <a:endParaRPr lang="en-US" sz="2000" dirty="0"/>
          </a:p>
        </p:txBody>
      </p:sp>
      <p:sp>
        <p:nvSpPr>
          <p:cNvPr id="8" name="Text 6"/>
          <p:cNvSpPr/>
          <p:nvPr/>
        </p:nvSpPr>
        <p:spPr>
          <a:xfrm>
            <a:off x="1143000" y="1298448"/>
            <a:ext cx="3200400" cy="594360"/>
          </a:xfrm>
          <a:prstGeom prst="rect">
            <a:avLst/>
          </a:prstGeom>
          <a:noFill/>
          <a:ln/>
        </p:spPr>
        <p:txBody>
          <a:bodyPr wrap="square" rtlCol="0" anchor="ctr"/>
          <a:lstStyle/>
          <a:p>
            <a:pPr indent="0" marL="0">
              <a:buNone/>
            </a:pPr>
            <a:r>
              <a:rPr lang="en-US" sz="1900" b="1" dirty="0">
                <a:solidFill>
                  <a:srgbClr val="1E3A8A"/>
                </a:solidFill>
                <a:latin typeface="Comic Sans MS" pitchFamily="34" charset="0"/>
                <a:ea typeface="Comic Sans MS" pitchFamily="34" charset="-122"/>
                <a:cs typeface="Comic Sans MS" pitchFamily="34" charset="-120"/>
              </a:rPr>
              <a:t>God asks them to</a:t>
            </a:r>
            <a:endParaRPr lang="en-US" sz="1900" dirty="0"/>
          </a:p>
        </p:txBody>
      </p:sp>
      <p:sp>
        <p:nvSpPr>
          <p:cNvPr id="9" name="Text 7"/>
          <p:cNvSpPr/>
          <p:nvPr/>
        </p:nvSpPr>
        <p:spPr>
          <a:xfrm>
            <a:off x="502920" y="1920240"/>
            <a:ext cx="3749040" cy="914400"/>
          </a:xfrm>
          <a:prstGeom prst="rect">
            <a:avLst/>
          </a:prstGeom>
          <a:noFill/>
          <a:ln/>
        </p:spPr>
        <p:txBody>
          <a:bodyPr wrap="square" rtlCol="0" anchor="t"/>
          <a:lstStyle/>
          <a:p>
            <a:pPr indent="0" marL="0">
              <a:buNone/>
            </a:pPr>
            <a:r>
              <a:rPr lang="en-US" sz="1500" dirty="0">
                <a:solidFill>
                  <a:srgbClr val="1F2937"/>
                </a:solidFill>
                <a:latin typeface="Comic Sans MS" pitchFamily="34" charset="0"/>
                <a:ea typeface="Comic Sans MS" pitchFamily="34" charset="-122"/>
                <a:cs typeface="Comic Sans MS" pitchFamily="34" charset="-120"/>
              </a:rPr>
              <a:t>The mitzvot are God's rules in the Torah.</a:t>
            </a:r>
            <a:endParaRPr lang="en-US" sz="1500" dirty="0"/>
          </a:p>
        </p:txBody>
      </p:sp>
      <p:sp>
        <p:nvSpPr>
          <p:cNvPr id="10" name="Shape 8"/>
          <p:cNvSpPr/>
          <p:nvPr/>
        </p:nvSpPr>
        <p:spPr>
          <a:xfrm>
            <a:off x="4617720" y="1188720"/>
            <a:ext cx="4114800" cy="1691640"/>
          </a:xfrm>
          <a:prstGeom prst="roundRect">
            <a:avLst>
              <a:gd name="adj" fmla="val 8108"/>
            </a:avLst>
          </a:prstGeom>
          <a:solidFill>
            <a:srgbClr val="FFFFFF"/>
          </a:solidFill>
          <a:ln w="38100">
            <a:solidFill>
              <a:srgbClr val="16A34A"/>
            </a:solidFill>
            <a:prstDash val="solid"/>
          </a:ln>
        </p:spPr>
      </p:sp>
      <p:sp>
        <p:nvSpPr>
          <p:cNvPr id="11" name="Shape 9"/>
          <p:cNvSpPr/>
          <p:nvPr/>
        </p:nvSpPr>
        <p:spPr>
          <a:xfrm>
            <a:off x="4754880" y="1325880"/>
            <a:ext cx="548640" cy="548640"/>
          </a:xfrm>
          <a:prstGeom prst="ellipse">
            <a:avLst/>
          </a:prstGeom>
          <a:solidFill>
            <a:srgbClr val="16A34A"/>
          </a:solidFill>
          <a:ln/>
        </p:spPr>
      </p:sp>
      <p:sp>
        <p:nvSpPr>
          <p:cNvPr id="12" name="Text 10"/>
          <p:cNvSpPr/>
          <p:nvPr/>
        </p:nvSpPr>
        <p:spPr>
          <a:xfrm>
            <a:off x="4754880" y="1325880"/>
            <a:ext cx="548640" cy="548640"/>
          </a:xfrm>
          <a:prstGeom prst="rect">
            <a:avLst/>
          </a:prstGeom>
          <a:noFill/>
          <a:ln/>
        </p:spPr>
        <p:txBody>
          <a:bodyPr wrap="square" rtlCol="0" anchor="ctr"/>
          <a:lstStyle/>
          <a:p>
            <a:pPr algn="ctr" indent="0" marL="0">
              <a:buNone/>
            </a:pPr>
            <a:r>
              <a:rPr lang="en-US" sz="2000" b="1" dirty="0">
                <a:solidFill>
                  <a:srgbClr val="FFFFFF"/>
                </a:solidFill>
                <a:latin typeface="Comic Sans MS" pitchFamily="34" charset="0"/>
                <a:ea typeface="Comic Sans MS" pitchFamily="34" charset="-122"/>
                <a:cs typeface="Comic Sans MS" pitchFamily="34" charset="-120"/>
              </a:rPr>
              <a:t>2</a:t>
            </a:r>
            <a:endParaRPr lang="en-US" sz="2000" dirty="0"/>
          </a:p>
        </p:txBody>
      </p:sp>
      <p:sp>
        <p:nvSpPr>
          <p:cNvPr id="13" name="Text 11"/>
          <p:cNvSpPr/>
          <p:nvPr/>
        </p:nvSpPr>
        <p:spPr>
          <a:xfrm>
            <a:off x="5440680" y="1298448"/>
            <a:ext cx="3200400" cy="594360"/>
          </a:xfrm>
          <a:prstGeom prst="rect">
            <a:avLst/>
          </a:prstGeom>
          <a:noFill/>
          <a:ln/>
        </p:spPr>
        <p:txBody>
          <a:bodyPr wrap="square" rtlCol="0" anchor="ctr"/>
          <a:lstStyle/>
          <a:p>
            <a:pPr indent="0" marL="0">
              <a:buNone/>
            </a:pPr>
            <a:r>
              <a:rPr lang="en-US" sz="1900" b="1" dirty="0">
                <a:solidFill>
                  <a:srgbClr val="16A34A"/>
                </a:solidFill>
                <a:latin typeface="Comic Sans MS" pitchFamily="34" charset="0"/>
                <a:ea typeface="Comic Sans MS" pitchFamily="34" charset="-122"/>
                <a:cs typeface="Comic Sans MS" pitchFamily="34" charset="-120"/>
              </a:rPr>
              <a:t>They make the world better</a:t>
            </a:r>
            <a:endParaRPr lang="en-US" sz="1900" dirty="0"/>
          </a:p>
        </p:txBody>
      </p:sp>
      <p:sp>
        <p:nvSpPr>
          <p:cNvPr id="14" name="Text 12"/>
          <p:cNvSpPr/>
          <p:nvPr/>
        </p:nvSpPr>
        <p:spPr>
          <a:xfrm>
            <a:off x="4800600" y="1920240"/>
            <a:ext cx="3749040" cy="914400"/>
          </a:xfrm>
          <a:prstGeom prst="rect">
            <a:avLst/>
          </a:prstGeom>
          <a:noFill/>
          <a:ln/>
        </p:spPr>
        <p:txBody>
          <a:bodyPr wrap="square" rtlCol="0" anchor="t"/>
          <a:lstStyle/>
          <a:p>
            <a:pPr indent="0" marL="0">
              <a:buNone/>
            </a:pPr>
            <a:r>
              <a:rPr lang="en-US" sz="1500" dirty="0">
                <a:solidFill>
                  <a:srgbClr val="1F2937"/>
                </a:solidFill>
                <a:latin typeface="Comic Sans MS" pitchFamily="34" charset="0"/>
                <a:ea typeface="Comic Sans MS" pitchFamily="34" charset="-122"/>
                <a:cs typeface="Comic Sans MS" pitchFamily="34" charset="-120"/>
              </a:rPr>
              <a:t>"Good deeds make the world a better place!" (Zoe's mum)</a:t>
            </a:r>
            <a:endParaRPr lang="en-US" sz="1500" dirty="0"/>
          </a:p>
        </p:txBody>
      </p:sp>
      <p:sp>
        <p:nvSpPr>
          <p:cNvPr id="15" name="Shape 13"/>
          <p:cNvSpPr/>
          <p:nvPr/>
        </p:nvSpPr>
        <p:spPr>
          <a:xfrm>
            <a:off x="320040" y="3063240"/>
            <a:ext cx="4114800" cy="1691640"/>
          </a:xfrm>
          <a:prstGeom prst="roundRect">
            <a:avLst>
              <a:gd name="adj" fmla="val 8108"/>
            </a:avLst>
          </a:prstGeom>
          <a:solidFill>
            <a:srgbClr val="FFFFFF"/>
          </a:solidFill>
          <a:ln w="38100">
            <a:solidFill>
              <a:srgbClr val="7C3AED"/>
            </a:solidFill>
            <a:prstDash val="solid"/>
          </a:ln>
        </p:spPr>
      </p:sp>
      <p:sp>
        <p:nvSpPr>
          <p:cNvPr id="16" name="Shape 14"/>
          <p:cNvSpPr/>
          <p:nvPr/>
        </p:nvSpPr>
        <p:spPr>
          <a:xfrm>
            <a:off x="457200" y="3200400"/>
            <a:ext cx="548640" cy="548640"/>
          </a:xfrm>
          <a:prstGeom prst="ellipse">
            <a:avLst/>
          </a:prstGeom>
          <a:solidFill>
            <a:srgbClr val="7C3AED"/>
          </a:solidFill>
          <a:ln/>
        </p:spPr>
      </p:sp>
      <p:sp>
        <p:nvSpPr>
          <p:cNvPr id="17" name="Text 15"/>
          <p:cNvSpPr/>
          <p:nvPr/>
        </p:nvSpPr>
        <p:spPr>
          <a:xfrm>
            <a:off x="457200" y="3200400"/>
            <a:ext cx="548640" cy="548640"/>
          </a:xfrm>
          <a:prstGeom prst="rect">
            <a:avLst/>
          </a:prstGeom>
          <a:noFill/>
          <a:ln/>
        </p:spPr>
        <p:txBody>
          <a:bodyPr wrap="square" rtlCol="0" anchor="ctr"/>
          <a:lstStyle/>
          <a:p>
            <a:pPr algn="ctr" indent="0" marL="0">
              <a:buNone/>
            </a:pPr>
            <a:r>
              <a:rPr lang="en-US" sz="2000" b="1" dirty="0">
                <a:solidFill>
                  <a:srgbClr val="FFFFFF"/>
                </a:solidFill>
                <a:latin typeface="Comic Sans MS" pitchFamily="34" charset="0"/>
                <a:ea typeface="Comic Sans MS" pitchFamily="34" charset="-122"/>
                <a:cs typeface="Comic Sans MS" pitchFamily="34" charset="-120"/>
              </a:rPr>
              <a:t>3</a:t>
            </a:r>
            <a:endParaRPr lang="en-US" sz="2000" dirty="0"/>
          </a:p>
        </p:txBody>
      </p:sp>
      <p:sp>
        <p:nvSpPr>
          <p:cNvPr id="18" name="Text 16"/>
          <p:cNvSpPr/>
          <p:nvPr/>
        </p:nvSpPr>
        <p:spPr>
          <a:xfrm>
            <a:off x="1143000" y="3172968"/>
            <a:ext cx="3200400" cy="594360"/>
          </a:xfrm>
          <a:prstGeom prst="rect">
            <a:avLst/>
          </a:prstGeom>
          <a:noFill/>
          <a:ln/>
        </p:spPr>
        <p:txBody>
          <a:bodyPr wrap="square" rtlCol="0" anchor="ctr"/>
          <a:lstStyle/>
          <a:p>
            <a:pPr indent="0" marL="0">
              <a:buNone/>
            </a:pPr>
            <a:r>
              <a:rPr lang="en-US" sz="1900" b="1" dirty="0">
                <a:solidFill>
                  <a:srgbClr val="7C3AED"/>
                </a:solidFill>
                <a:latin typeface="Comic Sans MS" pitchFamily="34" charset="0"/>
                <a:ea typeface="Comic Sans MS" pitchFamily="34" charset="-122"/>
                <a:cs typeface="Comic Sans MS" pitchFamily="34" charset="-120"/>
              </a:rPr>
              <a:t>They help them belong</a:t>
            </a:r>
            <a:endParaRPr lang="en-US" sz="1900" dirty="0"/>
          </a:p>
        </p:txBody>
      </p:sp>
      <p:sp>
        <p:nvSpPr>
          <p:cNvPr id="19" name="Text 17"/>
          <p:cNvSpPr/>
          <p:nvPr/>
        </p:nvSpPr>
        <p:spPr>
          <a:xfrm>
            <a:off x="502920" y="3794760"/>
            <a:ext cx="3749040" cy="914400"/>
          </a:xfrm>
          <a:prstGeom prst="rect">
            <a:avLst/>
          </a:prstGeom>
          <a:noFill/>
          <a:ln/>
        </p:spPr>
        <p:txBody>
          <a:bodyPr wrap="square" rtlCol="0" anchor="t"/>
          <a:lstStyle/>
          <a:p>
            <a:pPr indent="0" marL="0">
              <a:buNone/>
            </a:pPr>
            <a:r>
              <a:rPr lang="en-US" sz="1500" dirty="0">
                <a:solidFill>
                  <a:srgbClr val="1F2937"/>
                </a:solidFill>
                <a:latin typeface="Comic Sans MS" pitchFamily="34" charset="0"/>
                <a:ea typeface="Comic Sans MS" pitchFamily="34" charset="-122"/>
                <a:cs typeface="Comic Sans MS" pitchFamily="34" charset="-120"/>
              </a:rPr>
              <a:t>Doing mitzvot makes Zoe feel she belongs to God and to the Jewish people.</a:t>
            </a:r>
            <a:endParaRPr lang="en-US" sz="1500" dirty="0"/>
          </a:p>
        </p:txBody>
      </p:sp>
      <p:sp>
        <p:nvSpPr>
          <p:cNvPr id="20" name="Shape 18"/>
          <p:cNvSpPr/>
          <p:nvPr/>
        </p:nvSpPr>
        <p:spPr>
          <a:xfrm>
            <a:off x="4617720" y="3063240"/>
            <a:ext cx="4114800" cy="1691640"/>
          </a:xfrm>
          <a:prstGeom prst="roundRect">
            <a:avLst>
              <a:gd name="adj" fmla="val 8108"/>
            </a:avLst>
          </a:prstGeom>
          <a:solidFill>
            <a:srgbClr val="FFFFFF"/>
          </a:solidFill>
          <a:ln w="38100">
            <a:solidFill>
              <a:srgbClr val="F97316"/>
            </a:solidFill>
            <a:prstDash val="solid"/>
          </a:ln>
        </p:spPr>
      </p:sp>
      <p:sp>
        <p:nvSpPr>
          <p:cNvPr id="21" name="Shape 19"/>
          <p:cNvSpPr/>
          <p:nvPr/>
        </p:nvSpPr>
        <p:spPr>
          <a:xfrm>
            <a:off x="4754880" y="3200400"/>
            <a:ext cx="548640" cy="548640"/>
          </a:xfrm>
          <a:prstGeom prst="ellipse">
            <a:avLst/>
          </a:prstGeom>
          <a:solidFill>
            <a:srgbClr val="F97316"/>
          </a:solidFill>
          <a:ln/>
        </p:spPr>
      </p:sp>
      <p:sp>
        <p:nvSpPr>
          <p:cNvPr id="22" name="Text 20"/>
          <p:cNvSpPr/>
          <p:nvPr/>
        </p:nvSpPr>
        <p:spPr>
          <a:xfrm>
            <a:off x="4754880" y="3200400"/>
            <a:ext cx="548640" cy="548640"/>
          </a:xfrm>
          <a:prstGeom prst="rect">
            <a:avLst/>
          </a:prstGeom>
          <a:noFill/>
          <a:ln/>
        </p:spPr>
        <p:txBody>
          <a:bodyPr wrap="square" rtlCol="0" anchor="ctr"/>
          <a:lstStyle/>
          <a:p>
            <a:pPr algn="ctr" indent="0" marL="0">
              <a:buNone/>
            </a:pPr>
            <a:r>
              <a:rPr lang="en-US" sz="2000" b="1" dirty="0">
                <a:solidFill>
                  <a:srgbClr val="FFFFFF"/>
                </a:solidFill>
                <a:latin typeface="Comic Sans MS" pitchFamily="34" charset="0"/>
                <a:ea typeface="Comic Sans MS" pitchFamily="34" charset="-122"/>
                <a:cs typeface="Comic Sans MS" pitchFamily="34" charset="-120"/>
              </a:rPr>
              <a:t>4</a:t>
            </a:r>
            <a:endParaRPr lang="en-US" sz="2000" dirty="0"/>
          </a:p>
        </p:txBody>
      </p:sp>
      <p:sp>
        <p:nvSpPr>
          <p:cNvPr id="23" name="Text 21"/>
          <p:cNvSpPr/>
          <p:nvPr/>
        </p:nvSpPr>
        <p:spPr>
          <a:xfrm>
            <a:off x="5440680" y="3172968"/>
            <a:ext cx="3200400" cy="594360"/>
          </a:xfrm>
          <a:prstGeom prst="rect">
            <a:avLst/>
          </a:prstGeom>
          <a:noFill/>
          <a:ln/>
        </p:spPr>
        <p:txBody>
          <a:bodyPr wrap="square" rtlCol="0" anchor="ctr"/>
          <a:lstStyle/>
          <a:p>
            <a:pPr indent="0" marL="0">
              <a:buNone/>
            </a:pPr>
            <a:r>
              <a:rPr lang="en-US" sz="1900" b="1" dirty="0">
                <a:solidFill>
                  <a:srgbClr val="F97316"/>
                </a:solidFill>
                <a:latin typeface="Comic Sans MS" pitchFamily="34" charset="0"/>
                <a:ea typeface="Comic Sans MS" pitchFamily="34" charset="-122"/>
                <a:cs typeface="Comic Sans MS" pitchFamily="34" charset="-120"/>
              </a:rPr>
              <a:t>It's the right thing to do</a:t>
            </a:r>
            <a:endParaRPr lang="en-US" sz="1900" dirty="0"/>
          </a:p>
        </p:txBody>
      </p:sp>
      <p:sp>
        <p:nvSpPr>
          <p:cNvPr id="24" name="Text 22"/>
          <p:cNvSpPr/>
          <p:nvPr/>
        </p:nvSpPr>
        <p:spPr>
          <a:xfrm>
            <a:off x="4800600" y="3794760"/>
            <a:ext cx="3749040" cy="914400"/>
          </a:xfrm>
          <a:prstGeom prst="rect">
            <a:avLst/>
          </a:prstGeom>
          <a:noFill/>
          <a:ln/>
        </p:spPr>
        <p:txBody>
          <a:bodyPr wrap="square" rtlCol="0" anchor="t"/>
          <a:lstStyle/>
          <a:p>
            <a:pPr indent="0" marL="0">
              <a:buNone/>
            </a:pPr>
            <a:r>
              <a:rPr lang="en-US" sz="1500" dirty="0">
                <a:solidFill>
                  <a:srgbClr val="1F2937"/>
                </a:solidFill>
                <a:latin typeface="Comic Sans MS" pitchFamily="34" charset="0"/>
                <a:ea typeface="Comic Sans MS" pitchFamily="34" charset="-122"/>
                <a:cs typeface="Comic Sans MS" pitchFamily="34" charset="-120"/>
              </a:rPr>
              <a:t>Tzedakah comes from a word meaning what is right and fair.</a:t>
            </a:r>
            <a:endParaRPr lang="en-US" sz="15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8E7"/>
        </a:solidFill>
      </p:bgPr>
    </p:bg>
    <p:spTree>
      <p:nvGrpSpPr>
        <p:cNvPr id="1" name=""/>
        <p:cNvGrpSpPr/>
        <p:nvPr/>
      </p:nvGrpSpPr>
      <p:grpSpPr>
        <a:xfrm>
          <a:off x="0" y="0"/>
          <a:ext cx="0" cy="0"/>
          <a:chOff x="0" y="0"/>
          <a:chExt cx="0" cy="0"/>
        </a:xfrm>
      </p:grpSpPr>
      <p:sp>
        <p:nvSpPr>
          <p:cNvPr id="2" name="Shape 0"/>
          <p:cNvSpPr/>
          <p:nvPr/>
        </p:nvSpPr>
        <p:spPr>
          <a:xfrm>
            <a:off x="0" y="0"/>
            <a:ext cx="9144000" cy="868680"/>
          </a:xfrm>
          <a:prstGeom prst="rect">
            <a:avLst/>
          </a:prstGeom>
          <a:solidFill>
            <a:srgbClr val="1E3A8A"/>
          </a:solidFill>
          <a:ln/>
        </p:spPr>
      </p:sp>
      <p:sp>
        <p:nvSpPr>
          <p:cNvPr id="3" name="Shape 1"/>
          <p:cNvSpPr/>
          <p:nvPr/>
        </p:nvSpPr>
        <p:spPr>
          <a:xfrm>
            <a:off x="0" y="868680"/>
            <a:ext cx="9144000" cy="73152"/>
          </a:xfrm>
          <a:prstGeom prst="rect">
            <a:avLst/>
          </a:prstGeom>
          <a:solidFill>
            <a:srgbClr val="F2B705"/>
          </a:solidFill>
          <a:ln/>
        </p:spPr>
      </p:sp>
      <p:sp>
        <p:nvSpPr>
          <p:cNvPr id="4" name="Text 2"/>
          <p:cNvSpPr/>
          <p:nvPr/>
        </p:nvSpPr>
        <p:spPr>
          <a:xfrm>
            <a:off x="365760" y="73152"/>
            <a:ext cx="8412480" cy="731520"/>
          </a:xfrm>
          <a:prstGeom prst="rect">
            <a:avLst/>
          </a:prstGeom>
          <a:noFill/>
          <a:ln/>
        </p:spPr>
        <p:txBody>
          <a:bodyPr wrap="square" rtlCol="0" anchor="ctr"/>
          <a:lstStyle/>
          <a:p>
            <a:pPr indent="0" marL="0">
              <a:buNone/>
            </a:pPr>
            <a:r>
              <a:rPr lang="en-US" sz="3000" b="1" dirty="0">
                <a:solidFill>
                  <a:srgbClr val="FFFFFF"/>
                </a:solidFill>
                <a:latin typeface="Comic Sans MS" pitchFamily="34" charset="0"/>
                <a:ea typeface="Comic Sans MS" pitchFamily="34" charset="-122"/>
                <a:cs typeface="Comic Sans MS" pitchFamily="34" charset="-120"/>
              </a:rPr>
              <a:t>Why might WE do good deeds too?</a:t>
            </a:r>
            <a:endParaRPr lang="en-US" sz="3000" dirty="0"/>
          </a:p>
        </p:txBody>
      </p:sp>
      <p:sp>
        <p:nvSpPr>
          <p:cNvPr id="5" name="Shape 3"/>
          <p:cNvSpPr/>
          <p:nvPr/>
        </p:nvSpPr>
        <p:spPr>
          <a:xfrm>
            <a:off x="274320" y="1143000"/>
            <a:ext cx="4297680" cy="1920240"/>
          </a:xfrm>
          <a:prstGeom prst="cloudCallout">
            <a:avLst/>
          </a:prstGeom>
          <a:solidFill>
            <a:srgbClr val="DBEAFE"/>
          </a:solidFill>
          <a:ln w="19050">
            <a:solidFill>
              <a:srgbClr val="1E3A8A"/>
            </a:solidFill>
            <a:prstDash val="solid"/>
          </a:ln>
        </p:spPr>
      </p:sp>
      <p:sp>
        <p:nvSpPr>
          <p:cNvPr id="6" name="Text 4"/>
          <p:cNvSpPr/>
          <p:nvPr/>
        </p:nvSpPr>
        <p:spPr>
          <a:xfrm>
            <a:off x="790042" y="1431036"/>
            <a:ext cx="3266237" cy="1248156"/>
          </a:xfrm>
          <a:prstGeom prst="rect">
            <a:avLst/>
          </a:prstGeom>
          <a:noFill/>
          <a:ln/>
        </p:spPr>
        <p:txBody>
          <a:bodyPr wrap="square" rtlCol="0" anchor="ctr"/>
          <a:lstStyle/>
          <a:p>
            <a:pPr algn="ctr" indent="0" marL="0">
              <a:buNone/>
            </a:pPr>
            <a:r>
              <a:rPr lang="en-US" sz="1800" dirty="0">
                <a:solidFill>
                  <a:srgbClr val="1F2937"/>
                </a:solidFill>
                <a:latin typeface="Comic Sans MS" pitchFamily="34" charset="0"/>
                <a:ea typeface="Comic Sans MS" pitchFamily="34" charset="-122"/>
                <a:cs typeface="Comic Sans MS" pitchFamily="34" charset="-120"/>
              </a:rPr>
              <a:t>How do YOU feel when you help someone?</a:t>
            </a:r>
            <a:endParaRPr lang="en-US" sz="1800" dirty="0"/>
          </a:p>
        </p:txBody>
      </p:sp>
      <p:sp>
        <p:nvSpPr>
          <p:cNvPr id="7" name="Shape 5"/>
          <p:cNvSpPr/>
          <p:nvPr/>
        </p:nvSpPr>
        <p:spPr>
          <a:xfrm>
            <a:off x="4572000" y="1143000"/>
            <a:ext cx="4297680" cy="1920240"/>
          </a:xfrm>
          <a:prstGeom prst="cloudCallout">
            <a:avLst/>
          </a:prstGeom>
          <a:solidFill>
            <a:srgbClr val="FEF3C7"/>
          </a:solidFill>
          <a:ln w="19050">
            <a:solidFill>
              <a:srgbClr val="1E3A8A"/>
            </a:solidFill>
            <a:prstDash val="solid"/>
          </a:ln>
        </p:spPr>
      </p:sp>
      <p:sp>
        <p:nvSpPr>
          <p:cNvPr id="8" name="Text 6"/>
          <p:cNvSpPr/>
          <p:nvPr/>
        </p:nvSpPr>
        <p:spPr>
          <a:xfrm>
            <a:off x="5087722" y="1431036"/>
            <a:ext cx="3266237" cy="1248156"/>
          </a:xfrm>
          <a:prstGeom prst="rect">
            <a:avLst/>
          </a:prstGeom>
          <a:noFill/>
          <a:ln/>
        </p:spPr>
        <p:txBody>
          <a:bodyPr wrap="square" rtlCol="0" anchor="ctr"/>
          <a:lstStyle/>
          <a:p>
            <a:pPr algn="ctr" indent="0" marL="0">
              <a:buNone/>
            </a:pPr>
            <a:r>
              <a:rPr lang="en-US" sz="1800" dirty="0">
                <a:solidFill>
                  <a:srgbClr val="1F2937"/>
                </a:solidFill>
                <a:latin typeface="Comic Sans MS" pitchFamily="34" charset="0"/>
                <a:ea typeface="Comic Sans MS" pitchFamily="34" charset="-122"/>
                <a:cs typeface="Comic Sans MS" pitchFamily="34" charset="-120"/>
              </a:rPr>
              <a:t>How does the other person feel?</a:t>
            </a:r>
            <a:endParaRPr lang="en-US" sz="1800" dirty="0"/>
          </a:p>
        </p:txBody>
      </p:sp>
      <p:sp>
        <p:nvSpPr>
          <p:cNvPr id="9" name="Shape 7"/>
          <p:cNvSpPr/>
          <p:nvPr/>
        </p:nvSpPr>
        <p:spPr>
          <a:xfrm>
            <a:off x="2423160" y="3063240"/>
            <a:ext cx="4297680" cy="1920240"/>
          </a:xfrm>
          <a:prstGeom prst="cloudCallout">
            <a:avLst/>
          </a:prstGeom>
          <a:solidFill>
            <a:srgbClr val="DCFCE7"/>
          </a:solidFill>
          <a:ln w="19050">
            <a:solidFill>
              <a:srgbClr val="1E3A8A"/>
            </a:solidFill>
            <a:prstDash val="solid"/>
          </a:ln>
        </p:spPr>
      </p:sp>
      <p:sp>
        <p:nvSpPr>
          <p:cNvPr id="10" name="Text 8"/>
          <p:cNvSpPr/>
          <p:nvPr/>
        </p:nvSpPr>
        <p:spPr>
          <a:xfrm>
            <a:off x="2938882" y="3351276"/>
            <a:ext cx="3266237" cy="1248156"/>
          </a:xfrm>
          <a:prstGeom prst="rect">
            <a:avLst/>
          </a:prstGeom>
          <a:noFill/>
          <a:ln/>
        </p:spPr>
        <p:txBody>
          <a:bodyPr wrap="square" rtlCol="0" anchor="ctr"/>
          <a:lstStyle/>
          <a:p>
            <a:pPr algn="ctr" indent="0" marL="0">
              <a:buNone/>
            </a:pPr>
            <a:r>
              <a:rPr lang="en-US" sz="1800" dirty="0">
                <a:solidFill>
                  <a:srgbClr val="1F2937"/>
                </a:solidFill>
                <a:latin typeface="Comic Sans MS" pitchFamily="34" charset="0"/>
                <a:ea typeface="Comic Sans MS" pitchFamily="34" charset="-122"/>
                <a:cs typeface="Comic Sans MS" pitchFamily="34" charset="-120"/>
              </a:rPr>
              <a:t>What would our school be like if nobody did good deeds?</a:t>
            </a:r>
            <a:endParaRPr lang="en-US" sz="18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8E7"/>
        </a:solidFill>
      </p:bgPr>
    </p:bg>
    <p:spTree>
      <p:nvGrpSpPr>
        <p:cNvPr id="1" name=""/>
        <p:cNvGrpSpPr/>
        <p:nvPr/>
      </p:nvGrpSpPr>
      <p:grpSpPr>
        <a:xfrm>
          <a:off x="0" y="0"/>
          <a:ext cx="0" cy="0"/>
          <a:chOff x="0" y="0"/>
          <a:chExt cx="0" cy="0"/>
        </a:xfrm>
      </p:grpSpPr>
      <p:sp>
        <p:nvSpPr>
          <p:cNvPr id="2" name="Shape 0"/>
          <p:cNvSpPr/>
          <p:nvPr/>
        </p:nvSpPr>
        <p:spPr>
          <a:xfrm>
            <a:off x="0" y="0"/>
            <a:ext cx="9144000" cy="868680"/>
          </a:xfrm>
          <a:prstGeom prst="rect">
            <a:avLst/>
          </a:prstGeom>
          <a:solidFill>
            <a:srgbClr val="1E3A8A"/>
          </a:solidFill>
          <a:ln/>
        </p:spPr>
      </p:sp>
      <p:sp>
        <p:nvSpPr>
          <p:cNvPr id="3" name="Shape 1"/>
          <p:cNvSpPr/>
          <p:nvPr/>
        </p:nvSpPr>
        <p:spPr>
          <a:xfrm>
            <a:off x="0" y="868680"/>
            <a:ext cx="9144000" cy="73152"/>
          </a:xfrm>
          <a:prstGeom prst="rect">
            <a:avLst/>
          </a:prstGeom>
          <a:solidFill>
            <a:srgbClr val="F2B705"/>
          </a:solidFill>
          <a:ln/>
        </p:spPr>
      </p:sp>
      <p:sp>
        <p:nvSpPr>
          <p:cNvPr id="4" name="Text 2"/>
          <p:cNvSpPr/>
          <p:nvPr/>
        </p:nvSpPr>
        <p:spPr>
          <a:xfrm>
            <a:off x="365760" y="73152"/>
            <a:ext cx="8412480" cy="731520"/>
          </a:xfrm>
          <a:prstGeom prst="rect">
            <a:avLst/>
          </a:prstGeom>
          <a:noFill/>
          <a:ln/>
        </p:spPr>
        <p:txBody>
          <a:bodyPr wrap="square" rtlCol="0" anchor="ctr"/>
          <a:lstStyle/>
          <a:p>
            <a:pPr indent="0" marL="0">
              <a:buNone/>
            </a:pPr>
            <a:r>
              <a:rPr lang="en-US" sz="3000" b="1" dirty="0">
                <a:solidFill>
                  <a:srgbClr val="FFFFFF"/>
                </a:solidFill>
                <a:latin typeface="Comic Sans MS" pitchFamily="34" charset="0"/>
                <a:ea typeface="Comic Sans MS" pitchFamily="34" charset="-122"/>
                <a:cs typeface="Comic Sans MS" pitchFamily="34" charset="-120"/>
              </a:rPr>
              <a:t>Lots of people do good deeds!</a:t>
            </a:r>
            <a:endParaRPr lang="en-US" sz="3000" dirty="0"/>
          </a:p>
        </p:txBody>
      </p:sp>
      <p:sp>
        <p:nvSpPr>
          <p:cNvPr id="5" name="Shape 3"/>
          <p:cNvSpPr/>
          <p:nvPr/>
        </p:nvSpPr>
        <p:spPr>
          <a:xfrm>
            <a:off x="320040" y="1143000"/>
            <a:ext cx="2743200" cy="1783080"/>
          </a:xfrm>
          <a:prstGeom prst="roundRect">
            <a:avLst>
              <a:gd name="adj" fmla="val 7692"/>
            </a:avLst>
          </a:prstGeom>
          <a:solidFill>
            <a:srgbClr val="FFFFFF"/>
          </a:solidFill>
          <a:ln w="38100">
            <a:solidFill>
              <a:srgbClr val="1E3A8A"/>
            </a:solidFill>
            <a:prstDash val="solid"/>
          </a:ln>
        </p:spPr>
      </p:sp>
      <p:sp>
        <p:nvSpPr>
          <p:cNvPr id="6" name="Shape 4"/>
          <p:cNvSpPr/>
          <p:nvPr/>
        </p:nvSpPr>
        <p:spPr>
          <a:xfrm>
            <a:off x="320040" y="1143000"/>
            <a:ext cx="2743200" cy="457200"/>
          </a:xfrm>
          <a:prstGeom prst="rect">
            <a:avLst/>
          </a:prstGeom>
          <a:solidFill>
            <a:srgbClr val="1E3A8A"/>
          </a:solidFill>
          <a:ln/>
        </p:spPr>
      </p:sp>
      <p:sp>
        <p:nvSpPr>
          <p:cNvPr id="7" name="Text 5"/>
          <p:cNvSpPr/>
          <p:nvPr/>
        </p:nvSpPr>
        <p:spPr>
          <a:xfrm>
            <a:off x="320040" y="1143000"/>
            <a:ext cx="2743200" cy="457200"/>
          </a:xfrm>
          <a:prstGeom prst="rect">
            <a:avLst/>
          </a:prstGeom>
          <a:noFill/>
          <a:ln/>
        </p:spPr>
        <p:txBody>
          <a:bodyPr wrap="square" rtlCol="0" anchor="ctr"/>
          <a:lstStyle/>
          <a:p>
            <a:pPr algn="ctr" indent="0" marL="0">
              <a:buNone/>
            </a:pPr>
            <a:r>
              <a:rPr lang="en-US" sz="1600" b="1" dirty="0">
                <a:solidFill>
                  <a:srgbClr val="FFFFFF"/>
                </a:solidFill>
                <a:latin typeface="Comic Sans MS" pitchFamily="34" charset="0"/>
                <a:ea typeface="Comic Sans MS" pitchFamily="34" charset="-122"/>
                <a:cs typeface="Comic Sans MS" pitchFamily="34" charset="-120"/>
              </a:rPr>
              <a:t>Jewish people</a:t>
            </a:r>
            <a:endParaRPr lang="en-US" sz="1600" dirty="0"/>
          </a:p>
        </p:txBody>
      </p:sp>
      <p:sp>
        <p:nvSpPr>
          <p:cNvPr id="8" name="Text 6"/>
          <p:cNvSpPr/>
          <p:nvPr/>
        </p:nvSpPr>
        <p:spPr>
          <a:xfrm>
            <a:off x="411480" y="1645920"/>
            <a:ext cx="2560320" cy="1234440"/>
          </a:xfrm>
          <a:prstGeom prst="rect">
            <a:avLst/>
          </a:prstGeom>
          <a:noFill/>
          <a:ln/>
        </p:spPr>
        <p:txBody>
          <a:bodyPr wrap="square" rtlCol="0" anchor="ctr"/>
          <a:lstStyle/>
          <a:p>
            <a:pPr algn="ctr" indent="0" marL="0">
              <a:buNone/>
            </a:pPr>
            <a:r>
              <a:rPr lang="en-US" sz="1400" dirty="0">
                <a:solidFill>
                  <a:srgbClr val="1F2937"/>
                </a:solidFill>
                <a:latin typeface="Comic Sans MS" pitchFamily="34" charset="0"/>
                <a:ea typeface="Comic Sans MS" pitchFamily="34" charset="-122"/>
                <a:cs typeface="Comic Sans MS" pitchFamily="34" charset="-120"/>
              </a:rPr>
              <a:t>Doing mitzvot, like tzedakah and visiting the sick</a:t>
            </a:r>
            <a:endParaRPr lang="en-US" sz="1400" dirty="0"/>
          </a:p>
        </p:txBody>
      </p:sp>
      <p:sp>
        <p:nvSpPr>
          <p:cNvPr id="9" name="Shape 7"/>
          <p:cNvSpPr/>
          <p:nvPr/>
        </p:nvSpPr>
        <p:spPr>
          <a:xfrm>
            <a:off x="3200400" y="1143000"/>
            <a:ext cx="2743200" cy="1783080"/>
          </a:xfrm>
          <a:prstGeom prst="roundRect">
            <a:avLst>
              <a:gd name="adj" fmla="val 7692"/>
            </a:avLst>
          </a:prstGeom>
          <a:solidFill>
            <a:srgbClr val="FFFFFF"/>
          </a:solidFill>
          <a:ln w="38100">
            <a:solidFill>
              <a:srgbClr val="7C3AED"/>
            </a:solidFill>
            <a:prstDash val="solid"/>
          </a:ln>
        </p:spPr>
      </p:sp>
      <p:sp>
        <p:nvSpPr>
          <p:cNvPr id="10" name="Shape 8"/>
          <p:cNvSpPr/>
          <p:nvPr/>
        </p:nvSpPr>
        <p:spPr>
          <a:xfrm>
            <a:off x="3200400" y="1143000"/>
            <a:ext cx="2743200" cy="457200"/>
          </a:xfrm>
          <a:prstGeom prst="rect">
            <a:avLst/>
          </a:prstGeom>
          <a:solidFill>
            <a:srgbClr val="7C3AED"/>
          </a:solidFill>
          <a:ln/>
        </p:spPr>
      </p:sp>
      <p:sp>
        <p:nvSpPr>
          <p:cNvPr id="11" name="Text 9"/>
          <p:cNvSpPr/>
          <p:nvPr/>
        </p:nvSpPr>
        <p:spPr>
          <a:xfrm>
            <a:off x="3200400" y="1143000"/>
            <a:ext cx="2743200" cy="457200"/>
          </a:xfrm>
          <a:prstGeom prst="rect">
            <a:avLst/>
          </a:prstGeom>
          <a:noFill/>
          <a:ln/>
        </p:spPr>
        <p:txBody>
          <a:bodyPr wrap="square" rtlCol="0" anchor="ctr"/>
          <a:lstStyle/>
          <a:p>
            <a:pPr algn="ctr" indent="0" marL="0">
              <a:buNone/>
            </a:pPr>
            <a:r>
              <a:rPr lang="en-US" sz="1600" b="1" dirty="0">
                <a:solidFill>
                  <a:srgbClr val="FFFFFF"/>
                </a:solidFill>
                <a:latin typeface="Comic Sans MS" pitchFamily="34" charset="0"/>
                <a:ea typeface="Comic Sans MS" pitchFamily="34" charset="-122"/>
                <a:cs typeface="Comic Sans MS" pitchFamily="34" charset="-120"/>
              </a:rPr>
              <a:t>Christians</a:t>
            </a:r>
            <a:endParaRPr lang="en-US" sz="1600" dirty="0"/>
          </a:p>
        </p:txBody>
      </p:sp>
      <p:sp>
        <p:nvSpPr>
          <p:cNvPr id="12" name="Text 10"/>
          <p:cNvSpPr/>
          <p:nvPr/>
        </p:nvSpPr>
        <p:spPr>
          <a:xfrm>
            <a:off x="3291840" y="1645920"/>
            <a:ext cx="2560320" cy="1234440"/>
          </a:xfrm>
          <a:prstGeom prst="rect">
            <a:avLst/>
          </a:prstGeom>
          <a:noFill/>
          <a:ln/>
        </p:spPr>
        <p:txBody>
          <a:bodyPr wrap="square" rtlCol="0" anchor="ctr"/>
          <a:lstStyle/>
          <a:p>
            <a:pPr algn="ctr" indent="0" marL="0">
              <a:buNone/>
            </a:pPr>
            <a:r>
              <a:rPr lang="en-US" sz="1400" dirty="0">
                <a:solidFill>
                  <a:srgbClr val="1F2937"/>
                </a:solidFill>
                <a:latin typeface="Comic Sans MS" pitchFamily="34" charset="0"/>
                <a:ea typeface="Comic Sans MS" pitchFamily="34" charset="-122"/>
                <a:cs typeface="Comic Sans MS" pitchFamily="34" charset="-120"/>
              </a:rPr>
              <a:t>Jesus said 'Love your neighbour', like in the story of the Good Samaritan</a:t>
            </a:r>
            <a:endParaRPr lang="en-US" sz="1400" dirty="0"/>
          </a:p>
        </p:txBody>
      </p:sp>
      <p:sp>
        <p:nvSpPr>
          <p:cNvPr id="13" name="Shape 11"/>
          <p:cNvSpPr/>
          <p:nvPr/>
        </p:nvSpPr>
        <p:spPr>
          <a:xfrm>
            <a:off x="6080760" y="1143000"/>
            <a:ext cx="2743200" cy="1783080"/>
          </a:xfrm>
          <a:prstGeom prst="roundRect">
            <a:avLst>
              <a:gd name="adj" fmla="val 7692"/>
            </a:avLst>
          </a:prstGeom>
          <a:solidFill>
            <a:srgbClr val="FFFFFF"/>
          </a:solidFill>
          <a:ln w="38100">
            <a:solidFill>
              <a:srgbClr val="16A34A"/>
            </a:solidFill>
            <a:prstDash val="solid"/>
          </a:ln>
        </p:spPr>
      </p:sp>
      <p:sp>
        <p:nvSpPr>
          <p:cNvPr id="14" name="Shape 12"/>
          <p:cNvSpPr/>
          <p:nvPr/>
        </p:nvSpPr>
        <p:spPr>
          <a:xfrm>
            <a:off x="6080760" y="1143000"/>
            <a:ext cx="2743200" cy="457200"/>
          </a:xfrm>
          <a:prstGeom prst="rect">
            <a:avLst/>
          </a:prstGeom>
          <a:solidFill>
            <a:srgbClr val="16A34A"/>
          </a:solidFill>
          <a:ln/>
        </p:spPr>
      </p:sp>
      <p:sp>
        <p:nvSpPr>
          <p:cNvPr id="15" name="Text 13"/>
          <p:cNvSpPr/>
          <p:nvPr/>
        </p:nvSpPr>
        <p:spPr>
          <a:xfrm>
            <a:off x="6080760" y="1143000"/>
            <a:ext cx="2743200" cy="457200"/>
          </a:xfrm>
          <a:prstGeom prst="rect">
            <a:avLst/>
          </a:prstGeom>
          <a:noFill/>
          <a:ln/>
        </p:spPr>
        <p:txBody>
          <a:bodyPr wrap="square" rtlCol="0" anchor="ctr"/>
          <a:lstStyle/>
          <a:p>
            <a:pPr algn="ctr" indent="0" marL="0">
              <a:buNone/>
            </a:pPr>
            <a:r>
              <a:rPr lang="en-US" sz="1600" b="1" dirty="0">
                <a:solidFill>
                  <a:srgbClr val="FFFFFF"/>
                </a:solidFill>
                <a:latin typeface="Comic Sans MS" pitchFamily="34" charset="0"/>
                <a:ea typeface="Comic Sans MS" pitchFamily="34" charset="-122"/>
                <a:cs typeface="Comic Sans MS" pitchFamily="34" charset="-120"/>
              </a:rPr>
              <a:t>Muslims</a:t>
            </a:r>
            <a:endParaRPr lang="en-US" sz="1600" dirty="0"/>
          </a:p>
        </p:txBody>
      </p:sp>
      <p:sp>
        <p:nvSpPr>
          <p:cNvPr id="16" name="Text 14"/>
          <p:cNvSpPr/>
          <p:nvPr/>
        </p:nvSpPr>
        <p:spPr>
          <a:xfrm>
            <a:off x="6172200" y="1645920"/>
            <a:ext cx="2560320" cy="1234440"/>
          </a:xfrm>
          <a:prstGeom prst="rect">
            <a:avLst/>
          </a:prstGeom>
          <a:noFill/>
          <a:ln/>
        </p:spPr>
        <p:txBody>
          <a:bodyPr wrap="square" rtlCol="0" anchor="ctr"/>
          <a:lstStyle/>
          <a:p>
            <a:pPr algn="ctr" indent="0" marL="0">
              <a:buNone/>
            </a:pPr>
            <a:r>
              <a:rPr lang="en-US" sz="1400" dirty="0">
                <a:solidFill>
                  <a:srgbClr val="1F2937"/>
                </a:solidFill>
                <a:latin typeface="Comic Sans MS" pitchFamily="34" charset="0"/>
                <a:ea typeface="Comic Sans MS" pitchFamily="34" charset="-122"/>
                <a:cs typeface="Comic Sans MS" pitchFamily="34" charset="-120"/>
              </a:rPr>
              <a:t>Giving sadaqah, which means kind gifts to help others</a:t>
            </a:r>
            <a:endParaRPr lang="en-US" sz="1400" dirty="0"/>
          </a:p>
        </p:txBody>
      </p:sp>
      <p:sp>
        <p:nvSpPr>
          <p:cNvPr id="17" name="Shape 15"/>
          <p:cNvSpPr/>
          <p:nvPr/>
        </p:nvSpPr>
        <p:spPr>
          <a:xfrm>
            <a:off x="320040" y="3063240"/>
            <a:ext cx="2743200" cy="1783080"/>
          </a:xfrm>
          <a:prstGeom prst="roundRect">
            <a:avLst>
              <a:gd name="adj" fmla="val 7692"/>
            </a:avLst>
          </a:prstGeom>
          <a:solidFill>
            <a:srgbClr val="FFFFFF"/>
          </a:solidFill>
          <a:ln w="38100">
            <a:solidFill>
              <a:srgbClr val="F97316"/>
            </a:solidFill>
            <a:prstDash val="solid"/>
          </a:ln>
        </p:spPr>
      </p:sp>
      <p:sp>
        <p:nvSpPr>
          <p:cNvPr id="18" name="Shape 16"/>
          <p:cNvSpPr/>
          <p:nvPr/>
        </p:nvSpPr>
        <p:spPr>
          <a:xfrm>
            <a:off x="320040" y="3063240"/>
            <a:ext cx="2743200" cy="457200"/>
          </a:xfrm>
          <a:prstGeom prst="rect">
            <a:avLst/>
          </a:prstGeom>
          <a:solidFill>
            <a:srgbClr val="F97316"/>
          </a:solidFill>
          <a:ln/>
        </p:spPr>
      </p:sp>
      <p:sp>
        <p:nvSpPr>
          <p:cNvPr id="19" name="Text 17"/>
          <p:cNvSpPr/>
          <p:nvPr/>
        </p:nvSpPr>
        <p:spPr>
          <a:xfrm>
            <a:off x="320040" y="3063240"/>
            <a:ext cx="2743200" cy="457200"/>
          </a:xfrm>
          <a:prstGeom prst="rect">
            <a:avLst/>
          </a:prstGeom>
          <a:noFill/>
          <a:ln/>
        </p:spPr>
        <p:txBody>
          <a:bodyPr wrap="square" rtlCol="0" anchor="ctr"/>
          <a:lstStyle/>
          <a:p>
            <a:pPr algn="ctr" indent="0" marL="0">
              <a:buNone/>
            </a:pPr>
            <a:r>
              <a:rPr lang="en-US" sz="1600" b="1" dirty="0">
                <a:solidFill>
                  <a:srgbClr val="FFFFFF"/>
                </a:solidFill>
                <a:latin typeface="Comic Sans MS" pitchFamily="34" charset="0"/>
                <a:ea typeface="Comic Sans MS" pitchFamily="34" charset="-122"/>
                <a:cs typeface="Comic Sans MS" pitchFamily="34" charset="-120"/>
              </a:rPr>
              <a:t>Sikhs and Hindus</a:t>
            </a:r>
            <a:endParaRPr lang="en-US" sz="1600" dirty="0"/>
          </a:p>
        </p:txBody>
      </p:sp>
      <p:sp>
        <p:nvSpPr>
          <p:cNvPr id="20" name="Text 18"/>
          <p:cNvSpPr/>
          <p:nvPr/>
        </p:nvSpPr>
        <p:spPr>
          <a:xfrm>
            <a:off x="411480" y="3566160"/>
            <a:ext cx="2560320" cy="1234440"/>
          </a:xfrm>
          <a:prstGeom prst="rect">
            <a:avLst/>
          </a:prstGeom>
          <a:noFill/>
          <a:ln/>
        </p:spPr>
        <p:txBody>
          <a:bodyPr wrap="square" rtlCol="0" anchor="ctr"/>
          <a:lstStyle/>
          <a:p>
            <a:pPr algn="ctr" indent="0" marL="0">
              <a:buNone/>
            </a:pPr>
            <a:r>
              <a:rPr lang="en-US" sz="1400" dirty="0">
                <a:solidFill>
                  <a:srgbClr val="1F2937"/>
                </a:solidFill>
                <a:latin typeface="Comic Sans MS" pitchFamily="34" charset="0"/>
                <a:ea typeface="Comic Sans MS" pitchFamily="34" charset="-122"/>
                <a:cs typeface="Comic Sans MS" pitchFamily="34" charset="-120"/>
              </a:rPr>
              <a:t>Doing sewa (seva), which means helping others without wanting anything back</a:t>
            </a:r>
            <a:endParaRPr lang="en-US" sz="1400" dirty="0"/>
          </a:p>
        </p:txBody>
      </p:sp>
      <p:sp>
        <p:nvSpPr>
          <p:cNvPr id="21" name="Shape 19"/>
          <p:cNvSpPr/>
          <p:nvPr/>
        </p:nvSpPr>
        <p:spPr>
          <a:xfrm>
            <a:off x="3200400" y="3063240"/>
            <a:ext cx="2743200" cy="1783080"/>
          </a:xfrm>
          <a:prstGeom prst="roundRect">
            <a:avLst>
              <a:gd name="adj" fmla="val 7692"/>
            </a:avLst>
          </a:prstGeom>
          <a:solidFill>
            <a:srgbClr val="FFFFFF"/>
          </a:solidFill>
          <a:ln w="38100">
            <a:solidFill>
              <a:srgbClr val="0D9488"/>
            </a:solidFill>
            <a:prstDash val="solid"/>
          </a:ln>
        </p:spPr>
      </p:sp>
      <p:sp>
        <p:nvSpPr>
          <p:cNvPr id="22" name="Shape 20"/>
          <p:cNvSpPr/>
          <p:nvPr/>
        </p:nvSpPr>
        <p:spPr>
          <a:xfrm>
            <a:off x="3200400" y="3063240"/>
            <a:ext cx="2743200" cy="457200"/>
          </a:xfrm>
          <a:prstGeom prst="rect">
            <a:avLst/>
          </a:prstGeom>
          <a:solidFill>
            <a:srgbClr val="0D9488"/>
          </a:solidFill>
          <a:ln/>
        </p:spPr>
      </p:sp>
      <p:sp>
        <p:nvSpPr>
          <p:cNvPr id="23" name="Text 21"/>
          <p:cNvSpPr/>
          <p:nvPr/>
        </p:nvSpPr>
        <p:spPr>
          <a:xfrm>
            <a:off x="3200400" y="3063240"/>
            <a:ext cx="2743200" cy="457200"/>
          </a:xfrm>
          <a:prstGeom prst="rect">
            <a:avLst/>
          </a:prstGeom>
          <a:noFill/>
          <a:ln/>
        </p:spPr>
        <p:txBody>
          <a:bodyPr wrap="square" rtlCol="0" anchor="ctr"/>
          <a:lstStyle/>
          <a:p>
            <a:pPr algn="ctr" indent="0" marL="0">
              <a:buNone/>
            </a:pPr>
            <a:r>
              <a:rPr lang="en-US" sz="1600" b="1" dirty="0">
                <a:solidFill>
                  <a:srgbClr val="FFFFFF"/>
                </a:solidFill>
                <a:latin typeface="Comic Sans MS" pitchFamily="34" charset="0"/>
                <a:ea typeface="Comic Sans MS" pitchFamily="34" charset="-122"/>
                <a:cs typeface="Comic Sans MS" pitchFamily="34" charset="-120"/>
              </a:rPr>
              <a:t>People with no religion</a:t>
            </a:r>
            <a:endParaRPr lang="en-US" sz="1600" dirty="0"/>
          </a:p>
        </p:txBody>
      </p:sp>
      <p:sp>
        <p:nvSpPr>
          <p:cNvPr id="24" name="Text 22"/>
          <p:cNvSpPr/>
          <p:nvPr/>
        </p:nvSpPr>
        <p:spPr>
          <a:xfrm>
            <a:off x="3291840" y="3566160"/>
            <a:ext cx="2560320" cy="1234440"/>
          </a:xfrm>
          <a:prstGeom prst="rect">
            <a:avLst/>
          </a:prstGeom>
          <a:noFill/>
          <a:ln/>
        </p:spPr>
        <p:txBody>
          <a:bodyPr wrap="square" rtlCol="0" anchor="ctr"/>
          <a:lstStyle/>
          <a:p>
            <a:pPr algn="ctr" indent="0" marL="0">
              <a:buNone/>
            </a:pPr>
            <a:r>
              <a:rPr lang="en-US" sz="1400" dirty="0">
                <a:solidFill>
                  <a:srgbClr val="1F2937"/>
                </a:solidFill>
                <a:latin typeface="Comic Sans MS" pitchFamily="34" charset="0"/>
                <a:ea typeface="Comic Sans MS" pitchFamily="34" charset="-122"/>
                <a:cs typeface="Comic Sans MS" pitchFamily="34" charset="-120"/>
              </a:rPr>
              <a:t>Because it's kind, fair and makes the world better</a:t>
            </a:r>
            <a:endParaRPr lang="en-US" sz="1400" dirty="0"/>
          </a:p>
        </p:txBody>
      </p:sp>
      <p:sp>
        <p:nvSpPr>
          <p:cNvPr id="25" name="Shape 23"/>
          <p:cNvSpPr/>
          <p:nvPr/>
        </p:nvSpPr>
        <p:spPr>
          <a:xfrm>
            <a:off x="6080760" y="3063240"/>
            <a:ext cx="2743200" cy="1783080"/>
          </a:xfrm>
          <a:prstGeom prst="roundRect">
            <a:avLst>
              <a:gd name="adj" fmla="val 7692"/>
            </a:avLst>
          </a:prstGeom>
          <a:solidFill>
            <a:srgbClr val="FFFFFF"/>
          </a:solidFill>
          <a:ln w="38100">
            <a:solidFill>
              <a:srgbClr val="EC4899"/>
            </a:solidFill>
            <a:prstDash val="solid"/>
          </a:ln>
        </p:spPr>
      </p:sp>
      <p:sp>
        <p:nvSpPr>
          <p:cNvPr id="26" name="Shape 24"/>
          <p:cNvSpPr/>
          <p:nvPr/>
        </p:nvSpPr>
        <p:spPr>
          <a:xfrm>
            <a:off x="6080760" y="3063240"/>
            <a:ext cx="2743200" cy="457200"/>
          </a:xfrm>
          <a:prstGeom prst="rect">
            <a:avLst/>
          </a:prstGeom>
          <a:solidFill>
            <a:srgbClr val="EC4899"/>
          </a:solidFill>
          <a:ln/>
        </p:spPr>
      </p:sp>
      <p:sp>
        <p:nvSpPr>
          <p:cNvPr id="27" name="Text 25"/>
          <p:cNvSpPr/>
          <p:nvPr/>
        </p:nvSpPr>
        <p:spPr>
          <a:xfrm>
            <a:off x="6080760" y="3063240"/>
            <a:ext cx="2743200" cy="457200"/>
          </a:xfrm>
          <a:prstGeom prst="rect">
            <a:avLst/>
          </a:prstGeom>
          <a:noFill/>
          <a:ln/>
        </p:spPr>
        <p:txBody>
          <a:bodyPr wrap="square" rtlCol="0" anchor="ctr"/>
          <a:lstStyle/>
          <a:p>
            <a:pPr algn="ctr" indent="0" marL="0">
              <a:buNone/>
            </a:pPr>
            <a:r>
              <a:rPr lang="en-US" sz="1600" b="1" dirty="0">
                <a:solidFill>
                  <a:srgbClr val="FFFFFF"/>
                </a:solidFill>
                <a:latin typeface="Comic Sans MS" pitchFamily="34" charset="0"/>
                <a:ea typeface="Comic Sans MS" pitchFamily="34" charset="-122"/>
                <a:cs typeface="Comic Sans MS" pitchFamily="34" charset="-120"/>
              </a:rPr>
              <a:t>Our school</a:t>
            </a:r>
            <a:endParaRPr lang="en-US" sz="1600" dirty="0"/>
          </a:p>
        </p:txBody>
      </p:sp>
      <p:sp>
        <p:nvSpPr>
          <p:cNvPr id="28" name="Text 26"/>
          <p:cNvSpPr/>
          <p:nvPr/>
        </p:nvSpPr>
        <p:spPr>
          <a:xfrm>
            <a:off x="6172200" y="3566160"/>
            <a:ext cx="2560320" cy="1234440"/>
          </a:xfrm>
          <a:prstGeom prst="rect">
            <a:avLst/>
          </a:prstGeom>
          <a:noFill/>
          <a:ln/>
        </p:spPr>
        <p:txBody>
          <a:bodyPr wrap="square" rtlCol="0" anchor="ctr"/>
          <a:lstStyle/>
          <a:p>
            <a:pPr algn="ctr" indent="0" marL="0">
              <a:buNone/>
            </a:pPr>
            <a:r>
              <a:rPr lang="en-US" sz="1400" dirty="0">
                <a:solidFill>
                  <a:srgbClr val="1F2937"/>
                </a:solidFill>
                <a:latin typeface="Comic Sans MS" pitchFamily="34" charset="0"/>
                <a:ea typeface="Comic Sans MS" pitchFamily="34" charset="-122"/>
                <a:cs typeface="Comic Sans MS" pitchFamily="34" charset="-120"/>
              </a:rPr>
              <a:t>Being kind is one of our school values</a:t>
            </a:r>
            <a:endParaRPr lang="en-US" sz="14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8E7"/>
        </a:solidFill>
      </p:bgPr>
    </p:bg>
    <p:spTree>
      <p:nvGrpSpPr>
        <p:cNvPr id="1" name=""/>
        <p:cNvGrpSpPr/>
        <p:nvPr/>
      </p:nvGrpSpPr>
      <p:grpSpPr>
        <a:xfrm>
          <a:off x="0" y="0"/>
          <a:ext cx="0" cy="0"/>
          <a:chOff x="0" y="0"/>
          <a:chExt cx="0" cy="0"/>
        </a:xfrm>
      </p:grpSpPr>
      <p:sp>
        <p:nvSpPr>
          <p:cNvPr id="2" name="Shape 0"/>
          <p:cNvSpPr/>
          <p:nvPr/>
        </p:nvSpPr>
        <p:spPr>
          <a:xfrm>
            <a:off x="0" y="0"/>
            <a:ext cx="9144000" cy="868680"/>
          </a:xfrm>
          <a:prstGeom prst="rect">
            <a:avLst/>
          </a:prstGeom>
          <a:solidFill>
            <a:srgbClr val="1E3A8A"/>
          </a:solidFill>
          <a:ln/>
        </p:spPr>
      </p:sp>
      <p:sp>
        <p:nvSpPr>
          <p:cNvPr id="3" name="Shape 1"/>
          <p:cNvSpPr/>
          <p:nvPr/>
        </p:nvSpPr>
        <p:spPr>
          <a:xfrm>
            <a:off x="0" y="868680"/>
            <a:ext cx="9144000" cy="73152"/>
          </a:xfrm>
          <a:prstGeom prst="rect">
            <a:avLst/>
          </a:prstGeom>
          <a:solidFill>
            <a:srgbClr val="F2B705"/>
          </a:solidFill>
          <a:ln/>
        </p:spPr>
      </p:sp>
      <p:sp>
        <p:nvSpPr>
          <p:cNvPr id="4" name="Text 2"/>
          <p:cNvSpPr/>
          <p:nvPr/>
        </p:nvSpPr>
        <p:spPr>
          <a:xfrm>
            <a:off x="365760" y="73152"/>
            <a:ext cx="8412480" cy="731520"/>
          </a:xfrm>
          <a:prstGeom prst="rect">
            <a:avLst/>
          </a:prstGeom>
          <a:noFill/>
          <a:ln/>
        </p:spPr>
        <p:txBody>
          <a:bodyPr wrap="square" rtlCol="0" anchor="ctr"/>
          <a:lstStyle/>
          <a:p>
            <a:pPr indent="0" marL="0">
              <a:buNone/>
            </a:pPr>
            <a:r>
              <a:rPr lang="en-US" sz="3000" b="1" dirty="0">
                <a:solidFill>
                  <a:srgbClr val="FFFFFF"/>
                </a:solidFill>
                <a:latin typeface="Comic Sans MS" pitchFamily="34" charset="0"/>
                <a:ea typeface="Comic Sans MS" pitchFamily="34" charset="-122"/>
                <a:cs typeface="Comic Sans MS" pitchFamily="34" charset="-120"/>
              </a:rPr>
              <a:t>A last note from Zoe!</a:t>
            </a:r>
            <a:endParaRPr lang="en-US" sz="3000" dirty="0"/>
          </a:p>
        </p:txBody>
      </p:sp>
      <p:sp>
        <p:nvSpPr>
          <p:cNvPr id="5" name="Shape 3"/>
          <p:cNvSpPr/>
          <p:nvPr/>
        </p:nvSpPr>
        <p:spPr>
          <a:xfrm>
            <a:off x="457200" y="1143000"/>
            <a:ext cx="5852160" cy="3794760"/>
          </a:xfrm>
          <a:prstGeom prst="rect">
            <a:avLst/>
          </a:prstGeom>
          <a:solidFill>
            <a:srgbClr val="FFFFFF"/>
          </a:solidFill>
          <a:ln w="12700">
            <a:solidFill>
              <a:srgbClr val="CBD5E1"/>
            </a:solidFill>
            <a:prstDash val="solid"/>
          </a:ln>
          <a:effectLst>
            <a:outerShdw sx="100000" sy="100000" kx="0" ky="0" algn="bl" rotWithShape="0" blurRad="76200" dist="38100" dir="2700000">
              <a:srgbClr val="000000">
                <a:alpha val="20000"/>
              </a:srgbClr>
            </a:outerShdw>
          </a:effectLst>
        </p:spPr>
      </p:sp>
      <p:sp>
        <p:nvSpPr>
          <p:cNvPr id="6" name="Shape 4"/>
          <p:cNvSpPr/>
          <p:nvPr/>
        </p:nvSpPr>
        <p:spPr>
          <a:xfrm>
            <a:off x="914400" y="1143000"/>
            <a:ext cx="0" cy="3794760"/>
          </a:xfrm>
          <a:prstGeom prst="line">
            <a:avLst/>
          </a:prstGeom>
          <a:noFill/>
          <a:ln w="19050">
            <a:solidFill>
              <a:srgbClr val="FCA5A5"/>
            </a:solidFill>
            <a:prstDash val="solid"/>
          </a:ln>
        </p:spPr>
      </p:sp>
      <p:sp>
        <p:nvSpPr>
          <p:cNvPr id="7" name="Text 5"/>
          <p:cNvSpPr/>
          <p:nvPr/>
        </p:nvSpPr>
        <p:spPr>
          <a:xfrm>
            <a:off x="1005840" y="1234440"/>
            <a:ext cx="5166360" cy="3611880"/>
          </a:xfrm>
          <a:prstGeom prst="rect">
            <a:avLst/>
          </a:prstGeom>
          <a:noFill/>
          <a:ln/>
        </p:spPr>
        <p:txBody>
          <a:bodyPr wrap="square" rtlCol="0" anchor="t"/>
          <a:lstStyle/>
          <a:p>
            <a:pPr indent="0" marL="0">
              <a:buNone/>
            </a:pPr>
            <a:r>
              <a:rPr lang="en-US" sz="1800" dirty="0">
                <a:solidFill>
                  <a:srgbClr val="1F2937"/>
                </a:solidFill>
                <a:latin typeface="Comic Sans MS" pitchFamily="34" charset="0"/>
                <a:ea typeface="Comic Sans MS" pitchFamily="34" charset="-122"/>
                <a:cs typeface="Comic Sans MS" pitchFamily="34" charset="-120"/>
              </a:rPr>
              <a:t>Hi everyone! Gran and I have heard that you've learned LOTS about mitzvot.</a:t>
            </a:r>
            <a:endParaRPr lang="en-US" sz="1800" dirty="0"/>
          </a:p>
          <a:p>
            <a:pPr indent="0" marL="0">
              <a:buNone/>
            </a:pPr>
            <a:endParaRPr lang="en-US" sz="1800" dirty="0"/>
          </a:p>
          <a:p>
            <a:pPr indent="0" marL="0">
              <a:buNone/>
            </a:pPr>
            <a:r>
              <a:rPr lang="en-US" sz="1800" dirty="0">
                <a:solidFill>
                  <a:srgbClr val="1F2937"/>
                </a:solidFill>
                <a:latin typeface="Comic Sans MS" pitchFamily="34" charset="0"/>
                <a:ea typeface="Comic Sans MS" pitchFamily="34" charset="-122"/>
                <a:cs typeface="Comic Sans MS" pitchFamily="34" charset="-120"/>
              </a:rPr>
              <a:t>Here's my challenge: can your class do a good deed together in the last week of term? It can be for your school or for people near you.</a:t>
            </a:r>
            <a:endParaRPr lang="en-US" sz="1800" dirty="0"/>
          </a:p>
          <a:p>
            <a:pPr indent="0" marL="0">
              <a:buNone/>
            </a:pPr>
            <a:endParaRPr lang="en-US" sz="1800" dirty="0"/>
          </a:p>
          <a:p>
            <a:pPr indent="0" marL="0">
              <a:buNone/>
            </a:pPr>
            <a:r>
              <a:rPr lang="en-US" sz="1800" dirty="0">
                <a:solidFill>
                  <a:srgbClr val="1F2937"/>
                </a:solidFill>
                <a:latin typeface="Comic Sans MS" pitchFamily="34" charset="0"/>
                <a:ea typeface="Comic Sans MS" pitchFamily="34" charset="-122"/>
                <a:cs typeface="Comic Sans MS" pitchFamily="34" charset="-120"/>
              </a:rPr>
              <a:t>Please tell me what you choose. I can't wait to hear! Shalom, Zoe</a:t>
            </a:r>
            <a:endParaRPr lang="en-US" sz="1800" dirty="0"/>
          </a:p>
        </p:txBody>
      </p:sp>
      <p:sp>
        <p:nvSpPr>
          <p:cNvPr id="8" name="Shape 6"/>
          <p:cNvSpPr/>
          <p:nvPr/>
        </p:nvSpPr>
        <p:spPr>
          <a:xfrm>
            <a:off x="6906006" y="1611630"/>
            <a:ext cx="384048" cy="528066"/>
          </a:xfrm>
          <a:prstGeom prst="ellipse">
            <a:avLst/>
          </a:prstGeom>
          <a:solidFill>
            <a:srgbClr val="4A2C17"/>
          </a:solidFill>
          <a:ln/>
        </p:spPr>
      </p:sp>
      <p:sp>
        <p:nvSpPr>
          <p:cNvPr id="9" name="Shape 7"/>
          <p:cNvSpPr/>
          <p:nvPr/>
        </p:nvSpPr>
        <p:spPr>
          <a:xfrm>
            <a:off x="7962138" y="1611630"/>
            <a:ext cx="384048" cy="528066"/>
          </a:xfrm>
          <a:prstGeom prst="ellipse">
            <a:avLst/>
          </a:prstGeom>
          <a:solidFill>
            <a:srgbClr val="4A2C17"/>
          </a:solidFill>
          <a:ln/>
        </p:spPr>
      </p:sp>
      <p:sp>
        <p:nvSpPr>
          <p:cNvPr id="10" name="Shape 8"/>
          <p:cNvSpPr/>
          <p:nvPr/>
        </p:nvSpPr>
        <p:spPr>
          <a:xfrm>
            <a:off x="7098030" y="1371600"/>
            <a:ext cx="1056132" cy="960120"/>
          </a:xfrm>
          <a:prstGeom prst="ellipse">
            <a:avLst/>
          </a:prstGeom>
          <a:solidFill>
            <a:srgbClr val="4A2C17"/>
          </a:solidFill>
          <a:ln/>
        </p:spPr>
      </p:sp>
      <p:sp>
        <p:nvSpPr>
          <p:cNvPr id="11" name="Shape 9"/>
          <p:cNvSpPr/>
          <p:nvPr/>
        </p:nvSpPr>
        <p:spPr>
          <a:xfrm>
            <a:off x="7165238" y="1486814"/>
            <a:ext cx="921715" cy="921715"/>
          </a:xfrm>
          <a:prstGeom prst="ellipse">
            <a:avLst/>
          </a:prstGeom>
          <a:solidFill>
            <a:srgbClr val="E0AC69"/>
          </a:solidFill>
          <a:ln/>
        </p:spPr>
      </p:sp>
      <p:sp>
        <p:nvSpPr>
          <p:cNvPr id="12" name="Shape 10"/>
          <p:cNvSpPr/>
          <p:nvPr/>
        </p:nvSpPr>
        <p:spPr>
          <a:xfrm>
            <a:off x="7146036" y="1371600"/>
            <a:ext cx="960120" cy="336042"/>
          </a:xfrm>
          <a:prstGeom prst="ellipse">
            <a:avLst/>
          </a:prstGeom>
          <a:solidFill>
            <a:srgbClr val="4A2C17"/>
          </a:solidFill>
          <a:ln/>
        </p:spPr>
      </p:sp>
      <p:sp>
        <p:nvSpPr>
          <p:cNvPr id="13" name="Shape 11"/>
          <p:cNvSpPr/>
          <p:nvPr/>
        </p:nvSpPr>
        <p:spPr>
          <a:xfrm>
            <a:off x="7386066" y="1851660"/>
            <a:ext cx="115214" cy="144018"/>
          </a:xfrm>
          <a:prstGeom prst="ellipse">
            <a:avLst/>
          </a:prstGeom>
          <a:solidFill>
            <a:srgbClr val="1F2937"/>
          </a:solidFill>
          <a:ln/>
        </p:spPr>
      </p:sp>
      <p:sp>
        <p:nvSpPr>
          <p:cNvPr id="14" name="Shape 12"/>
          <p:cNvSpPr/>
          <p:nvPr/>
        </p:nvSpPr>
        <p:spPr>
          <a:xfrm>
            <a:off x="7750912" y="1851660"/>
            <a:ext cx="115214" cy="144018"/>
          </a:xfrm>
          <a:prstGeom prst="ellipse">
            <a:avLst/>
          </a:prstGeom>
          <a:solidFill>
            <a:srgbClr val="1F2937"/>
          </a:solidFill>
          <a:ln/>
        </p:spPr>
      </p:sp>
      <p:sp>
        <p:nvSpPr>
          <p:cNvPr id="15" name="Shape 13"/>
          <p:cNvSpPr/>
          <p:nvPr/>
        </p:nvSpPr>
        <p:spPr>
          <a:xfrm>
            <a:off x="7261250" y="2043684"/>
            <a:ext cx="153619" cy="96012"/>
          </a:xfrm>
          <a:prstGeom prst="ellipse">
            <a:avLst/>
          </a:prstGeom>
          <a:solidFill>
            <a:srgbClr val="F4A3A3"/>
          </a:solidFill>
          <a:ln/>
        </p:spPr>
      </p:sp>
      <p:sp>
        <p:nvSpPr>
          <p:cNvPr id="16" name="Shape 14"/>
          <p:cNvSpPr/>
          <p:nvPr/>
        </p:nvSpPr>
        <p:spPr>
          <a:xfrm>
            <a:off x="7837322" y="2043684"/>
            <a:ext cx="153619" cy="96012"/>
          </a:xfrm>
          <a:prstGeom prst="ellipse">
            <a:avLst/>
          </a:prstGeom>
          <a:solidFill>
            <a:srgbClr val="F4A3A3"/>
          </a:solidFill>
          <a:ln/>
        </p:spPr>
      </p:sp>
      <p:sp>
        <p:nvSpPr>
          <p:cNvPr id="17" name="Shape 15"/>
          <p:cNvSpPr/>
          <p:nvPr/>
        </p:nvSpPr>
        <p:spPr>
          <a:xfrm>
            <a:off x="7434072" y="1899666"/>
            <a:ext cx="384048" cy="288036"/>
          </a:xfrm>
          <a:prstGeom prst="arc">
            <a:avLst>
              <a:gd name="adj1" fmla="val 1200000"/>
              <a:gd name="adj2" fmla="val 9600000"/>
            </a:avLst>
          </a:prstGeom>
          <a:noFill/>
          <a:ln w="25400">
            <a:solidFill>
              <a:srgbClr val="1F2937"/>
            </a:solidFill>
            <a:prstDash val="solid"/>
          </a:ln>
        </p:spPr>
      </p:sp>
      <p:sp>
        <p:nvSpPr>
          <p:cNvPr id="18" name="Shape 16"/>
          <p:cNvSpPr/>
          <p:nvPr/>
        </p:nvSpPr>
        <p:spPr>
          <a:xfrm>
            <a:off x="7530084" y="2379726"/>
            <a:ext cx="192024" cy="144018"/>
          </a:xfrm>
          <a:prstGeom prst="rect">
            <a:avLst/>
          </a:prstGeom>
          <a:solidFill>
            <a:srgbClr val="E0AC69"/>
          </a:solidFill>
          <a:ln/>
        </p:spPr>
      </p:sp>
      <p:sp>
        <p:nvSpPr>
          <p:cNvPr id="19" name="Shape 17"/>
          <p:cNvSpPr/>
          <p:nvPr/>
        </p:nvSpPr>
        <p:spPr>
          <a:xfrm>
            <a:off x="7050024" y="2504542"/>
            <a:ext cx="1152144" cy="1200150"/>
          </a:xfrm>
          <a:prstGeom prst="trapezoid">
            <a:avLst/>
          </a:prstGeom>
          <a:solidFill>
            <a:srgbClr val="7C3AED"/>
          </a:solidFill>
          <a:ln/>
        </p:spPr>
      </p:sp>
      <p:sp>
        <p:nvSpPr>
          <p:cNvPr id="20" name="Shape 18"/>
          <p:cNvSpPr/>
          <p:nvPr/>
        </p:nvSpPr>
        <p:spPr>
          <a:xfrm rot="1200000">
            <a:off x="6858000" y="2619756"/>
            <a:ext cx="211226" cy="720090"/>
          </a:xfrm>
          <a:prstGeom prst="rect">
            <a:avLst/>
          </a:prstGeom>
          <a:solidFill>
            <a:srgbClr val="E0AC69"/>
          </a:solidFill>
          <a:ln/>
        </p:spPr>
      </p:sp>
      <p:sp>
        <p:nvSpPr>
          <p:cNvPr id="21" name="Shape 19"/>
          <p:cNvSpPr/>
          <p:nvPr/>
        </p:nvSpPr>
        <p:spPr>
          <a:xfrm rot="-1200000">
            <a:off x="8182966" y="2619756"/>
            <a:ext cx="211226" cy="720090"/>
          </a:xfrm>
          <a:prstGeom prst="rect">
            <a:avLst/>
          </a:prstGeom>
          <a:solidFill>
            <a:srgbClr val="E0AC69"/>
          </a:solidFill>
          <a:ln/>
        </p:spPr>
      </p:sp>
      <p:sp>
        <p:nvSpPr>
          <p:cNvPr id="22" name="Shape 20"/>
          <p:cNvSpPr/>
          <p:nvPr/>
        </p:nvSpPr>
        <p:spPr>
          <a:xfrm>
            <a:off x="7338060" y="3704692"/>
            <a:ext cx="172822" cy="432054"/>
          </a:xfrm>
          <a:prstGeom prst="rect">
            <a:avLst/>
          </a:prstGeom>
          <a:solidFill>
            <a:srgbClr val="E0AC69"/>
          </a:solidFill>
          <a:ln/>
        </p:spPr>
      </p:sp>
      <p:sp>
        <p:nvSpPr>
          <p:cNvPr id="23" name="Shape 21"/>
          <p:cNvSpPr/>
          <p:nvPr/>
        </p:nvSpPr>
        <p:spPr>
          <a:xfrm>
            <a:off x="7741310" y="3704692"/>
            <a:ext cx="172822" cy="432054"/>
          </a:xfrm>
          <a:prstGeom prst="rect">
            <a:avLst/>
          </a:prstGeom>
          <a:solidFill>
            <a:srgbClr val="E0AC69"/>
          </a:solidFill>
          <a:ln/>
        </p:spPr>
      </p:sp>
      <p:sp>
        <p:nvSpPr>
          <p:cNvPr id="24" name="Shape 22"/>
          <p:cNvSpPr/>
          <p:nvPr/>
        </p:nvSpPr>
        <p:spPr>
          <a:xfrm>
            <a:off x="7222846" y="4079138"/>
            <a:ext cx="345643" cy="172822"/>
          </a:xfrm>
          <a:prstGeom prst="roundRect">
            <a:avLst>
              <a:gd name="adj" fmla="val 31746"/>
            </a:avLst>
          </a:prstGeom>
          <a:solidFill>
            <a:srgbClr val="DC2626"/>
          </a:solidFill>
          <a:ln/>
        </p:spPr>
      </p:sp>
      <p:sp>
        <p:nvSpPr>
          <p:cNvPr id="25" name="Shape 23"/>
          <p:cNvSpPr/>
          <p:nvPr/>
        </p:nvSpPr>
        <p:spPr>
          <a:xfrm>
            <a:off x="7683703" y="4079138"/>
            <a:ext cx="345643" cy="172822"/>
          </a:xfrm>
          <a:prstGeom prst="roundRect">
            <a:avLst>
              <a:gd name="adj" fmla="val 31746"/>
            </a:avLst>
          </a:prstGeom>
          <a:solidFill>
            <a:srgbClr val="DC2626"/>
          </a:solidFill>
          <a:ln/>
        </p:spPr>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8E7"/>
        </a:solidFill>
      </p:bgPr>
    </p:bg>
    <p:spTree>
      <p:nvGrpSpPr>
        <p:cNvPr id="1" name=""/>
        <p:cNvGrpSpPr/>
        <p:nvPr/>
      </p:nvGrpSpPr>
      <p:grpSpPr>
        <a:xfrm>
          <a:off x="0" y="0"/>
          <a:ext cx="0" cy="0"/>
          <a:chOff x="0" y="0"/>
          <a:chExt cx="0" cy="0"/>
        </a:xfrm>
      </p:grpSpPr>
      <p:sp>
        <p:nvSpPr>
          <p:cNvPr id="2" name="Shape 0"/>
          <p:cNvSpPr/>
          <p:nvPr/>
        </p:nvSpPr>
        <p:spPr>
          <a:xfrm>
            <a:off x="0" y="0"/>
            <a:ext cx="9144000" cy="868680"/>
          </a:xfrm>
          <a:prstGeom prst="rect">
            <a:avLst/>
          </a:prstGeom>
          <a:solidFill>
            <a:srgbClr val="1E3A8A"/>
          </a:solidFill>
          <a:ln/>
        </p:spPr>
      </p:sp>
      <p:sp>
        <p:nvSpPr>
          <p:cNvPr id="3" name="Shape 1"/>
          <p:cNvSpPr/>
          <p:nvPr/>
        </p:nvSpPr>
        <p:spPr>
          <a:xfrm>
            <a:off x="0" y="868680"/>
            <a:ext cx="9144000" cy="73152"/>
          </a:xfrm>
          <a:prstGeom prst="rect">
            <a:avLst/>
          </a:prstGeom>
          <a:solidFill>
            <a:srgbClr val="F2B705"/>
          </a:solidFill>
          <a:ln/>
        </p:spPr>
      </p:sp>
      <p:sp>
        <p:nvSpPr>
          <p:cNvPr id="4" name="Text 2"/>
          <p:cNvSpPr/>
          <p:nvPr/>
        </p:nvSpPr>
        <p:spPr>
          <a:xfrm>
            <a:off x="365760" y="73152"/>
            <a:ext cx="8412480" cy="731520"/>
          </a:xfrm>
          <a:prstGeom prst="rect">
            <a:avLst/>
          </a:prstGeom>
          <a:noFill/>
          <a:ln/>
        </p:spPr>
        <p:txBody>
          <a:bodyPr wrap="square" rtlCol="0" anchor="ctr"/>
          <a:lstStyle/>
          <a:p>
            <a:pPr indent="0" marL="0">
              <a:buNone/>
            </a:pPr>
            <a:r>
              <a:rPr lang="en-US" sz="3000" b="1" dirty="0">
                <a:solidFill>
                  <a:srgbClr val="FFFFFF"/>
                </a:solidFill>
                <a:latin typeface="Comic Sans MS" pitchFamily="34" charset="0"/>
                <a:ea typeface="Comic Sans MS" pitchFamily="34" charset="-122"/>
                <a:cs typeface="Comic Sans MS" pitchFamily="34" charset="-120"/>
              </a:rPr>
              <a:t>Group brainstorm: our class good deed</a:t>
            </a:r>
            <a:endParaRPr lang="en-US" sz="3000" dirty="0"/>
          </a:p>
        </p:txBody>
      </p:sp>
      <p:sp>
        <p:nvSpPr>
          <p:cNvPr id="5" name="Text 3"/>
          <p:cNvSpPr/>
          <p:nvPr/>
        </p:nvSpPr>
        <p:spPr>
          <a:xfrm>
            <a:off x="457200" y="1097280"/>
            <a:ext cx="8229600" cy="685800"/>
          </a:xfrm>
          <a:prstGeom prst="rect">
            <a:avLst/>
          </a:prstGeom>
          <a:noFill/>
          <a:ln/>
        </p:spPr>
        <p:txBody>
          <a:bodyPr wrap="square" rtlCol="0" anchor="ctr"/>
          <a:lstStyle/>
          <a:p>
            <a:pPr indent="0" marL="0">
              <a:buNone/>
            </a:pPr>
            <a:r>
              <a:rPr lang="en-US" sz="1900" dirty="0">
                <a:solidFill>
                  <a:srgbClr val="1F2937"/>
                </a:solidFill>
                <a:latin typeface="Comic Sans MS" pitchFamily="34" charset="0"/>
                <a:ea typeface="Comic Sans MS" pitchFamily="34" charset="-122"/>
                <a:cs typeface="Comic Sans MS" pitchFamily="34" charset="-120"/>
              </a:rPr>
              <a:t>In your group, think of good deeds our class could do. Draw or write them on your sheet.</a:t>
            </a:r>
            <a:endParaRPr lang="en-US" sz="1900" dirty="0"/>
          </a:p>
        </p:txBody>
      </p:sp>
      <p:sp>
        <p:nvSpPr>
          <p:cNvPr id="6" name="Shape 4"/>
          <p:cNvSpPr/>
          <p:nvPr/>
        </p:nvSpPr>
        <p:spPr>
          <a:xfrm>
            <a:off x="457200" y="1874520"/>
            <a:ext cx="8229600" cy="548640"/>
          </a:xfrm>
          <a:prstGeom prst="roundRect">
            <a:avLst>
              <a:gd name="adj" fmla="val 20000"/>
            </a:avLst>
          </a:prstGeom>
          <a:solidFill>
            <a:srgbClr val="FFFFFF"/>
          </a:solidFill>
          <a:ln w="25400">
            <a:solidFill>
              <a:srgbClr val="EC4899"/>
            </a:solidFill>
            <a:prstDash val="solid"/>
          </a:ln>
        </p:spPr>
      </p:sp>
      <p:sp>
        <p:nvSpPr>
          <p:cNvPr id="7" name="Text 5"/>
          <p:cNvSpPr/>
          <p:nvPr/>
        </p:nvSpPr>
        <p:spPr>
          <a:xfrm>
            <a:off x="548640" y="1874520"/>
            <a:ext cx="457200" cy="548640"/>
          </a:xfrm>
          <a:prstGeom prst="rect">
            <a:avLst/>
          </a:prstGeom>
          <a:noFill/>
          <a:ln/>
        </p:spPr>
        <p:txBody>
          <a:bodyPr wrap="square" rtlCol="0" anchor="ctr"/>
          <a:lstStyle/>
          <a:p>
            <a:pPr indent="0" marL="0">
              <a:buNone/>
            </a:pPr>
            <a:r>
              <a:rPr lang="en-US" sz="2000" b="1" dirty="0">
                <a:solidFill>
                  <a:srgbClr val="EC4899"/>
                </a:solidFill>
                <a:latin typeface="Comic Sans MS" pitchFamily="34" charset="0"/>
                <a:ea typeface="Comic Sans MS" pitchFamily="34" charset="-122"/>
                <a:cs typeface="Comic Sans MS" pitchFamily="34" charset="-120"/>
              </a:rPr>
              <a:t>✔</a:t>
            </a:r>
            <a:endParaRPr lang="en-US" sz="2000" dirty="0"/>
          </a:p>
        </p:txBody>
      </p:sp>
      <p:sp>
        <p:nvSpPr>
          <p:cNvPr id="8" name="Text 6"/>
          <p:cNvSpPr/>
          <p:nvPr/>
        </p:nvSpPr>
        <p:spPr>
          <a:xfrm>
            <a:off x="1005840" y="1874520"/>
            <a:ext cx="7589520" cy="548640"/>
          </a:xfrm>
          <a:prstGeom prst="rect">
            <a:avLst/>
          </a:prstGeom>
          <a:noFill/>
          <a:ln/>
        </p:spPr>
        <p:txBody>
          <a:bodyPr wrap="square" rtlCol="0" anchor="ctr"/>
          <a:lstStyle/>
          <a:p>
            <a:pPr indent="0" marL="0">
              <a:buNone/>
            </a:pPr>
            <a:r>
              <a:rPr lang="en-US" sz="1800" dirty="0">
                <a:solidFill>
                  <a:srgbClr val="1F2937"/>
                </a:solidFill>
                <a:latin typeface="Comic Sans MS" pitchFamily="34" charset="0"/>
                <a:ea typeface="Comic Sans MS" pitchFamily="34" charset="-122"/>
                <a:cs typeface="Comic Sans MS" pitchFamily="34" charset="-120"/>
              </a:rPr>
              <a:t>Who will it help?</a:t>
            </a:r>
            <a:endParaRPr lang="en-US" sz="1800" dirty="0"/>
          </a:p>
        </p:txBody>
      </p:sp>
      <p:sp>
        <p:nvSpPr>
          <p:cNvPr id="9" name="Shape 7"/>
          <p:cNvSpPr/>
          <p:nvPr/>
        </p:nvSpPr>
        <p:spPr>
          <a:xfrm>
            <a:off x="457200" y="2514600"/>
            <a:ext cx="8229600" cy="548640"/>
          </a:xfrm>
          <a:prstGeom prst="roundRect">
            <a:avLst>
              <a:gd name="adj" fmla="val 20000"/>
            </a:avLst>
          </a:prstGeom>
          <a:solidFill>
            <a:srgbClr val="FFFFFF"/>
          </a:solidFill>
          <a:ln w="25400">
            <a:solidFill>
              <a:srgbClr val="3B82F6"/>
            </a:solidFill>
            <a:prstDash val="solid"/>
          </a:ln>
        </p:spPr>
      </p:sp>
      <p:sp>
        <p:nvSpPr>
          <p:cNvPr id="10" name="Text 8"/>
          <p:cNvSpPr/>
          <p:nvPr/>
        </p:nvSpPr>
        <p:spPr>
          <a:xfrm>
            <a:off x="548640" y="2514600"/>
            <a:ext cx="457200" cy="548640"/>
          </a:xfrm>
          <a:prstGeom prst="rect">
            <a:avLst/>
          </a:prstGeom>
          <a:noFill/>
          <a:ln/>
        </p:spPr>
        <p:txBody>
          <a:bodyPr wrap="square" rtlCol="0" anchor="ctr"/>
          <a:lstStyle/>
          <a:p>
            <a:pPr indent="0" marL="0">
              <a:buNone/>
            </a:pPr>
            <a:r>
              <a:rPr lang="en-US" sz="2000" b="1" dirty="0">
                <a:solidFill>
                  <a:srgbClr val="3B82F6"/>
                </a:solidFill>
                <a:latin typeface="Comic Sans MS" pitchFamily="34" charset="0"/>
                <a:ea typeface="Comic Sans MS" pitchFamily="34" charset="-122"/>
                <a:cs typeface="Comic Sans MS" pitchFamily="34" charset="-120"/>
              </a:rPr>
              <a:t>✔</a:t>
            </a:r>
            <a:endParaRPr lang="en-US" sz="2000" dirty="0"/>
          </a:p>
        </p:txBody>
      </p:sp>
      <p:sp>
        <p:nvSpPr>
          <p:cNvPr id="11" name="Text 9"/>
          <p:cNvSpPr/>
          <p:nvPr/>
        </p:nvSpPr>
        <p:spPr>
          <a:xfrm>
            <a:off x="1005840" y="2514600"/>
            <a:ext cx="7589520" cy="548640"/>
          </a:xfrm>
          <a:prstGeom prst="rect">
            <a:avLst/>
          </a:prstGeom>
          <a:noFill/>
          <a:ln/>
        </p:spPr>
        <p:txBody>
          <a:bodyPr wrap="square" rtlCol="0" anchor="ctr"/>
          <a:lstStyle/>
          <a:p>
            <a:pPr indent="0" marL="0">
              <a:buNone/>
            </a:pPr>
            <a:r>
              <a:rPr lang="en-US" sz="1800" dirty="0">
                <a:solidFill>
                  <a:srgbClr val="1F2937"/>
                </a:solidFill>
                <a:latin typeface="Comic Sans MS" pitchFamily="34" charset="0"/>
                <a:ea typeface="Comic Sans MS" pitchFamily="34" charset="-122"/>
                <a:cs typeface="Comic Sans MS" pitchFamily="34" charset="-120"/>
              </a:rPr>
              <a:t>Can we really do it at school in the last week of term?</a:t>
            </a:r>
            <a:endParaRPr lang="en-US" sz="1800" dirty="0"/>
          </a:p>
        </p:txBody>
      </p:sp>
      <p:sp>
        <p:nvSpPr>
          <p:cNvPr id="12" name="Shape 10"/>
          <p:cNvSpPr/>
          <p:nvPr/>
        </p:nvSpPr>
        <p:spPr>
          <a:xfrm>
            <a:off x="457200" y="3154680"/>
            <a:ext cx="8229600" cy="548640"/>
          </a:xfrm>
          <a:prstGeom prst="roundRect">
            <a:avLst>
              <a:gd name="adj" fmla="val 20000"/>
            </a:avLst>
          </a:prstGeom>
          <a:solidFill>
            <a:srgbClr val="FFFFFF"/>
          </a:solidFill>
          <a:ln w="25400">
            <a:solidFill>
              <a:srgbClr val="16A34A"/>
            </a:solidFill>
            <a:prstDash val="solid"/>
          </a:ln>
        </p:spPr>
      </p:sp>
      <p:sp>
        <p:nvSpPr>
          <p:cNvPr id="13" name="Text 11"/>
          <p:cNvSpPr/>
          <p:nvPr/>
        </p:nvSpPr>
        <p:spPr>
          <a:xfrm>
            <a:off x="548640" y="3154680"/>
            <a:ext cx="457200" cy="548640"/>
          </a:xfrm>
          <a:prstGeom prst="rect">
            <a:avLst/>
          </a:prstGeom>
          <a:noFill/>
          <a:ln/>
        </p:spPr>
        <p:txBody>
          <a:bodyPr wrap="square" rtlCol="0" anchor="ctr"/>
          <a:lstStyle/>
          <a:p>
            <a:pPr indent="0" marL="0">
              <a:buNone/>
            </a:pPr>
            <a:r>
              <a:rPr lang="en-US" sz="2000" b="1" dirty="0">
                <a:solidFill>
                  <a:srgbClr val="16A34A"/>
                </a:solidFill>
                <a:latin typeface="Comic Sans MS" pitchFamily="34" charset="0"/>
                <a:ea typeface="Comic Sans MS" pitchFamily="34" charset="-122"/>
                <a:cs typeface="Comic Sans MS" pitchFamily="34" charset="-120"/>
              </a:rPr>
              <a:t>✔</a:t>
            </a:r>
            <a:endParaRPr lang="en-US" sz="2000" dirty="0"/>
          </a:p>
        </p:txBody>
      </p:sp>
      <p:sp>
        <p:nvSpPr>
          <p:cNvPr id="14" name="Text 12"/>
          <p:cNvSpPr/>
          <p:nvPr/>
        </p:nvSpPr>
        <p:spPr>
          <a:xfrm>
            <a:off x="1005840" y="3154680"/>
            <a:ext cx="7589520" cy="548640"/>
          </a:xfrm>
          <a:prstGeom prst="rect">
            <a:avLst/>
          </a:prstGeom>
          <a:noFill/>
          <a:ln/>
        </p:spPr>
        <p:txBody>
          <a:bodyPr wrap="square" rtlCol="0" anchor="ctr"/>
          <a:lstStyle/>
          <a:p>
            <a:pPr indent="0" marL="0">
              <a:buNone/>
            </a:pPr>
            <a:r>
              <a:rPr lang="en-US" sz="1800" dirty="0">
                <a:solidFill>
                  <a:srgbClr val="1F2937"/>
                </a:solidFill>
                <a:latin typeface="Comic Sans MS" pitchFamily="34" charset="0"/>
                <a:ea typeface="Comic Sans MS" pitchFamily="34" charset="-122"/>
                <a:cs typeface="Comic Sans MS" pitchFamily="34" charset="-120"/>
              </a:rPr>
              <a:t>Does it need money? (Remember: you can give without money!)</a:t>
            </a:r>
            <a:endParaRPr lang="en-US" sz="1800" dirty="0"/>
          </a:p>
        </p:txBody>
      </p:sp>
      <p:sp>
        <p:nvSpPr>
          <p:cNvPr id="15" name="Shape 13"/>
          <p:cNvSpPr/>
          <p:nvPr/>
        </p:nvSpPr>
        <p:spPr>
          <a:xfrm>
            <a:off x="457200" y="3794760"/>
            <a:ext cx="8229600" cy="548640"/>
          </a:xfrm>
          <a:prstGeom prst="roundRect">
            <a:avLst>
              <a:gd name="adj" fmla="val 20000"/>
            </a:avLst>
          </a:prstGeom>
          <a:solidFill>
            <a:srgbClr val="FFFFFF"/>
          </a:solidFill>
          <a:ln w="25400">
            <a:solidFill>
              <a:srgbClr val="7C3AED"/>
            </a:solidFill>
            <a:prstDash val="solid"/>
          </a:ln>
        </p:spPr>
      </p:sp>
      <p:sp>
        <p:nvSpPr>
          <p:cNvPr id="16" name="Text 14"/>
          <p:cNvSpPr/>
          <p:nvPr/>
        </p:nvSpPr>
        <p:spPr>
          <a:xfrm>
            <a:off x="548640" y="3794760"/>
            <a:ext cx="457200" cy="548640"/>
          </a:xfrm>
          <a:prstGeom prst="rect">
            <a:avLst/>
          </a:prstGeom>
          <a:noFill/>
          <a:ln/>
        </p:spPr>
        <p:txBody>
          <a:bodyPr wrap="square" rtlCol="0" anchor="ctr"/>
          <a:lstStyle/>
          <a:p>
            <a:pPr indent="0" marL="0">
              <a:buNone/>
            </a:pPr>
            <a:r>
              <a:rPr lang="en-US" sz="2000" b="1" dirty="0">
                <a:solidFill>
                  <a:srgbClr val="7C3AED"/>
                </a:solidFill>
                <a:latin typeface="Comic Sans MS" pitchFamily="34" charset="0"/>
                <a:ea typeface="Comic Sans MS" pitchFamily="34" charset="-122"/>
                <a:cs typeface="Comic Sans MS" pitchFamily="34" charset="-120"/>
              </a:rPr>
              <a:t>✔</a:t>
            </a:r>
            <a:endParaRPr lang="en-US" sz="2000" dirty="0"/>
          </a:p>
        </p:txBody>
      </p:sp>
      <p:sp>
        <p:nvSpPr>
          <p:cNvPr id="17" name="Text 15"/>
          <p:cNvSpPr/>
          <p:nvPr/>
        </p:nvSpPr>
        <p:spPr>
          <a:xfrm>
            <a:off x="1005840" y="3794760"/>
            <a:ext cx="7589520" cy="548640"/>
          </a:xfrm>
          <a:prstGeom prst="rect">
            <a:avLst/>
          </a:prstGeom>
          <a:noFill/>
          <a:ln/>
        </p:spPr>
        <p:txBody>
          <a:bodyPr wrap="square" rtlCol="0" anchor="ctr"/>
          <a:lstStyle/>
          <a:p>
            <a:pPr indent="0" marL="0">
              <a:buNone/>
            </a:pPr>
            <a:r>
              <a:rPr lang="en-US" sz="1800" dirty="0">
                <a:solidFill>
                  <a:srgbClr val="1F2937"/>
                </a:solidFill>
                <a:latin typeface="Comic Sans MS" pitchFamily="34" charset="0"/>
                <a:ea typeface="Comic Sans MS" pitchFamily="34" charset="-122"/>
                <a:cs typeface="Comic Sans MS" pitchFamily="34" charset="-120"/>
              </a:rPr>
              <a:t>Which mitzvah is it like?</a:t>
            </a:r>
            <a:endParaRPr lang="en-US" sz="1800" dirty="0"/>
          </a:p>
        </p:txBody>
      </p:sp>
      <p:sp>
        <p:nvSpPr>
          <p:cNvPr id="18" name="Shape 16"/>
          <p:cNvSpPr/>
          <p:nvPr/>
        </p:nvSpPr>
        <p:spPr>
          <a:xfrm>
            <a:off x="457200" y="4480560"/>
            <a:ext cx="8229600" cy="502920"/>
          </a:xfrm>
          <a:prstGeom prst="roundRect">
            <a:avLst>
              <a:gd name="adj" fmla="val 21818"/>
            </a:avLst>
          </a:prstGeom>
          <a:solidFill>
            <a:srgbClr val="F2B705"/>
          </a:solidFill>
          <a:ln/>
        </p:spPr>
      </p:sp>
      <p:sp>
        <p:nvSpPr>
          <p:cNvPr id="19" name="Text 17"/>
          <p:cNvSpPr/>
          <p:nvPr/>
        </p:nvSpPr>
        <p:spPr>
          <a:xfrm>
            <a:off x="457200" y="4480560"/>
            <a:ext cx="8229600" cy="502920"/>
          </a:xfrm>
          <a:prstGeom prst="rect">
            <a:avLst/>
          </a:prstGeom>
          <a:noFill/>
          <a:ln/>
        </p:spPr>
        <p:txBody>
          <a:bodyPr wrap="square" rtlCol="0" anchor="ctr"/>
          <a:lstStyle/>
          <a:p>
            <a:pPr algn="ctr" indent="0" marL="0">
              <a:buNone/>
            </a:pPr>
            <a:r>
              <a:rPr lang="en-US" sz="1800" b="1" dirty="0">
                <a:solidFill>
                  <a:srgbClr val="1E3A8A"/>
                </a:solidFill>
                <a:latin typeface="Comic Sans MS" pitchFamily="34" charset="0"/>
                <a:ea typeface="Comic Sans MS" pitchFamily="34" charset="-122"/>
                <a:cs typeface="Comic Sans MS" pitchFamily="34" charset="-120"/>
              </a:rPr>
              <a:t>Choose your group's BEST idea to share with the class!</a:t>
            </a:r>
            <a:endParaRPr lang="en-US" sz="18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8E7"/>
        </a:solidFill>
      </p:bgPr>
    </p:bg>
    <p:spTree>
      <p:nvGrpSpPr>
        <p:cNvPr id="1" name=""/>
        <p:cNvGrpSpPr/>
        <p:nvPr/>
      </p:nvGrpSpPr>
      <p:grpSpPr>
        <a:xfrm>
          <a:off x="0" y="0"/>
          <a:ext cx="0" cy="0"/>
          <a:chOff x="0" y="0"/>
          <a:chExt cx="0" cy="0"/>
        </a:xfrm>
      </p:grpSpPr>
      <p:sp>
        <p:nvSpPr>
          <p:cNvPr id="2" name="Shape 0"/>
          <p:cNvSpPr/>
          <p:nvPr/>
        </p:nvSpPr>
        <p:spPr>
          <a:xfrm>
            <a:off x="0" y="0"/>
            <a:ext cx="9144000" cy="868680"/>
          </a:xfrm>
          <a:prstGeom prst="rect">
            <a:avLst/>
          </a:prstGeom>
          <a:solidFill>
            <a:srgbClr val="1E3A8A"/>
          </a:solidFill>
          <a:ln/>
        </p:spPr>
      </p:sp>
      <p:sp>
        <p:nvSpPr>
          <p:cNvPr id="3" name="Shape 1"/>
          <p:cNvSpPr/>
          <p:nvPr/>
        </p:nvSpPr>
        <p:spPr>
          <a:xfrm>
            <a:off x="0" y="868680"/>
            <a:ext cx="9144000" cy="73152"/>
          </a:xfrm>
          <a:prstGeom prst="rect">
            <a:avLst/>
          </a:prstGeom>
          <a:solidFill>
            <a:srgbClr val="F2B705"/>
          </a:solidFill>
          <a:ln/>
        </p:spPr>
      </p:sp>
      <p:sp>
        <p:nvSpPr>
          <p:cNvPr id="4" name="Text 2"/>
          <p:cNvSpPr/>
          <p:nvPr/>
        </p:nvSpPr>
        <p:spPr>
          <a:xfrm>
            <a:off x="365760" y="73152"/>
            <a:ext cx="8412480" cy="731520"/>
          </a:xfrm>
          <a:prstGeom prst="rect">
            <a:avLst/>
          </a:prstGeom>
          <a:noFill/>
          <a:ln/>
        </p:spPr>
        <p:txBody>
          <a:bodyPr wrap="square" rtlCol="0" anchor="ctr"/>
          <a:lstStyle/>
          <a:p>
            <a:pPr indent="0" marL="0">
              <a:buNone/>
            </a:pPr>
            <a:r>
              <a:rPr lang="en-US" sz="3000" b="1" dirty="0">
                <a:solidFill>
                  <a:srgbClr val="FFFFFF"/>
                </a:solidFill>
                <a:latin typeface="Comic Sans MS" pitchFamily="34" charset="0"/>
                <a:ea typeface="Comic Sans MS" pitchFamily="34" charset="-122"/>
                <a:cs typeface="Comic Sans MS" pitchFamily="34" charset="-120"/>
              </a:rPr>
              <a:t>Stuck? Idea bank</a:t>
            </a:r>
            <a:endParaRPr lang="en-US" sz="3000" dirty="0"/>
          </a:p>
        </p:txBody>
      </p:sp>
      <p:sp>
        <p:nvSpPr>
          <p:cNvPr id="5" name="Shape 3"/>
          <p:cNvSpPr/>
          <p:nvPr/>
        </p:nvSpPr>
        <p:spPr>
          <a:xfrm>
            <a:off x="320040" y="1143000"/>
            <a:ext cx="2011680" cy="1783080"/>
          </a:xfrm>
          <a:prstGeom prst="roundRect">
            <a:avLst>
              <a:gd name="adj" fmla="val 7692"/>
            </a:avLst>
          </a:prstGeom>
          <a:solidFill>
            <a:srgbClr val="FFFFFF"/>
          </a:solidFill>
          <a:ln w="19050">
            <a:solidFill>
              <a:srgbClr val="1E3A8A"/>
            </a:solidFill>
            <a:prstDash val="solid"/>
          </a:ln>
        </p:spPr>
      </p:sp>
      <p:sp>
        <p:nvSpPr>
          <p:cNvPr id="6" name="Text 4"/>
          <p:cNvSpPr/>
          <p:nvPr/>
        </p:nvSpPr>
        <p:spPr>
          <a:xfrm>
            <a:off x="393192" y="1216152"/>
            <a:ext cx="1865376" cy="1051560"/>
          </a:xfrm>
          <a:prstGeom prst="rect">
            <a:avLst/>
          </a:prstGeom>
          <a:noFill/>
          <a:ln/>
        </p:spPr>
        <p:txBody>
          <a:bodyPr wrap="square" rtlCol="0" anchor="ctr"/>
          <a:lstStyle/>
          <a:p>
            <a:pPr algn="ctr" indent="0" marL="0">
              <a:buNone/>
            </a:pPr>
            <a:r>
              <a:rPr lang="en-US" sz="1500" b="1" dirty="0">
                <a:solidFill>
                  <a:srgbClr val="1F2937"/>
                </a:solidFill>
                <a:latin typeface="Comic Sans MS" pitchFamily="34" charset="0"/>
                <a:ea typeface="Comic Sans MS" pitchFamily="34" charset="-122"/>
                <a:cs typeface="Comic Sans MS" pitchFamily="34" charset="-120"/>
              </a:rPr>
              <a:t>Make cards or sing for people in a care home</a:t>
            </a:r>
            <a:endParaRPr lang="en-US" sz="1500" dirty="0"/>
          </a:p>
        </p:txBody>
      </p:sp>
      <p:sp>
        <p:nvSpPr>
          <p:cNvPr id="7" name="Text 5"/>
          <p:cNvSpPr/>
          <p:nvPr/>
        </p:nvSpPr>
        <p:spPr>
          <a:xfrm>
            <a:off x="393192" y="2240280"/>
            <a:ext cx="1865376" cy="640080"/>
          </a:xfrm>
          <a:prstGeom prst="rect">
            <a:avLst/>
          </a:prstGeom>
          <a:noFill/>
          <a:ln/>
        </p:spPr>
        <p:txBody>
          <a:bodyPr wrap="square" rtlCol="0" anchor="ctr"/>
          <a:lstStyle/>
          <a:p>
            <a:pPr algn="ctr" indent="0" marL="0">
              <a:buNone/>
            </a:pPr>
            <a:r>
              <a:rPr lang="en-US" sz="1100" i="1" dirty="0">
                <a:solidFill>
                  <a:srgbClr val="0D9488"/>
                </a:solidFill>
                <a:latin typeface="Comic Sans MS" pitchFamily="34" charset="0"/>
                <a:ea typeface="Comic Sans MS" pitchFamily="34" charset="-122"/>
                <a:cs typeface="Comic Sans MS" pitchFamily="34" charset="-120"/>
              </a:rPr>
              <a:t>Like: visiting the sick and the elderly, like Zoe and Gran</a:t>
            </a:r>
            <a:endParaRPr lang="en-US" sz="1100" dirty="0"/>
          </a:p>
        </p:txBody>
      </p:sp>
      <p:sp>
        <p:nvSpPr>
          <p:cNvPr id="8" name="Shape 6"/>
          <p:cNvSpPr/>
          <p:nvPr/>
        </p:nvSpPr>
        <p:spPr>
          <a:xfrm>
            <a:off x="2468880" y="1143000"/>
            <a:ext cx="2011680" cy="1783080"/>
          </a:xfrm>
          <a:prstGeom prst="roundRect">
            <a:avLst>
              <a:gd name="adj" fmla="val 7692"/>
            </a:avLst>
          </a:prstGeom>
          <a:solidFill>
            <a:srgbClr val="FFFFFF"/>
          </a:solidFill>
          <a:ln w="19050">
            <a:solidFill>
              <a:srgbClr val="1E3A8A"/>
            </a:solidFill>
            <a:prstDash val="solid"/>
          </a:ln>
        </p:spPr>
      </p:sp>
      <p:sp>
        <p:nvSpPr>
          <p:cNvPr id="9" name="Text 7"/>
          <p:cNvSpPr/>
          <p:nvPr/>
        </p:nvSpPr>
        <p:spPr>
          <a:xfrm>
            <a:off x="2542032" y="1216152"/>
            <a:ext cx="1865376" cy="1051560"/>
          </a:xfrm>
          <a:prstGeom prst="rect">
            <a:avLst/>
          </a:prstGeom>
          <a:noFill/>
          <a:ln/>
        </p:spPr>
        <p:txBody>
          <a:bodyPr wrap="square" rtlCol="0" anchor="ctr"/>
          <a:lstStyle/>
          <a:p>
            <a:pPr algn="ctr" indent="0" marL="0">
              <a:buNone/>
            </a:pPr>
            <a:r>
              <a:rPr lang="en-US" sz="1500" b="1" dirty="0">
                <a:solidFill>
                  <a:srgbClr val="1F2937"/>
                </a:solidFill>
                <a:latin typeface="Comic Sans MS" pitchFamily="34" charset="0"/>
                <a:ea typeface="Comic Sans MS" pitchFamily="34" charset="-122"/>
                <a:cs typeface="Comic Sans MS" pitchFamily="34" charset="-120"/>
              </a:rPr>
              <a:t>Collect food for a local food bank</a:t>
            </a:r>
            <a:endParaRPr lang="en-US" sz="1500" dirty="0"/>
          </a:p>
        </p:txBody>
      </p:sp>
      <p:sp>
        <p:nvSpPr>
          <p:cNvPr id="10" name="Text 8"/>
          <p:cNvSpPr/>
          <p:nvPr/>
        </p:nvSpPr>
        <p:spPr>
          <a:xfrm>
            <a:off x="2542032" y="2240280"/>
            <a:ext cx="1865376" cy="640080"/>
          </a:xfrm>
          <a:prstGeom prst="rect">
            <a:avLst/>
          </a:prstGeom>
          <a:noFill/>
          <a:ln/>
        </p:spPr>
        <p:txBody>
          <a:bodyPr wrap="square" rtlCol="0" anchor="ctr"/>
          <a:lstStyle/>
          <a:p>
            <a:pPr algn="ctr" indent="0" marL="0">
              <a:buNone/>
            </a:pPr>
            <a:r>
              <a:rPr lang="en-US" sz="1100" i="1" dirty="0">
                <a:solidFill>
                  <a:srgbClr val="0D9488"/>
                </a:solidFill>
                <a:latin typeface="Comic Sans MS" pitchFamily="34" charset="0"/>
                <a:ea typeface="Comic Sans MS" pitchFamily="34" charset="-122"/>
                <a:cs typeface="Comic Sans MS" pitchFamily="34" charset="-120"/>
              </a:rPr>
              <a:t>Like: tzedakah</a:t>
            </a:r>
            <a:endParaRPr lang="en-US" sz="1100" dirty="0"/>
          </a:p>
        </p:txBody>
      </p:sp>
      <p:sp>
        <p:nvSpPr>
          <p:cNvPr id="11" name="Shape 9"/>
          <p:cNvSpPr/>
          <p:nvPr/>
        </p:nvSpPr>
        <p:spPr>
          <a:xfrm>
            <a:off x="4617720" y="1143000"/>
            <a:ext cx="2011680" cy="1783080"/>
          </a:xfrm>
          <a:prstGeom prst="roundRect">
            <a:avLst>
              <a:gd name="adj" fmla="val 7692"/>
            </a:avLst>
          </a:prstGeom>
          <a:solidFill>
            <a:srgbClr val="FFFFFF"/>
          </a:solidFill>
          <a:ln w="19050">
            <a:solidFill>
              <a:srgbClr val="1E3A8A"/>
            </a:solidFill>
            <a:prstDash val="solid"/>
          </a:ln>
        </p:spPr>
      </p:sp>
      <p:sp>
        <p:nvSpPr>
          <p:cNvPr id="12" name="Text 10"/>
          <p:cNvSpPr/>
          <p:nvPr/>
        </p:nvSpPr>
        <p:spPr>
          <a:xfrm>
            <a:off x="4690872" y="1216152"/>
            <a:ext cx="1865376" cy="1051560"/>
          </a:xfrm>
          <a:prstGeom prst="rect">
            <a:avLst/>
          </a:prstGeom>
          <a:noFill/>
          <a:ln/>
        </p:spPr>
        <p:txBody>
          <a:bodyPr wrap="square" rtlCol="0" anchor="ctr"/>
          <a:lstStyle/>
          <a:p>
            <a:pPr algn="ctr" indent="0" marL="0">
              <a:buNone/>
            </a:pPr>
            <a:r>
              <a:rPr lang="en-US" sz="1500" b="1" dirty="0">
                <a:solidFill>
                  <a:srgbClr val="1F2937"/>
                </a:solidFill>
                <a:latin typeface="Comic Sans MS" pitchFamily="34" charset="0"/>
                <a:ea typeface="Comic Sans MS" pitchFamily="34" charset="-122"/>
                <a:cs typeface="Comic Sans MS" pitchFamily="34" charset="-120"/>
              </a:rPr>
              <a:t>Litter-pick around the school grounds</a:t>
            </a:r>
            <a:endParaRPr lang="en-US" sz="1500" dirty="0"/>
          </a:p>
        </p:txBody>
      </p:sp>
      <p:sp>
        <p:nvSpPr>
          <p:cNvPr id="13" name="Text 11"/>
          <p:cNvSpPr/>
          <p:nvPr/>
        </p:nvSpPr>
        <p:spPr>
          <a:xfrm>
            <a:off x="4690872" y="2240280"/>
            <a:ext cx="1865376" cy="640080"/>
          </a:xfrm>
          <a:prstGeom prst="rect">
            <a:avLst/>
          </a:prstGeom>
          <a:noFill/>
          <a:ln/>
        </p:spPr>
        <p:txBody>
          <a:bodyPr wrap="square" rtlCol="0" anchor="ctr"/>
          <a:lstStyle/>
          <a:p>
            <a:pPr algn="ctr" indent="0" marL="0">
              <a:buNone/>
            </a:pPr>
            <a:r>
              <a:rPr lang="en-US" sz="1100" i="1" dirty="0">
                <a:solidFill>
                  <a:srgbClr val="0D9488"/>
                </a:solidFill>
                <a:latin typeface="Comic Sans MS" pitchFamily="34" charset="0"/>
                <a:ea typeface="Comic Sans MS" pitchFamily="34" charset="-122"/>
                <a:cs typeface="Comic Sans MS" pitchFamily="34" charset="-120"/>
              </a:rPr>
              <a:t>Like: looking after the world</a:t>
            </a:r>
            <a:endParaRPr lang="en-US" sz="1100" dirty="0"/>
          </a:p>
        </p:txBody>
      </p:sp>
      <p:sp>
        <p:nvSpPr>
          <p:cNvPr id="14" name="Shape 12"/>
          <p:cNvSpPr/>
          <p:nvPr/>
        </p:nvSpPr>
        <p:spPr>
          <a:xfrm>
            <a:off x="6766560" y="1143000"/>
            <a:ext cx="2011680" cy="1783080"/>
          </a:xfrm>
          <a:prstGeom prst="roundRect">
            <a:avLst>
              <a:gd name="adj" fmla="val 7692"/>
            </a:avLst>
          </a:prstGeom>
          <a:solidFill>
            <a:srgbClr val="FFFFFF"/>
          </a:solidFill>
          <a:ln w="19050">
            <a:solidFill>
              <a:srgbClr val="1E3A8A"/>
            </a:solidFill>
            <a:prstDash val="solid"/>
          </a:ln>
        </p:spPr>
      </p:sp>
      <p:sp>
        <p:nvSpPr>
          <p:cNvPr id="15" name="Text 13"/>
          <p:cNvSpPr/>
          <p:nvPr/>
        </p:nvSpPr>
        <p:spPr>
          <a:xfrm>
            <a:off x="6839712" y="1216152"/>
            <a:ext cx="1865376" cy="1051560"/>
          </a:xfrm>
          <a:prstGeom prst="rect">
            <a:avLst/>
          </a:prstGeom>
          <a:noFill/>
          <a:ln/>
        </p:spPr>
        <p:txBody>
          <a:bodyPr wrap="square" rtlCol="0" anchor="ctr"/>
          <a:lstStyle/>
          <a:p>
            <a:pPr algn="ctr" indent="0" marL="0">
              <a:buNone/>
            </a:pPr>
            <a:r>
              <a:rPr lang="en-US" sz="1500" b="1" dirty="0">
                <a:solidFill>
                  <a:srgbClr val="1F2937"/>
                </a:solidFill>
                <a:latin typeface="Comic Sans MS" pitchFamily="34" charset="0"/>
                <a:ea typeface="Comic Sans MS" pitchFamily="34" charset="-122"/>
                <a:cs typeface="Comic Sans MS" pitchFamily="34" charset="-120"/>
              </a:rPr>
              <a:t>Make bird feeders for winter</a:t>
            </a:r>
            <a:endParaRPr lang="en-US" sz="1500" dirty="0"/>
          </a:p>
        </p:txBody>
      </p:sp>
      <p:sp>
        <p:nvSpPr>
          <p:cNvPr id="16" name="Text 14"/>
          <p:cNvSpPr/>
          <p:nvPr/>
        </p:nvSpPr>
        <p:spPr>
          <a:xfrm>
            <a:off x="6839712" y="2240280"/>
            <a:ext cx="1865376" cy="640080"/>
          </a:xfrm>
          <a:prstGeom prst="rect">
            <a:avLst/>
          </a:prstGeom>
          <a:noFill/>
          <a:ln/>
        </p:spPr>
        <p:txBody>
          <a:bodyPr wrap="square" rtlCol="0" anchor="ctr"/>
          <a:lstStyle/>
          <a:p>
            <a:pPr algn="ctr" indent="0" marL="0">
              <a:buNone/>
            </a:pPr>
            <a:r>
              <a:rPr lang="en-US" sz="1100" i="1" dirty="0">
                <a:solidFill>
                  <a:srgbClr val="0D9488"/>
                </a:solidFill>
                <a:latin typeface="Comic Sans MS" pitchFamily="34" charset="0"/>
                <a:ea typeface="Comic Sans MS" pitchFamily="34" charset="-122"/>
                <a:cs typeface="Comic Sans MS" pitchFamily="34" charset="-120"/>
              </a:rPr>
              <a:t>Like: being kind to animals</a:t>
            </a:r>
            <a:endParaRPr lang="en-US" sz="1100" dirty="0"/>
          </a:p>
        </p:txBody>
      </p:sp>
      <p:sp>
        <p:nvSpPr>
          <p:cNvPr id="17" name="Shape 15"/>
          <p:cNvSpPr/>
          <p:nvPr/>
        </p:nvSpPr>
        <p:spPr>
          <a:xfrm>
            <a:off x="320040" y="3063240"/>
            <a:ext cx="2011680" cy="1783080"/>
          </a:xfrm>
          <a:prstGeom prst="roundRect">
            <a:avLst>
              <a:gd name="adj" fmla="val 7692"/>
            </a:avLst>
          </a:prstGeom>
          <a:solidFill>
            <a:srgbClr val="FFFFFF"/>
          </a:solidFill>
          <a:ln w="19050">
            <a:solidFill>
              <a:srgbClr val="1E3A8A"/>
            </a:solidFill>
            <a:prstDash val="solid"/>
          </a:ln>
        </p:spPr>
      </p:sp>
      <p:sp>
        <p:nvSpPr>
          <p:cNvPr id="18" name="Text 16"/>
          <p:cNvSpPr/>
          <p:nvPr/>
        </p:nvSpPr>
        <p:spPr>
          <a:xfrm>
            <a:off x="393192" y="3136392"/>
            <a:ext cx="1865376" cy="1051560"/>
          </a:xfrm>
          <a:prstGeom prst="rect">
            <a:avLst/>
          </a:prstGeom>
          <a:noFill/>
          <a:ln/>
        </p:spPr>
        <p:txBody>
          <a:bodyPr wrap="square" rtlCol="0" anchor="ctr"/>
          <a:lstStyle/>
          <a:p>
            <a:pPr algn="ctr" indent="0" marL="0">
              <a:buNone/>
            </a:pPr>
            <a:r>
              <a:rPr lang="en-US" sz="1500" b="1" dirty="0">
                <a:solidFill>
                  <a:srgbClr val="1F2937"/>
                </a:solidFill>
                <a:latin typeface="Comic Sans MS" pitchFamily="34" charset="0"/>
                <a:ea typeface="Comic Sans MS" pitchFamily="34" charset="-122"/>
                <a:cs typeface="Comic Sans MS" pitchFamily="34" charset="-120"/>
              </a:rPr>
              <a:t>Read stories to the Reception class</a:t>
            </a:r>
            <a:endParaRPr lang="en-US" sz="1500" dirty="0"/>
          </a:p>
        </p:txBody>
      </p:sp>
      <p:sp>
        <p:nvSpPr>
          <p:cNvPr id="19" name="Text 17"/>
          <p:cNvSpPr/>
          <p:nvPr/>
        </p:nvSpPr>
        <p:spPr>
          <a:xfrm>
            <a:off x="393192" y="4160520"/>
            <a:ext cx="1865376" cy="640080"/>
          </a:xfrm>
          <a:prstGeom prst="rect">
            <a:avLst/>
          </a:prstGeom>
          <a:noFill/>
          <a:ln/>
        </p:spPr>
        <p:txBody>
          <a:bodyPr wrap="square" rtlCol="0" anchor="ctr"/>
          <a:lstStyle/>
          <a:p>
            <a:pPr algn="ctr" indent="0" marL="0">
              <a:buNone/>
            </a:pPr>
            <a:r>
              <a:rPr lang="en-US" sz="1100" i="1" dirty="0">
                <a:solidFill>
                  <a:srgbClr val="0D9488"/>
                </a:solidFill>
                <a:latin typeface="Comic Sans MS" pitchFamily="34" charset="0"/>
                <a:ea typeface="Comic Sans MS" pitchFamily="34" charset="-122"/>
                <a:cs typeface="Comic Sans MS" pitchFamily="34" charset="-120"/>
              </a:rPr>
              <a:t>Like: studying and sharing learning</a:t>
            </a:r>
            <a:endParaRPr lang="en-US" sz="1100" dirty="0"/>
          </a:p>
        </p:txBody>
      </p:sp>
      <p:sp>
        <p:nvSpPr>
          <p:cNvPr id="20" name="Shape 18"/>
          <p:cNvSpPr/>
          <p:nvPr/>
        </p:nvSpPr>
        <p:spPr>
          <a:xfrm>
            <a:off x="2468880" y="3063240"/>
            <a:ext cx="2011680" cy="1783080"/>
          </a:xfrm>
          <a:prstGeom prst="roundRect">
            <a:avLst>
              <a:gd name="adj" fmla="val 7692"/>
            </a:avLst>
          </a:prstGeom>
          <a:solidFill>
            <a:srgbClr val="FFFFFF"/>
          </a:solidFill>
          <a:ln w="19050">
            <a:solidFill>
              <a:srgbClr val="1E3A8A"/>
            </a:solidFill>
            <a:prstDash val="solid"/>
          </a:ln>
        </p:spPr>
      </p:sp>
      <p:sp>
        <p:nvSpPr>
          <p:cNvPr id="21" name="Text 19"/>
          <p:cNvSpPr/>
          <p:nvPr/>
        </p:nvSpPr>
        <p:spPr>
          <a:xfrm>
            <a:off x="2542032" y="3136392"/>
            <a:ext cx="1865376" cy="1051560"/>
          </a:xfrm>
          <a:prstGeom prst="rect">
            <a:avLst/>
          </a:prstGeom>
          <a:noFill/>
          <a:ln/>
        </p:spPr>
        <p:txBody>
          <a:bodyPr wrap="square" rtlCol="0" anchor="ctr"/>
          <a:lstStyle/>
          <a:p>
            <a:pPr algn="ctr" indent="0" marL="0">
              <a:buNone/>
            </a:pPr>
            <a:r>
              <a:rPr lang="en-US" sz="1500" b="1" dirty="0">
                <a:solidFill>
                  <a:srgbClr val="1F2937"/>
                </a:solidFill>
                <a:latin typeface="Comic Sans MS" pitchFamily="34" charset="0"/>
                <a:ea typeface="Comic Sans MS" pitchFamily="34" charset="-122"/>
                <a:cs typeface="Comic Sans MS" pitchFamily="34" charset="-120"/>
              </a:rPr>
              <a:t>Make thank-you cards for school staff</a:t>
            </a:r>
            <a:endParaRPr lang="en-US" sz="1500" dirty="0"/>
          </a:p>
        </p:txBody>
      </p:sp>
      <p:sp>
        <p:nvSpPr>
          <p:cNvPr id="22" name="Text 20"/>
          <p:cNvSpPr/>
          <p:nvPr/>
        </p:nvSpPr>
        <p:spPr>
          <a:xfrm>
            <a:off x="2542032" y="4160520"/>
            <a:ext cx="1865376" cy="640080"/>
          </a:xfrm>
          <a:prstGeom prst="rect">
            <a:avLst/>
          </a:prstGeom>
          <a:noFill/>
          <a:ln/>
        </p:spPr>
        <p:txBody>
          <a:bodyPr wrap="square" rtlCol="0" anchor="ctr"/>
          <a:lstStyle/>
          <a:p>
            <a:pPr algn="ctr" indent="0" marL="0">
              <a:buNone/>
            </a:pPr>
            <a:r>
              <a:rPr lang="en-US" sz="1100" i="1" dirty="0">
                <a:solidFill>
                  <a:srgbClr val="0D9488"/>
                </a:solidFill>
                <a:latin typeface="Comic Sans MS" pitchFamily="34" charset="0"/>
                <a:ea typeface="Comic Sans MS" pitchFamily="34" charset="-122"/>
                <a:cs typeface="Comic Sans MS" pitchFamily="34" charset="-120"/>
              </a:rPr>
              <a:t>Like: saying thank you</a:t>
            </a:r>
            <a:endParaRPr lang="en-US" sz="1100" dirty="0"/>
          </a:p>
        </p:txBody>
      </p:sp>
      <p:sp>
        <p:nvSpPr>
          <p:cNvPr id="23" name="Shape 21"/>
          <p:cNvSpPr/>
          <p:nvPr/>
        </p:nvSpPr>
        <p:spPr>
          <a:xfrm>
            <a:off x="4617720" y="3063240"/>
            <a:ext cx="2011680" cy="1783080"/>
          </a:xfrm>
          <a:prstGeom prst="roundRect">
            <a:avLst>
              <a:gd name="adj" fmla="val 7692"/>
            </a:avLst>
          </a:prstGeom>
          <a:solidFill>
            <a:srgbClr val="FFFFFF"/>
          </a:solidFill>
          <a:ln w="19050">
            <a:solidFill>
              <a:srgbClr val="1E3A8A"/>
            </a:solidFill>
            <a:prstDash val="solid"/>
          </a:ln>
        </p:spPr>
      </p:sp>
      <p:sp>
        <p:nvSpPr>
          <p:cNvPr id="24" name="Text 22"/>
          <p:cNvSpPr/>
          <p:nvPr/>
        </p:nvSpPr>
        <p:spPr>
          <a:xfrm>
            <a:off x="4690872" y="3136392"/>
            <a:ext cx="1865376" cy="1051560"/>
          </a:xfrm>
          <a:prstGeom prst="rect">
            <a:avLst/>
          </a:prstGeom>
          <a:noFill/>
          <a:ln/>
        </p:spPr>
        <p:txBody>
          <a:bodyPr wrap="square" rtlCol="0" anchor="ctr"/>
          <a:lstStyle/>
          <a:p>
            <a:pPr algn="ctr" indent="0" marL="0">
              <a:buNone/>
            </a:pPr>
            <a:r>
              <a:rPr lang="en-US" sz="1500" b="1" dirty="0">
                <a:solidFill>
                  <a:srgbClr val="1F2937"/>
                </a:solidFill>
                <a:latin typeface="Comic Sans MS" pitchFamily="34" charset="0"/>
                <a:ea typeface="Comic Sans MS" pitchFamily="34" charset="-122"/>
                <a:cs typeface="Comic Sans MS" pitchFamily="34" charset="-120"/>
              </a:rPr>
              <a:t>Give away books or toys we've grown out of</a:t>
            </a:r>
            <a:endParaRPr lang="en-US" sz="1500" dirty="0"/>
          </a:p>
        </p:txBody>
      </p:sp>
      <p:sp>
        <p:nvSpPr>
          <p:cNvPr id="25" name="Text 23"/>
          <p:cNvSpPr/>
          <p:nvPr/>
        </p:nvSpPr>
        <p:spPr>
          <a:xfrm>
            <a:off x="4690872" y="4160520"/>
            <a:ext cx="1865376" cy="640080"/>
          </a:xfrm>
          <a:prstGeom prst="rect">
            <a:avLst/>
          </a:prstGeom>
          <a:noFill/>
          <a:ln/>
        </p:spPr>
        <p:txBody>
          <a:bodyPr wrap="square" rtlCol="0" anchor="ctr"/>
          <a:lstStyle/>
          <a:p>
            <a:pPr algn="ctr" indent="0" marL="0">
              <a:buNone/>
            </a:pPr>
            <a:r>
              <a:rPr lang="en-US" sz="1100" i="1" dirty="0">
                <a:solidFill>
                  <a:srgbClr val="0D9488"/>
                </a:solidFill>
                <a:latin typeface="Comic Sans MS" pitchFamily="34" charset="0"/>
                <a:ea typeface="Comic Sans MS" pitchFamily="34" charset="-122"/>
                <a:cs typeface="Comic Sans MS" pitchFamily="34" charset="-120"/>
              </a:rPr>
              <a:t>Like: giving without money</a:t>
            </a:r>
            <a:endParaRPr lang="en-US" sz="1100" dirty="0"/>
          </a:p>
        </p:txBody>
      </p:sp>
      <p:sp>
        <p:nvSpPr>
          <p:cNvPr id="26" name="Shape 24"/>
          <p:cNvSpPr/>
          <p:nvPr/>
        </p:nvSpPr>
        <p:spPr>
          <a:xfrm>
            <a:off x="6766560" y="3063240"/>
            <a:ext cx="2011680" cy="1783080"/>
          </a:xfrm>
          <a:prstGeom prst="roundRect">
            <a:avLst>
              <a:gd name="adj" fmla="val 7692"/>
            </a:avLst>
          </a:prstGeom>
          <a:solidFill>
            <a:srgbClr val="FFFFFF"/>
          </a:solidFill>
          <a:ln w="19050">
            <a:solidFill>
              <a:srgbClr val="1E3A8A"/>
            </a:solidFill>
            <a:prstDash val="solid"/>
          </a:ln>
        </p:spPr>
      </p:sp>
      <p:sp>
        <p:nvSpPr>
          <p:cNvPr id="27" name="Text 25"/>
          <p:cNvSpPr/>
          <p:nvPr/>
        </p:nvSpPr>
        <p:spPr>
          <a:xfrm>
            <a:off x="6839712" y="3136392"/>
            <a:ext cx="1865376" cy="1051560"/>
          </a:xfrm>
          <a:prstGeom prst="rect">
            <a:avLst/>
          </a:prstGeom>
          <a:noFill/>
          <a:ln/>
        </p:spPr>
        <p:txBody>
          <a:bodyPr wrap="square" rtlCol="0" anchor="ctr"/>
          <a:lstStyle/>
          <a:p>
            <a:pPr algn="ctr" indent="0" marL="0">
              <a:buNone/>
            </a:pPr>
            <a:r>
              <a:rPr lang="en-US" sz="1500" b="1" dirty="0">
                <a:solidFill>
                  <a:srgbClr val="1F2937"/>
                </a:solidFill>
                <a:latin typeface="Comic Sans MS" pitchFamily="34" charset="0"/>
                <a:ea typeface="Comic Sans MS" pitchFamily="34" charset="-122"/>
                <a:cs typeface="Comic Sans MS" pitchFamily="34" charset="-120"/>
              </a:rPr>
              <a:t>Make a welcome pack for new children</a:t>
            </a:r>
            <a:endParaRPr lang="en-US" sz="1500" dirty="0"/>
          </a:p>
        </p:txBody>
      </p:sp>
      <p:sp>
        <p:nvSpPr>
          <p:cNvPr id="28" name="Text 26"/>
          <p:cNvSpPr/>
          <p:nvPr/>
        </p:nvSpPr>
        <p:spPr>
          <a:xfrm>
            <a:off x="6839712" y="4160520"/>
            <a:ext cx="1865376" cy="640080"/>
          </a:xfrm>
          <a:prstGeom prst="rect">
            <a:avLst/>
          </a:prstGeom>
          <a:noFill/>
          <a:ln/>
        </p:spPr>
        <p:txBody>
          <a:bodyPr wrap="square" rtlCol="0" anchor="ctr"/>
          <a:lstStyle/>
          <a:p>
            <a:pPr algn="ctr" indent="0" marL="0">
              <a:buNone/>
            </a:pPr>
            <a:r>
              <a:rPr lang="en-US" sz="1100" i="1" dirty="0">
                <a:solidFill>
                  <a:srgbClr val="0D9488"/>
                </a:solidFill>
                <a:latin typeface="Comic Sans MS" pitchFamily="34" charset="0"/>
                <a:ea typeface="Comic Sans MS" pitchFamily="34" charset="-122"/>
                <a:cs typeface="Comic Sans MS" pitchFamily="34" charset="-120"/>
              </a:rPr>
              <a:t>Like: welcoming the stranger, like Boaz</a:t>
            </a:r>
            <a:endParaRPr lang="en-US" sz="11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8E7"/>
        </a:solidFill>
      </p:bgPr>
    </p:bg>
    <p:spTree>
      <p:nvGrpSpPr>
        <p:cNvPr id="1" name=""/>
        <p:cNvGrpSpPr/>
        <p:nvPr/>
      </p:nvGrpSpPr>
      <p:grpSpPr>
        <a:xfrm>
          <a:off x="0" y="0"/>
          <a:ext cx="0" cy="0"/>
          <a:chOff x="0" y="0"/>
          <a:chExt cx="0" cy="0"/>
        </a:xfrm>
      </p:grpSpPr>
      <p:sp>
        <p:nvSpPr>
          <p:cNvPr id="2" name="Shape 0"/>
          <p:cNvSpPr/>
          <p:nvPr/>
        </p:nvSpPr>
        <p:spPr>
          <a:xfrm>
            <a:off x="0" y="0"/>
            <a:ext cx="9144000" cy="868680"/>
          </a:xfrm>
          <a:prstGeom prst="rect">
            <a:avLst/>
          </a:prstGeom>
          <a:solidFill>
            <a:srgbClr val="1E3A8A"/>
          </a:solidFill>
          <a:ln/>
        </p:spPr>
      </p:sp>
      <p:sp>
        <p:nvSpPr>
          <p:cNvPr id="3" name="Shape 1"/>
          <p:cNvSpPr/>
          <p:nvPr/>
        </p:nvSpPr>
        <p:spPr>
          <a:xfrm>
            <a:off x="0" y="868680"/>
            <a:ext cx="9144000" cy="73152"/>
          </a:xfrm>
          <a:prstGeom prst="rect">
            <a:avLst/>
          </a:prstGeom>
          <a:solidFill>
            <a:srgbClr val="F2B705"/>
          </a:solidFill>
          <a:ln/>
        </p:spPr>
      </p:sp>
      <p:sp>
        <p:nvSpPr>
          <p:cNvPr id="4" name="Text 2"/>
          <p:cNvSpPr/>
          <p:nvPr/>
        </p:nvSpPr>
        <p:spPr>
          <a:xfrm>
            <a:off x="365760" y="73152"/>
            <a:ext cx="8412480" cy="731520"/>
          </a:xfrm>
          <a:prstGeom prst="rect">
            <a:avLst/>
          </a:prstGeom>
          <a:noFill/>
          <a:ln/>
        </p:spPr>
        <p:txBody>
          <a:bodyPr wrap="square" rtlCol="0" anchor="ctr"/>
          <a:lstStyle/>
          <a:p>
            <a:pPr indent="0" marL="0">
              <a:buNone/>
            </a:pPr>
            <a:r>
              <a:rPr lang="en-US" sz="3000" b="1" dirty="0">
                <a:solidFill>
                  <a:srgbClr val="FFFFFF"/>
                </a:solidFill>
                <a:latin typeface="Comic Sans MS" pitchFamily="34" charset="0"/>
                <a:ea typeface="Comic Sans MS" pitchFamily="34" charset="-122"/>
                <a:cs typeface="Comic Sans MS" pitchFamily="34" charset="-120"/>
              </a:rPr>
              <a:t>Share and vote!</a:t>
            </a:r>
            <a:endParaRPr lang="en-US" sz="3000" dirty="0"/>
          </a:p>
        </p:txBody>
      </p:sp>
      <p:sp>
        <p:nvSpPr>
          <p:cNvPr id="5" name="Text 3"/>
          <p:cNvSpPr/>
          <p:nvPr/>
        </p:nvSpPr>
        <p:spPr>
          <a:xfrm>
            <a:off x="457200" y="1097280"/>
            <a:ext cx="8229600" cy="457200"/>
          </a:xfrm>
          <a:prstGeom prst="rect">
            <a:avLst/>
          </a:prstGeom>
          <a:noFill/>
          <a:ln/>
        </p:spPr>
        <p:txBody>
          <a:bodyPr wrap="square" rtlCol="0" anchor="ctr"/>
          <a:lstStyle/>
          <a:p>
            <a:pPr indent="0" marL="0">
              <a:buNone/>
            </a:pPr>
            <a:r>
              <a:rPr lang="en-US" sz="1900" dirty="0">
                <a:solidFill>
                  <a:srgbClr val="1F2937"/>
                </a:solidFill>
                <a:latin typeface="Comic Sans MS" pitchFamily="34" charset="0"/>
                <a:ea typeface="Comic Sans MS" pitchFamily="34" charset="-122"/>
                <a:cs typeface="Comic Sans MS" pitchFamily="34" charset="-120"/>
              </a:rPr>
              <a:t>Each group tells the class their idea in 30 seconds:</a:t>
            </a:r>
            <a:endParaRPr lang="en-US" sz="1900" dirty="0"/>
          </a:p>
        </p:txBody>
      </p:sp>
      <p:sp>
        <p:nvSpPr>
          <p:cNvPr id="6" name="Text 4"/>
          <p:cNvSpPr/>
          <p:nvPr/>
        </p:nvSpPr>
        <p:spPr>
          <a:xfrm>
            <a:off x="457200" y="1554480"/>
            <a:ext cx="8229600" cy="548640"/>
          </a:xfrm>
          <a:prstGeom prst="rect">
            <a:avLst/>
          </a:prstGeom>
          <a:noFill/>
          <a:ln/>
        </p:spPr>
        <p:txBody>
          <a:bodyPr wrap="square" rtlCol="0" anchor="ctr"/>
          <a:lstStyle/>
          <a:p>
            <a:pPr algn="ctr" indent="0" marL="0">
              <a:buNone/>
            </a:pPr>
            <a:r>
              <a:rPr lang="en-US" sz="1900" b="1" dirty="0">
                <a:solidFill>
                  <a:srgbClr val="1E3A8A"/>
                </a:solidFill>
                <a:latin typeface="Comic Sans MS" pitchFamily="34" charset="0"/>
                <a:ea typeface="Comic Sans MS" pitchFamily="34" charset="-122"/>
                <a:cs typeface="Comic Sans MS" pitchFamily="34" charset="-120"/>
              </a:rPr>
              <a:t>"Our good deed is ___. It will help ___. It is like the mitzvah of ___."</a:t>
            </a:r>
            <a:endParaRPr lang="en-US" sz="1900" dirty="0"/>
          </a:p>
        </p:txBody>
      </p:sp>
      <p:sp>
        <p:nvSpPr>
          <p:cNvPr id="7" name="Shape 5"/>
          <p:cNvSpPr/>
          <p:nvPr/>
        </p:nvSpPr>
        <p:spPr>
          <a:xfrm>
            <a:off x="457200" y="2286000"/>
            <a:ext cx="1261872" cy="1828800"/>
          </a:xfrm>
          <a:prstGeom prst="rect">
            <a:avLst/>
          </a:prstGeom>
          <a:solidFill>
            <a:srgbClr val="FFFFFF"/>
          </a:solidFill>
          <a:ln w="19050">
            <a:solidFill>
              <a:srgbClr val="94A3B8"/>
            </a:solidFill>
            <a:prstDash val="solid"/>
          </a:ln>
        </p:spPr>
      </p:sp>
      <p:sp>
        <p:nvSpPr>
          <p:cNvPr id="8" name="Shape 6"/>
          <p:cNvSpPr/>
          <p:nvPr/>
        </p:nvSpPr>
        <p:spPr>
          <a:xfrm>
            <a:off x="457200" y="4114800"/>
            <a:ext cx="1261872" cy="457200"/>
          </a:xfrm>
          <a:prstGeom prst="rect">
            <a:avLst/>
          </a:prstGeom>
          <a:solidFill>
            <a:srgbClr val="DC2626"/>
          </a:solidFill>
          <a:ln/>
        </p:spPr>
      </p:sp>
      <p:sp>
        <p:nvSpPr>
          <p:cNvPr id="9" name="Text 7"/>
          <p:cNvSpPr/>
          <p:nvPr/>
        </p:nvSpPr>
        <p:spPr>
          <a:xfrm>
            <a:off x="457200" y="4114800"/>
            <a:ext cx="1261872" cy="457200"/>
          </a:xfrm>
          <a:prstGeom prst="rect">
            <a:avLst/>
          </a:prstGeom>
          <a:noFill/>
          <a:ln/>
        </p:spPr>
        <p:txBody>
          <a:bodyPr wrap="square" rtlCol="0" anchor="ctr"/>
          <a:lstStyle/>
          <a:p>
            <a:pPr algn="ctr" indent="0" marL="0">
              <a:buNone/>
            </a:pPr>
            <a:r>
              <a:rPr lang="en-US" sz="1500" b="1" dirty="0">
                <a:solidFill>
                  <a:srgbClr val="FFFFFF"/>
                </a:solidFill>
                <a:latin typeface="Comic Sans MS" pitchFamily="34" charset="0"/>
                <a:ea typeface="Comic Sans MS" pitchFamily="34" charset="-122"/>
                <a:cs typeface="Comic Sans MS" pitchFamily="34" charset="-120"/>
              </a:rPr>
              <a:t>Group 1</a:t>
            </a:r>
            <a:endParaRPr lang="en-US" sz="1500" dirty="0"/>
          </a:p>
        </p:txBody>
      </p:sp>
      <p:sp>
        <p:nvSpPr>
          <p:cNvPr id="10" name="Shape 8"/>
          <p:cNvSpPr/>
          <p:nvPr/>
        </p:nvSpPr>
        <p:spPr>
          <a:xfrm>
            <a:off x="1856232" y="2286000"/>
            <a:ext cx="1261872" cy="1828800"/>
          </a:xfrm>
          <a:prstGeom prst="rect">
            <a:avLst/>
          </a:prstGeom>
          <a:solidFill>
            <a:srgbClr val="FFFFFF"/>
          </a:solidFill>
          <a:ln w="19050">
            <a:solidFill>
              <a:srgbClr val="94A3B8"/>
            </a:solidFill>
            <a:prstDash val="solid"/>
          </a:ln>
        </p:spPr>
      </p:sp>
      <p:sp>
        <p:nvSpPr>
          <p:cNvPr id="11" name="Shape 9"/>
          <p:cNvSpPr/>
          <p:nvPr/>
        </p:nvSpPr>
        <p:spPr>
          <a:xfrm>
            <a:off x="1856232" y="4114800"/>
            <a:ext cx="1261872" cy="457200"/>
          </a:xfrm>
          <a:prstGeom prst="rect">
            <a:avLst/>
          </a:prstGeom>
          <a:solidFill>
            <a:srgbClr val="F97316"/>
          </a:solidFill>
          <a:ln/>
        </p:spPr>
      </p:sp>
      <p:sp>
        <p:nvSpPr>
          <p:cNvPr id="12" name="Text 10"/>
          <p:cNvSpPr/>
          <p:nvPr/>
        </p:nvSpPr>
        <p:spPr>
          <a:xfrm>
            <a:off x="1856232" y="4114800"/>
            <a:ext cx="1261872" cy="457200"/>
          </a:xfrm>
          <a:prstGeom prst="rect">
            <a:avLst/>
          </a:prstGeom>
          <a:noFill/>
          <a:ln/>
        </p:spPr>
        <p:txBody>
          <a:bodyPr wrap="square" rtlCol="0" anchor="ctr"/>
          <a:lstStyle/>
          <a:p>
            <a:pPr algn="ctr" indent="0" marL="0">
              <a:buNone/>
            </a:pPr>
            <a:r>
              <a:rPr lang="en-US" sz="1500" b="1" dirty="0">
                <a:solidFill>
                  <a:srgbClr val="FFFFFF"/>
                </a:solidFill>
                <a:latin typeface="Comic Sans MS" pitchFamily="34" charset="0"/>
                <a:ea typeface="Comic Sans MS" pitchFamily="34" charset="-122"/>
                <a:cs typeface="Comic Sans MS" pitchFamily="34" charset="-120"/>
              </a:rPr>
              <a:t>Group 2</a:t>
            </a:r>
            <a:endParaRPr lang="en-US" sz="1500" dirty="0"/>
          </a:p>
        </p:txBody>
      </p:sp>
      <p:sp>
        <p:nvSpPr>
          <p:cNvPr id="13" name="Shape 11"/>
          <p:cNvSpPr/>
          <p:nvPr/>
        </p:nvSpPr>
        <p:spPr>
          <a:xfrm>
            <a:off x="3255264" y="2286000"/>
            <a:ext cx="1261872" cy="1828800"/>
          </a:xfrm>
          <a:prstGeom prst="rect">
            <a:avLst/>
          </a:prstGeom>
          <a:solidFill>
            <a:srgbClr val="FFFFFF"/>
          </a:solidFill>
          <a:ln w="19050">
            <a:solidFill>
              <a:srgbClr val="94A3B8"/>
            </a:solidFill>
            <a:prstDash val="solid"/>
          </a:ln>
        </p:spPr>
      </p:sp>
      <p:sp>
        <p:nvSpPr>
          <p:cNvPr id="14" name="Shape 12"/>
          <p:cNvSpPr/>
          <p:nvPr/>
        </p:nvSpPr>
        <p:spPr>
          <a:xfrm>
            <a:off x="3255264" y="4114800"/>
            <a:ext cx="1261872" cy="457200"/>
          </a:xfrm>
          <a:prstGeom prst="rect">
            <a:avLst/>
          </a:prstGeom>
          <a:solidFill>
            <a:srgbClr val="F2B705"/>
          </a:solidFill>
          <a:ln/>
        </p:spPr>
      </p:sp>
      <p:sp>
        <p:nvSpPr>
          <p:cNvPr id="15" name="Text 13"/>
          <p:cNvSpPr/>
          <p:nvPr/>
        </p:nvSpPr>
        <p:spPr>
          <a:xfrm>
            <a:off x="3255264" y="4114800"/>
            <a:ext cx="1261872" cy="457200"/>
          </a:xfrm>
          <a:prstGeom prst="rect">
            <a:avLst/>
          </a:prstGeom>
          <a:noFill/>
          <a:ln/>
        </p:spPr>
        <p:txBody>
          <a:bodyPr wrap="square" rtlCol="0" anchor="ctr"/>
          <a:lstStyle/>
          <a:p>
            <a:pPr algn="ctr" indent="0" marL="0">
              <a:buNone/>
            </a:pPr>
            <a:r>
              <a:rPr lang="en-US" sz="1500" b="1" dirty="0">
                <a:solidFill>
                  <a:srgbClr val="FFFFFF"/>
                </a:solidFill>
                <a:latin typeface="Comic Sans MS" pitchFamily="34" charset="0"/>
                <a:ea typeface="Comic Sans MS" pitchFamily="34" charset="-122"/>
                <a:cs typeface="Comic Sans MS" pitchFamily="34" charset="-120"/>
              </a:rPr>
              <a:t>Group 3</a:t>
            </a:r>
            <a:endParaRPr lang="en-US" sz="1500" dirty="0"/>
          </a:p>
        </p:txBody>
      </p:sp>
      <p:sp>
        <p:nvSpPr>
          <p:cNvPr id="16" name="Shape 14"/>
          <p:cNvSpPr/>
          <p:nvPr/>
        </p:nvSpPr>
        <p:spPr>
          <a:xfrm>
            <a:off x="4654296" y="2286000"/>
            <a:ext cx="1261872" cy="1828800"/>
          </a:xfrm>
          <a:prstGeom prst="rect">
            <a:avLst/>
          </a:prstGeom>
          <a:solidFill>
            <a:srgbClr val="FFFFFF"/>
          </a:solidFill>
          <a:ln w="19050">
            <a:solidFill>
              <a:srgbClr val="94A3B8"/>
            </a:solidFill>
            <a:prstDash val="solid"/>
          </a:ln>
        </p:spPr>
      </p:sp>
      <p:sp>
        <p:nvSpPr>
          <p:cNvPr id="17" name="Shape 15"/>
          <p:cNvSpPr/>
          <p:nvPr/>
        </p:nvSpPr>
        <p:spPr>
          <a:xfrm>
            <a:off x="4654296" y="4114800"/>
            <a:ext cx="1261872" cy="457200"/>
          </a:xfrm>
          <a:prstGeom prst="rect">
            <a:avLst/>
          </a:prstGeom>
          <a:solidFill>
            <a:srgbClr val="16A34A"/>
          </a:solidFill>
          <a:ln/>
        </p:spPr>
      </p:sp>
      <p:sp>
        <p:nvSpPr>
          <p:cNvPr id="18" name="Text 16"/>
          <p:cNvSpPr/>
          <p:nvPr/>
        </p:nvSpPr>
        <p:spPr>
          <a:xfrm>
            <a:off x="4654296" y="4114800"/>
            <a:ext cx="1261872" cy="457200"/>
          </a:xfrm>
          <a:prstGeom prst="rect">
            <a:avLst/>
          </a:prstGeom>
          <a:noFill/>
          <a:ln/>
        </p:spPr>
        <p:txBody>
          <a:bodyPr wrap="square" rtlCol="0" anchor="ctr"/>
          <a:lstStyle/>
          <a:p>
            <a:pPr algn="ctr" indent="0" marL="0">
              <a:buNone/>
            </a:pPr>
            <a:r>
              <a:rPr lang="en-US" sz="1500" b="1" dirty="0">
                <a:solidFill>
                  <a:srgbClr val="FFFFFF"/>
                </a:solidFill>
                <a:latin typeface="Comic Sans MS" pitchFamily="34" charset="0"/>
                <a:ea typeface="Comic Sans MS" pitchFamily="34" charset="-122"/>
                <a:cs typeface="Comic Sans MS" pitchFamily="34" charset="-120"/>
              </a:rPr>
              <a:t>Group 4</a:t>
            </a:r>
            <a:endParaRPr lang="en-US" sz="1500" dirty="0"/>
          </a:p>
        </p:txBody>
      </p:sp>
      <p:sp>
        <p:nvSpPr>
          <p:cNvPr id="19" name="Shape 17"/>
          <p:cNvSpPr/>
          <p:nvPr/>
        </p:nvSpPr>
        <p:spPr>
          <a:xfrm>
            <a:off x="6053328" y="2286000"/>
            <a:ext cx="1261872" cy="1828800"/>
          </a:xfrm>
          <a:prstGeom prst="rect">
            <a:avLst/>
          </a:prstGeom>
          <a:solidFill>
            <a:srgbClr val="FFFFFF"/>
          </a:solidFill>
          <a:ln w="19050">
            <a:solidFill>
              <a:srgbClr val="94A3B8"/>
            </a:solidFill>
            <a:prstDash val="solid"/>
          </a:ln>
        </p:spPr>
      </p:sp>
      <p:sp>
        <p:nvSpPr>
          <p:cNvPr id="20" name="Shape 18"/>
          <p:cNvSpPr/>
          <p:nvPr/>
        </p:nvSpPr>
        <p:spPr>
          <a:xfrm>
            <a:off x="6053328" y="4114800"/>
            <a:ext cx="1261872" cy="457200"/>
          </a:xfrm>
          <a:prstGeom prst="rect">
            <a:avLst/>
          </a:prstGeom>
          <a:solidFill>
            <a:srgbClr val="3B82F6"/>
          </a:solidFill>
          <a:ln/>
        </p:spPr>
      </p:sp>
      <p:sp>
        <p:nvSpPr>
          <p:cNvPr id="21" name="Text 19"/>
          <p:cNvSpPr/>
          <p:nvPr/>
        </p:nvSpPr>
        <p:spPr>
          <a:xfrm>
            <a:off x="6053328" y="4114800"/>
            <a:ext cx="1261872" cy="457200"/>
          </a:xfrm>
          <a:prstGeom prst="rect">
            <a:avLst/>
          </a:prstGeom>
          <a:noFill/>
          <a:ln/>
        </p:spPr>
        <p:txBody>
          <a:bodyPr wrap="square" rtlCol="0" anchor="ctr"/>
          <a:lstStyle/>
          <a:p>
            <a:pPr algn="ctr" indent="0" marL="0">
              <a:buNone/>
            </a:pPr>
            <a:r>
              <a:rPr lang="en-US" sz="1500" b="1" dirty="0">
                <a:solidFill>
                  <a:srgbClr val="FFFFFF"/>
                </a:solidFill>
                <a:latin typeface="Comic Sans MS" pitchFamily="34" charset="0"/>
                <a:ea typeface="Comic Sans MS" pitchFamily="34" charset="-122"/>
                <a:cs typeface="Comic Sans MS" pitchFamily="34" charset="-120"/>
              </a:rPr>
              <a:t>Group 5</a:t>
            </a:r>
            <a:endParaRPr lang="en-US" sz="1500" dirty="0"/>
          </a:p>
        </p:txBody>
      </p:sp>
      <p:sp>
        <p:nvSpPr>
          <p:cNvPr id="22" name="Shape 20"/>
          <p:cNvSpPr/>
          <p:nvPr/>
        </p:nvSpPr>
        <p:spPr>
          <a:xfrm>
            <a:off x="7452360" y="2286000"/>
            <a:ext cx="1261872" cy="1828800"/>
          </a:xfrm>
          <a:prstGeom prst="rect">
            <a:avLst/>
          </a:prstGeom>
          <a:solidFill>
            <a:srgbClr val="FFFFFF"/>
          </a:solidFill>
          <a:ln w="19050">
            <a:solidFill>
              <a:srgbClr val="94A3B8"/>
            </a:solidFill>
            <a:prstDash val="solid"/>
          </a:ln>
        </p:spPr>
      </p:sp>
      <p:sp>
        <p:nvSpPr>
          <p:cNvPr id="23" name="Shape 21"/>
          <p:cNvSpPr/>
          <p:nvPr/>
        </p:nvSpPr>
        <p:spPr>
          <a:xfrm>
            <a:off x="7452360" y="4114800"/>
            <a:ext cx="1261872" cy="457200"/>
          </a:xfrm>
          <a:prstGeom prst="rect">
            <a:avLst/>
          </a:prstGeom>
          <a:solidFill>
            <a:srgbClr val="7C3AED"/>
          </a:solidFill>
          <a:ln/>
        </p:spPr>
      </p:sp>
      <p:sp>
        <p:nvSpPr>
          <p:cNvPr id="24" name="Text 22"/>
          <p:cNvSpPr/>
          <p:nvPr/>
        </p:nvSpPr>
        <p:spPr>
          <a:xfrm>
            <a:off x="7452360" y="4114800"/>
            <a:ext cx="1261872" cy="457200"/>
          </a:xfrm>
          <a:prstGeom prst="rect">
            <a:avLst/>
          </a:prstGeom>
          <a:noFill/>
          <a:ln/>
        </p:spPr>
        <p:txBody>
          <a:bodyPr wrap="square" rtlCol="0" anchor="ctr"/>
          <a:lstStyle/>
          <a:p>
            <a:pPr algn="ctr" indent="0" marL="0">
              <a:buNone/>
            </a:pPr>
            <a:r>
              <a:rPr lang="en-US" sz="1500" b="1" dirty="0">
                <a:solidFill>
                  <a:srgbClr val="FFFFFF"/>
                </a:solidFill>
                <a:latin typeface="Comic Sans MS" pitchFamily="34" charset="0"/>
                <a:ea typeface="Comic Sans MS" pitchFamily="34" charset="-122"/>
                <a:cs typeface="Comic Sans MS" pitchFamily="34" charset="-120"/>
              </a:rPr>
              <a:t>Group 6</a:t>
            </a:r>
            <a:endParaRPr lang="en-US" sz="1500" dirty="0"/>
          </a:p>
        </p:txBody>
      </p:sp>
      <p:sp>
        <p:nvSpPr>
          <p:cNvPr id="25" name="Text 23"/>
          <p:cNvSpPr/>
          <p:nvPr/>
        </p:nvSpPr>
        <p:spPr>
          <a:xfrm>
            <a:off x="457200" y="4617720"/>
            <a:ext cx="8229600" cy="411480"/>
          </a:xfrm>
          <a:prstGeom prst="rect">
            <a:avLst/>
          </a:prstGeom>
          <a:noFill/>
          <a:ln/>
        </p:spPr>
        <p:txBody>
          <a:bodyPr wrap="square" rtlCol="0" anchor="ctr"/>
          <a:lstStyle/>
          <a:p>
            <a:pPr algn="ctr" indent="0" marL="0">
              <a:buNone/>
            </a:pPr>
            <a:r>
              <a:rPr lang="en-US" sz="1500" i="1" dirty="0">
                <a:solidFill>
                  <a:srgbClr val="1F2937"/>
                </a:solidFill>
                <a:latin typeface="Comic Sans MS" pitchFamily="34" charset="0"/>
                <a:ea typeface="Comic Sans MS" pitchFamily="34" charset="-122"/>
                <a:cs typeface="Comic Sans MS" pitchFamily="34" charset="-120"/>
              </a:rPr>
              <a:t>Everyone gets ONE vote. You can't vote for your own group's idea!</a:t>
            </a:r>
            <a:endParaRPr lang="en-US" sz="15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8E7"/>
        </a:solidFill>
      </p:bgPr>
    </p:bg>
    <p:spTree>
      <p:nvGrpSpPr>
        <p:cNvPr id="1" name=""/>
        <p:cNvGrpSpPr/>
        <p:nvPr/>
      </p:nvGrpSpPr>
      <p:grpSpPr>
        <a:xfrm>
          <a:off x="0" y="0"/>
          <a:ext cx="0" cy="0"/>
          <a:chOff x="0" y="0"/>
          <a:chExt cx="0" cy="0"/>
        </a:xfrm>
      </p:grpSpPr>
      <p:sp>
        <p:nvSpPr>
          <p:cNvPr id="2" name="Shape 0"/>
          <p:cNvSpPr/>
          <p:nvPr/>
        </p:nvSpPr>
        <p:spPr>
          <a:xfrm>
            <a:off x="0" y="0"/>
            <a:ext cx="9144000" cy="868680"/>
          </a:xfrm>
          <a:prstGeom prst="rect">
            <a:avLst/>
          </a:prstGeom>
          <a:solidFill>
            <a:srgbClr val="1E3A8A"/>
          </a:solidFill>
          <a:ln/>
        </p:spPr>
      </p:sp>
      <p:sp>
        <p:nvSpPr>
          <p:cNvPr id="3" name="Shape 1"/>
          <p:cNvSpPr/>
          <p:nvPr/>
        </p:nvSpPr>
        <p:spPr>
          <a:xfrm>
            <a:off x="0" y="868680"/>
            <a:ext cx="9144000" cy="73152"/>
          </a:xfrm>
          <a:prstGeom prst="rect">
            <a:avLst/>
          </a:prstGeom>
          <a:solidFill>
            <a:srgbClr val="F2B705"/>
          </a:solidFill>
          <a:ln/>
        </p:spPr>
      </p:sp>
      <p:sp>
        <p:nvSpPr>
          <p:cNvPr id="4" name="Text 2"/>
          <p:cNvSpPr/>
          <p:nvPr/>
        </p:nvSpPr>
        <p:spPr>
          <a:xfrm>
            <a:off x="365760" y="73152"/>
            <a:ext cx="8412480" cy="731520"/>
          </a:xfrm>
          <a:prstGeom prst="rect">
            <a:avLst/>
          </a:prstGeom>
          <a:noFill/>
          <a:ln/>
        </p:spPr>
        <p:txBody>
          <a:bodyPr wrap="square" rtlCol="0" anchor="ctr"/>
          <a:lstStyle/>
          <a:p>
            <a:pPr indent="0" marL="0">
              <a:buNone/>
            </a:pPr>
            <a:r>
              <a:rPr lang="en-US" sz="3000" b="1" dirty="0">
                <a:solidFill>
                  <a:srgbClr val="FFFFFF"/>
                </a:solidFill>
                <a:latin typeface="Comic Sans MS" pitchFamily="34" charset="0"/>
                <a:ea typeface="Comic Sans MS" pitchFamily="34" charset="-122"/>
                <a:cs typeface="Comic Sans MS" pitchFamily="34" charset="-120"/>
              </a:rPr>
              <a:t>Our class mitzvah plan</a:t>
            </a:r>
            <a:endParaRPr lang="en-US" sz="3000" dirty="0"/>
          </a:p>
        </p:txBody>
      </p:sp>
      <p:sp>
        <p:nvSpPr>
          <p:cNvPr id="5" name="Shape 3"/>
          <p:cNvSpPr/>
          <p:nvPr/>
        </p:nvSpPr>
        <p:spPr>
          <a:xfrm>
            <a:off x="457200" y="1143000"/>
            <a:ext cx="3291840" cy="640080"/>
          </a:xfrm>
          <a:prstGeom prst="roundRect">
            <a:avLst>
              <a:gd name="adj" fmla="val 17143"/>
            </a:avLst>
          </a:prstGeom>
          <a:solidFill>
            <a:srgbClr val="EC4899"/>
          </a:solidFill>
          <a:ln/>
        </p:spPr>
      </p:sp>
      <p:sp>
        <p:nvSpPr>
          <p:cNvPr id="6" name="Text 4"/>
          <p:cNvSpPr/>
          <p:nvPr/>
        </p:nvSpPr>
        <p:spPr>
          <a:xfrm>
            <a:off x="548640" y="1143000"/>
            <a:ext cx="3108960" cy="640080"/>
          </a:xfrm>
          <a:prstGeom prst="rect">
            <a:avLst/>
          </a:prstGeom>
          <a:noFill/>
          <a:ln/>
        </p:spPr>
        <p:txBody>
          <a:bodyPr wrap="square" rtlCol="0" anchor="ctr"/>
          <a:lstStyle/>
          <a:p>
            <a:pPr indent="0" marL="0">
              <a:buNone/>
            </a:pPr>
            <a:r>
              <a:rPr lang="en-US" sz="1800" b="1" dirty="0">
                <a:solidFill>
                  <a:srgbClr val="FFFFFF"/>
                </a:solidFill>
                <a:latin typeface="Comic Sans MS" pitchFamily="34" charset="0"/>
                <a:ea typeface="Comic Sans MS" pitchFamily="34" charset="-122"/>
                <a:cs typeface="Comic Sans MS" pitchFamily="34" charset="-120"/>
              </a:rPr>
              <a:t>Our good deed is…</a:t>
            </a:r>
            <a:endParaRPr lang="en-US" sz="1800" dirty="0"/>
          </a:p>
        </p:txBody>
      </p:sp>
      <p:sp>
        <p:nvSpPr>
          <p:cNvPr id="7" name="Shape 5"/>
          <p:cNvSpPr/>
          <p:nvPr/>
        </p:nvSpPr>
        <p:spPr>
          <a:xfrm>
            <a:off x="3886200" y="1143000"/>
            <a:ext cx="4800600" cy="640080"/>
          </a:xfrm>
          <a:prstGeom prst="roundRect">
            <a:avLst>
              <a:gd name="adj" fmla="val 17143"/>
            </a:avLst>
          </a:prstGeom>
          <a:solidFill>
            <a:srgbClr val="FFFFFF"/>
          </a:solidFill>
          <a:ln w="25400">
            <a:solidFill>
              <a:srgbClr val="EC4899"/>
            </a:solidFill>
            <a:prstDash val="solid"/>
          </a:ln>
        </p:spPr>
      </p:sp>
      <p:sp>
        <p:nvSpPr>
          <p:cNvPr id="8" name="Shape 6"/>
          <p:cNvSpPr/>
          <p:nvPr/>
        </p:nvSpPr>
        <p:spPr>
          <a:xfrm>
            <a:off x="457200" y="1901952"/>
            <a:ext cx="3291840" cy="640080"/>
          </a:xfrm>
          <a:prstGeom prst="roundRect">
            <a:avLst>
              <a:gd name="adj" fmla="val 17143"/>
            </a:avLst>
          </a:prstGeom>
          <a:solidFill>
            <a:srgbClr val="3B82F6"/>
          </a:solidFill>
          <a:ln/>
        </p:spPr>
      </p:sp>
      <p:sp>
        <p:nvSpPr>
          <p:cNvPr id="9" name="Text 7"/>
          <p:cNvSpPr/>
          <p:nvPr/>
        </p:nvSpPr>
        <p:spPr>
          <a:xfrm>
            <a:off x="548640" y="1901952"/>
            <a:ext cx="3108960" cy="640080"/>
          </a:xfrm>
          <a:prstGeom prst="rect">
            <a:avLst/>
          </a:prstGeom>
          <a:noFill/>
          <a:ln/>
        </p:spPr>
        <p:txBody>
          <a:bodyPr wrap="square" rtlCol="0" anchor="ctr"/>
          <a:lstStyle/>
          <a:p>
            <a:pPr indent="0" marL="0">
              <a:buNone/>
            </a:pPr>
            <a:r>
              <a:rPr lang="en-US" sz="1800" b="1" dirty="0">
                <a:solidFill>
                  <a:srgbClr val="FFFFFF"/>
                </a:solidFill>
                <a:latin typeface="Comic Sans MS" pitchFamily="34" charset="0"/>
                <a:ea typeface="Comic Sans MS" pitchFamily="34" charset="-122"/>
                <a:cs typeface="Comic Sans MS" pitchFamily="34" charset="-120"/>
              </a:rPr>
              <a:t>It will help…</a:t>
            </a:r>
            <a:endParaRPr lang="en-US" sz="1800" dirty="0"/>
          </a:p>
        </p:txBody>
      </p:sp>
      <p:sp>
        <p:nvSpPr>
          <p:cNvPr id="10" name="Shape 8"/>
          <p:cNvSpPr/>
          <p:nvPr/>
        </p:nvSpPr>
        <p:spPr>
          <a:xfrm>
            <a:off x="3886200" y="1901952"/>
            <a:ext cx="4800600" cy="640080"/>
          </a:xfrm>
          <a:prstGeom prst="roundRect">
            <a:avLst>
              <a:gd name="adj" fmla="val 17143"/>
            </a:avLst>
          </a:prstGeom>
          <a:solidFill>
            <a:srgbClr val="FFFFFF"/>
          </a:solidFill>
          <a:ln w="25400">
            <a:solidFill>
              <a:srgbClr val="3B82F6"/>
            </a:solidFill>
            <a:prstDash val="solid"/>
          </a:ln>
        </p:spPr>
      </p:sp>
      <p:sp>
        <p:nvSpPr>
          <p:cNvPr id="11" name="Shape 9"/>
          <p:cNvSpPr/>
          <p:nvPr/>
        </p:nvSpPr>
        <p:spPr>
          <a:xfrm>
            <a:off x="457200" y="2660904"/>
            <a:ext cx="3291840" cy="640080"/>
          </a:xfrm>
          <a:prstGeom prst="roundRect">
            <a:avLst>
              <a:gd name="adj" fmla="val 17143"/>
            </a:avLst>
          </a:prstGeom>
          <a:solidFill>
            <a:srgbClr val="16A34A"/>
          </a:solidFill>
          <a:ln/>
        </p:spPr>
      </p:sp>
      <p:sp>
        <p:nvSpPr>
          <p:cNvPr id="12" name="Text 10"/>
          <p:cNvSpPr/>
          <p:nvPr/>
        </p:nvSpPr>
        <p:spPr>
          <a:xfrm>
            <a:off x="548640" y="2660904"/>
            <a:ext cx="3108960" cy="640080"/>
          </a:xfrm>
          <a:prstGeom prst="rect">
            <a:avLst/>
          </a:prstGeom>
          <a:noFill/>
          <a:ln/>
        </p:spPr>
        <p:txBody>
          <a:bodyPr wrap="square" rtlCol="0" anchor="ctr"/>
          <a:lstStyle/>
          <a:p>
            <a:pPr indent="0" marL="0">
              <a:buNone/>
            </a:pPr>
            <a:r>
              <a:rPr lang="en-US" sz="1800" b="1" dirty="0">
                <a:solidFill>
                  <a:srgbClr val="FFFFFF"/>
                </a:solidFill>
                <a:latin typeface="Comic Sans MS" pitchFamily="34" charset="0"/>
                <a:ea typeface="Comic Sans MS" pitchFamily="34" charset="-122"/>
                <a:cs typeface="Comic Sans MS" pitchFamily="34" charset="-120"/>
              </a:rPr>
              <a:t>We will need…</a:t>
            </a:r>
            <a:endParaRPr lang="en-US" sz="1800" dirty="0"/>
          </a:p>
        </p:txBody>
      </p:sp>
      <p:sp>
        <p:nvSpPr>
          <p:cNvPr id="13" name="Shape 11"/>
          <p:cNvSpPr/>
          <p:nvPr/>
        </p:nvSpPr>
        <p:spPr>
          <a:xfrm>
            <a:off x="3886200" y="2660904"/>
            <a:ext cx="4800600" cy="640080"/>
          </a:xfrm>
          <a:prstGeom prst="roundRect">
            <a:avLst>
              <a:gd name="adj" fmla="val 17143"/>
            </a:avLst>
          </a:prstGeom>
          <a:solidFill>
            <a:srgbClr val="FFFFFF"/>
          </a:solidFill>
          <a:ln w="25400">
            <a:solidFill>
              <a:srgbClr val="16A34A"/>
            </a:solidFill>
            <a:prstDash val="solid"/>
          </a:ln>
        </p:spPr>
      </p:sp>
      <p:sp>
        <p:nvSpPr>
          <p:cNvPr id="14" name="Shape 12"/>
          <p:cNvSpPr/>
          <p:nvPr/>
        </p:nvSpPr>
        <p:spPr>
          <a:xfrm>
            <a:off x="457200" y="3419856"/>
            <a:ext cx="3291840" cy="640080"/>
          </a:xfrm>
          <a:prstGeom prst="roundRect">
            <a:avLst>
              <a:gd name="adj" fmla="val 17143"/>
            </a:avLst>
          </a:prstGeom>
          <a:solidFill>
            <a:srgbClr val="7C3AED"/>
          </a:solidFill>
          <a:ln/>
        </p:spPr>
      </p:sp>
      <p:sp>
        <p:nvSpPr>
          <p:cNvPr id="15" name="Text 13"/>
          <p:cNvSpPr/>
          <p:nvPr/>
        </p:nvSpPr>
        <p:spPr>
          <a:xfrm>
            <a:off x="548640" y="3419856"/>
            <a:ext cx="3108960" cy="640080"/>
          </a:xfrm>
          <a:prstGeom prst="rect">
            <a:avLst/>
          </a:prstGeom>
          <a:noFill/>
          <a:ln/>
        </p:spPr>
        <p:txBody>
          <a:bodyPr wrap="square" rtlCol="0" anchor="ctr"/>
          <a:lstStyle/>
          <a:p>
            <a:pPr indent="0" marL="0">
              <a:buNone/>
            </a:pPr>
            <a:r>
              <a:rPr lang="en-US" sz="1800" b="1" dirty="0">
                <a:solidFill>
                  <a:srgbClr val="FFFFFF"/>
                </a:solidFill>
                <a:latin typeface="Comic Sans MS" pitchFamily="34" charset="0"/>
                <a:ea typeface="Comic Sans MS" pitchFamily="34" charset="-122"/>
                <a:cs typeface="Comic Sans MS" pitchFamily="34" charset="-120"/>
              </a:rPr>
              <a:t>It is like the mitzvah of…</a:t>
            </a:r>
            <a:endParaRPr lang="en-US" sz="1800" dirty="0"/>
          </a:p>
        </p:txBody>
      </p:sp>
      <p:sp>
        <p:nvSpPr>
          <p:cNvPr id="16" name="Shape 14"/>
          <p:cNvSpPr/>
          <p:nvPr/>
        </p:nvSpPr>
        <p:spPr>
          <a:xfrm>
            <a:off x="3886200" y="3419856"/>
            <a:ext cx="4800600" cy="640080"/>
          </a:xfrm>
          <a:prstGeom prst="roundRect">
            <a:avLst>
              <a:gd name="adj" fmla="val 17143"/>
            </a:avLst>
          </a:prstGeom>
          <a:solidFill>
            <a:srgbClr val="FFFFFF"/>
          </a:solidFill>
          <a:ln w="25400">
            <a:solidFill>
              <a:srgbClr val="7C3AED"/>
            </a:solidFill>
            <a:prstDash val="solid"/>
          </a:ln>
        </p:spPr>
      </p:sp>
      <p:sp>
        <p:nvSpPr>
          <p:cNvPr id="17" name="Shape 15"/>
          <p:cNvSpPr/>
          <p:nvPr/>
        </p:nvSpPr>
        <p:spPr>
          <a:xfrm>
            <a:off x="457200" y="4178808"/>
            <a:ext cx="3291840" cy="640080"/>
          </a:xfrm>
          <a:prstGeom prst="roundRect">
            <a:avLst>
              <a:gd name="adj" fmla="val 17143"/>
            </a:avLst>
          </a:prstGeom>
          <a:solidFill>
            <a:srgbClr val="F97316"/>
          </a:solidFill>
          <a:ln/>
        </p:spPr>
      </p:sp>
      <p:sp>
        <p:nvSpPr>
          <p:cNvPr id="18" name="Text 16"/>
          <p:cNvSpPr/>
          <p:nvPr/>
        </p:nvSpPr>
        <p:spPr>
          <a:xfrm>
            <a:off x="548640" y="4178808"/>
            <a:ext cx="3108960" cy="640080"/>
          </a:xfrm>
          <a:prstGeom prst="rect">
            <a:avLst/>
          </a:prstGeom>
          <a:noFill/>
          <a:ln/>
        </p:spPr>
        <p:txBody>
          <a:bodyPr wrap="square" rtlCol="0" anchor="ctr"/>
          <a:lstStyle/>
          <a:p>
            <a:pPr indent="0" marL="0">
              <a:buNone/>
            </a:pPr>
            <a:r>
              <a:rPr lang="en-US" sz="1800" b="1" dirty="0">
                <a:solidFill>
                  <a:srgbClr val="FFFFFF"/>
                </a:solidFill>
                <a:latin typeface="Comic Sans MS" pitchFamily="34" charset="0"/>
                <a:ea typeface="Comic Sans MS" pitchFamily="34" charset="-122"/>
                <a:cs typeface="Comic Sans MS" pitchFamily="34" charset="-120"/>
              </a:rPr>
              <a:t>We are doing it because…</a:t>
            </a:r>
            <a:endParaRPr lang="en-US" sz="1800" dirty="0"/>
          </a:p>
        </p:txBody>
      </p:sp>
      <p:sp>
        <p:nvSpPr>
          <p:cNvPr id="19" name="Shape 17"/>
          <p:cNvSpPr/>
          <p:nvPr/>
        </p:nvSpPr>
        <p:spPr>
          <a:xfrm>
            <a:off x="3886200" y="4178808"/>
            <a:ext cx="4800600" cy="640080"/>
          </a:xfrm>
          <a:prstGeom prst="roundRect">
            <a:avLst>
              <a:gd name="adj" fmla="val 17143"/>
            </a:avLst>
          </a:prstGeom>
          <a:solidFill>
            <a:srgbClr val="FFFFFF"/>
          </a:solidFill>
          <a:ln w="25400">
            <a:solidFill>
              <a:srgbClr val="F97316"/>
            </a:solidFill>
            <a:prstDash val="solid"/>
          </a:ln>
        </p:spPr>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1E3A8A"/>
        </a:solidFill>
      </p:bgPr>
    </p:bg>
    <p:spTree>
      <p:nvGrpSpPr>
        <p:cNvPr id="1" name=""/>
        <p:cNvGrpSpPr/>
        <p:nvPr/>
      </p:nvGrpSpPr>
      <p:grpSpPr>
        <a:xfrm>
          <a:off x="0" y="0"/>
          <a:ext cx="0" cy="0"/>
          <a:chOff x="0" y="0"/>
          <a:chExt cx="0" cy="0"/>
        </a:xfrm>
      </p:grpSpPr>
      <p:sp>
        <p:nvSpPr>
          <p:cNvPr id="2" name="Shape 0"/>
          <p:cNvSpPr/>
          <p:nvPr/>
        </p:nvSpPr>
        <p:spPr>
          <a:xfrm>
            <a:off x="3977640" y="274320"/>
            <a:ext cx="1188720" cy="1069848"/>
          </a:xfrm>
          <a:prstGeom prst="heart">
            <a:avLst/>
          </a:prstGeom>
          <a:solidFill>
            <a:srgbClr val="EC4899"/>
          </a:solidFill>
          <a:ln/>
        </p:spPr>
      </p:sp>
      <p:sp>
        <p:nvSpPr>
          <p:cNvPr id="3" name="Text 1"/>
          <p:cNvSpPr/>
          <p:nvPr/>
        </p:nvSpPr>
        <p:spPr>
          <a:xfrm>
            <a:off x="457200" y="1417320"/>
            <a:ext cx="8229600" cy="822960"/>
          </a:xfrm>
          <a:prstGeom prst="rect">
            <a:avLst/>
          </a:prstGeom>
          <a:noFill/>
          <a:ln/>
        </p:spPr>
        <p:txBody>
          <a:bodyPr wrap="square" rtlCol="0" anchor="ctr"/>
          <a:lstStyle/>
          <a:p>
            <a:pPr algn="ctr" indent="0" marL="0">
              <a:buNone/>
            </a:pPr>
            <a:r>
              <a:rPr lang="en-US" sz="3200" b="1" dirty="0">
                <a:solidFill>
                  <a:srgbClr val="FFFFFF"/>
                </a:solidFill>
                <a:latin typeface="Comic Sans MS" pitchFamily="34" charset="0"/>
                <a:ea typeface="Comic Sans MS" pitchFamily="34" charset="-122"/>
                <a:cs typeface="Comic Sans MS" pitchFamily="34" charset="-120"/>
              </a:rPr>
              <a:t>Why do good deeds matter?</a:t>
            </a:r>
            <a:endParaRPr lang="en-US" sz="3200" dirty="0"/>
          </a:p>
        </p:txBody>
      </p:sp>
      <p:sp>
        <p:nvSpPr>
          <p:cNvPr id="4" name="Text 2"/>
          <p:cNvSpPr/>
          <p:nvPr/>
        </p:nvSpPr>
        <p:spPr>
          <a:xfrm>
            <a:off x="731520" y="2331720"/>
            <a:ext cx="7680960" cy="1188720"/>
          </a:xfrm>
          <a:prstGeom prst="rect">
            <a:avLst/>
          </a:prstGeom>
          <a:noFill/>
          <a:ln/>
        </p:spPr>
        <p:txBody>
          <a:bodyPr wrap="square" rtlCol="0" anchor="ctr"/>
          <a:lstStyle/>
          <a:p>
            <a:pPr algn="ctr" indent="0" marL="0">
              <a:spcAft>
                <a:spcPts val="1000"/>
              </a:spcAft>
              <a:buNone/>
            </a:pPr>
            <a:r>
              <a:rPr lang="en-US" sz="2200" dirty="0">
                <a:solidFill>
                  <a:srgbClr val="F2B705"/>
                </a:solidFill>
                <a:latin typeface="Comic Sans MS" pitchFamily="34" charset="0"/>
                <a:ea typeface="Comic Sans MS" pitchFamily="34" charset="-122"/>
                <a:cs typeface="Comic Sans MS" pitchFamily="34" charset="-120"/>
              </a:rPr>
              <a:t>For Jewish people, a mitzvah is…</a:t>
            </a:r>
            <a:endParaRPr lang="en-US" sz="2200" dirty="0"/>
          </a:p>
          <a:p>
            <a:pPr algn="ctr" indent="0" marL="0">
              <a:spcAft>
                <a:spcPts val="1000"/>
              </a:spcAft>
              <a:buNone/>
            </a:pPr>
            <a:r>
              <a:rPr lang="en-US" sz="2200" dirty="0">
                <a:solidFill>
                  <a:srgbClr val="F2B705"/>
                </a:solidFill>
                <a:latin typeface="Comic Sans MS" pitchFamily="34" charset="0"/>
                <a:ea typeface="Comic Sans MS" pitchFamily="34" charset="-122"/>
                <a:cs typeface="Comic Sans MS" pitchFamily="34" charset="-120"/>
              </a:rPr>
              <a:t>Our class will do a good deed because…</a:t>
            </a:r>
            <a:endParaRPr lang="en-US" sz="2200" dirty="0"/>
          </a:p>
        </p:txBody>
      </p:sp>
      <p:sp>
        <p:nvSpPr>
          <p:cNvPr id="5" name="Text 3"/>
          <p:cNvSpPr/>
          <p:nvPr/>
        </p:nvSpPr>
        <p:spPr>
          <a:xfrm>
            <a:off x="457200" y="3931920"/>
            <a:ext cx="8229600" cy="731520"/>
          </a:xfrm>
          <a:prstGeom prst="rect">
            <a:avLst/>
          </a:prstGeom>
          <a:noFill/>
          <a:ln/>
        </p:spPr>
        <p:txBody>
          <a:bodyPr wrap="square" rtlCol="0" anchor="ctr"/>
          <a:lstStyle/>
          <a:p>
            <a:pPr algn="ctr" indent="0" marL="0">
              <a:buNone/>
            </a:pPr>
            <a:r>
              <a:rPr lang="en-US" sz="2200" dirty="0">
                <a:solidFill>
                  <a:srgbClr val="DBEAFE"/>
                </a:solidFill>
                <a:latin typeface="Comic Sans MS" pitchFamily="34" charset="0"/>
                <a:ea typeface="Comic Sans MS" pitchFamily="34" charset="-122"/>
                <a:cs typeface="Comic Sans MS" pitchFamily="34" charset="-120"/>
              </a:rPr>
              <a:t>Use a key word in your answer!  Shalom!</a:t>
            </a:r>
            <a:endParaRPr lang="en-US" sz="22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68680"/>
          </a:xfrm>
          <a:prstGeom prst="rect">
            <a:avLst/>
          </a:prstGeom>
          <a:solidFill>
            <a:srgbClr val="334155"/>
          </a:solidFill>
          <a:ln/>
        </p:spPr>
      </p:sp>
      <p:sp>
        <p:nvSpPr>
          <p:cNvPr id="3" name="Shape 1"/>
          <p:cNvSpPr/>
          <p:nvPr/>
        </p:nvSpPr>
        <p:spPr>
          <a:xfrm>
            <a:off x="0" y="868680"/>
            <a:ext cx="9144000" cy="73152"/>
          </a:xfrm>
          <a:prstGeom prst="rect">
            <a:avLst/>
          </a:prstGeom>
          <a:solidFill>
            <a:srgbClr val="F2B705"/>
          </a:solidFill>
          <a:ln/>
        </p:spPr>
      </p:sp>
      <p:sp>
        <p:nvSpPr>
          <p:cNvPr id="4" name="Text 2"/>
          <p:cNvSpPr/>
          <p:nvPr/>
        </p:nvSpPr>
        <p:spPr>
          <a:xfrm>
            <a:off x="365760" y="73152"/>
            <a:ext cx="8412480" cy="731520"/>
          </a:xfrm>
          <a:prstGeom prst="rect">
            <a:avLst/>
          </a:prstGeom>
          <a:noFill/>
          <a:ln/>
        </p:spPr>
        <p:txBody>
          <a:bodyPr wrap="square" rtlCol="0" anchor="ctr"/>
          <a:lstStyle/>
          <a:p>
            <a:pPr indent="0" marL="0">
              <a:buNone/>
            </a:pPr>
            <a:r>
              <a:rPr lang="en-US" sz="3000" b="1" dirty="0">
                <a:solidFill>
                  <a:srgbClr val="FFFFFF"/>
                </a:solidFill>
                <a:latin typeface="Comic Sans MS" pitchFamily="34" charset="0"/>
                <a:ea typeface="Comic Sans MS" pitchFamily="34" charset="-122"/>
                <a:cs typeface="Comic Sans MS" pitchFamily="34" charset="-120"/>
              </a:rPr>
              <a:t>Teacher page: lesson plan (50 mins)</a:t>
            </a:r>
            <a:endParaRPr lang="en-US" sz="3000" dirty="0"/>
          </a:p>
        </p:txBody>
      </p:sp>
      <p:graphicFrame>
        <p:nvGraphicFramePr>
          <p:cNvPr id="16" name="Table 0"/>
          <p:cNvGraphicFramePr>
            <a:graphicFrameLocks noGrp="1"/>
          </p:cNvGraphicFramePr>
          <p:nvPr>
            <p:extLst>
              <p:ext uri="{D42A27DB-BD31-4B8C-83A1-F6EECF244321}">
                <p14:modId xmlns:p14="http://schemas.microsoft.com/office/powerpoint/2010/main" val="1579011935"/>
              </p:ext>
            </p:extLst>
          </p:nvPr>
        </p:nvGraphicFramePr>
        <p:xfrm>
          <a:off x="365760" y="1097280"/>
          <a:ext cx="8412480" cy="914400"/>
        </p:xfrm>
        <a:graphic>
          <a:graphicData uri="http://schemas.openxmlformats.org/drawingml/2006/table">
            <a:tbl>
              <a:tblPr/>
              <a:tblGrid>
                <a:gridCol w="822960"/>
                <a:gridCol w="6583680"/>
                <a:gridCol w="1005840"/>
              </a:tblGrid>
              <a:tr h="265176">
                <a:tc>
                  <a:txBody>
                    <a:bodyPr/>
                    <a:lstStyle/>
                    <a:p>
                      <a:pPr indent="0" marL="0">
                        <a:buNone/>
                      </a:pPr>
                      <a:r>
                        <a:rPr lang="en-US" sz="1200" b="1" dirty="0">
                          <a:solidFill>
                            <a:srgbClr val="FFFFFF"/>
                          </a:solidFill>
                          <a:latin typeface="Calibri" pitchFamily="34" charset="0"/>
                          <a:ea typeface="Calibri" pitchFamily="34" charset="-122"/>
                          <a:cs typeface="Calibri" pitchFamily="34" charset="-120"/>
                        </a:rPr>
                        <a:t>Time</a:t>
                      </a:r>
                      <a:endParaRPr lang="en-US" sz="1200" dirty="0">
                        <a:latin typeface="Calibri" charset="0"/>
                        <a:ea typeface="Calibri" charset="0"/>
                        <a:cs typeface="Calibri" charset="0"/>
                      </a:endParaRPr>
                    </a:p>
                  </a:txBody>
                  <a:tcPr marL="91440" marR="91440" marT="45720" marB="45720">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CBD5E1"/>
                      </a:solidFill>
                      <a:prstDash val="solid"/>
                      <a:round/>
                      <a:headEnd type="none" w="med" len="med"/>
                      <a:tailEnd type="none" w="med" len="med"/>
                    </a:lnB>
                    <a:solidFill>
                      <a:srgbClr val="1E3A8A"/>
                    </a:solidFill>
                  </a:tcPr>
                </a:tc>
                <a:tc>
                  <a:txBody>
                    <a:bodyPr/>
                    <a:lstStyle/>
                    <a:p>
                      <a:pPr indent="0" marL="0">
                        <a:buNone/>
                      </a:pPr>
                      <a:r>
                        <a:rPr lang="en-US" sz="1200" b="1" dirty="0">
                          <a:solidFill>
                            <a:srgbClr val="FFFFFF"/>
                          </a:solidFill>
                          <a:latin typeface="Calibri" pitchFamily="34" charset="0"/>
                          <a:ea typeface="Calibri" pitchFamily="34" charset="-122"/>
                          <a:cs typeface="Calibri" pitchFamily="34" charset="-120"/>
                        </a:rPr>
                        <a:t>Section</a:t>
                      </a:r>
                      <a:endParaRPr lang="en-US" sz="1200" dirty="0">
                        <a:latin typeface="Calibri" charset="0"/>
                        <a:ea typeface="Calibri" charset="0"/>
                        <a:cs typeface="Calibri" charset="0"/>
                      </a:endParaRPr>
                    </a:p>
                  </a:txBody>
                  <a:tcPr marL="91440" marR="91440" marT="45720" marB="45720">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CBD5E1"/>
                      </a:solidFill>
                      <a:prstDash val="solid"/>
                      <a:round/>
                      <a:headEnd type="none" w="med" len="med"/>
                      <a:tailEnd type="none" w="med" len="med"/>
                    </a:lnB>
                    <a:solidFill>
                      <a:srgbClr val="1E3A8A"/>
                    </a:solidFill>
                  </a:tcPr>
                </a:tc>
                <a:tc>
                  <a:txBody>
                    <a:bodyPr/>
                    <a:lstStyle/>
                    <a:p>
                      <a:pPr indent="0" marL="0">
                        <a:buNone/>
                      </a:pPr>
                      <a:r>
                        <a:rPr lang="en-US" sz="1200" b="1" dirty="0">
                          <a:solidFill>
                            <a:srgbClr val="FFFFFF"/>
                          </a:solidFill>
                          <a:latin typeface="Calibri" pitchFamily="34" charset="0"/>
                          <a:ea typeface="Calibri" pitchFamily="34" charset="-122"/>
                          <a:cs typeface="Calibri" pitchFamily="34" charset="-120"/>
                        </a:rPr>
                        <a:t>Slides</a:t>
                      </a:r>
                      <a:endParaRPr lang="en-US" sz="1200" dirty="0">
                        <a:latin typeface="Calibri" charset="0"/>
                        <a:ea typeface="Calibri" charset="0"/>
                        <a:cs typeface="Calibri" charset="0"/>
                      </a:endParaRPr>
                    </a:p>
                  </a:txBody>
                  <a:tcPr marL="91440" marR="91440" marT="45720" marB="45720">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CBD5E1"/>
                      </a:solidFill>
                      <a:prstDash val="solid"/>
                      <a:round/>
                      <a:headEnd type="none" w="med" len="med"/>
                      <a:tailEnd type="none" w="med" len="med"/>
                    </a:lnB>
                    <a:solidFill>
                      <a:srgbClr val="1E3A8A"/>
                    </a:solidFill>
                  </a:tcPr>
                </a:tc>
              </a:tr>
              <a:tr h="265176">
                <a:tc>
                  <a:txBody>
                    <a:bodyPr/>
                    <a:lstStyle/>
                    <a:p>
                      <a:pPr indent="0" marL="0">
                        <a:buNone/>
                      </a:pPr>
                      <a:r>
                        <a:rPr lang="en-US" sz="1200" dirty="0">
                          <a:solidFill>
                            <a:srgbClr val="1F2937"/>
                          </a:solidFill>
                          <a:latin typeface="Calibri" pitchFamily="34" charset="0"/>
                          <a:ea typeface="Calibri" pitchFamily="34" charset="-122"/>
                          <a:cs typeface="Calibri" pitchFamily="34" charset="-120"/>
                        </a:rPr>
                        <a:t>0–3</a:t>
                      </a:r>
                      <a:endParaRPr lang="en-US" sz="1200" dirty="0">
                        <a:latin typeface="Calibri" charset="0"/>
                        <a:ea typeface="Calibri" charset="0"/>
                        <a:cs typeface="Calibri" charset="0"/>
                      </a:endParaRPr>
                    </a:p>
                  </a:txBody>
                  <a:tcPr marL="91440" marR="91440" marT="45720" marB="45720">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CBD5E1"/>
                      </a:solidFill>
                      <a:prstDash val="solid"/>
                      <a:round/>
                      <a:headEnd type="none" w="med" len="med"/>
                      <a:tailEnd type="none" w="med" len="med"/>
                    </a:lnB>
                    <a:solidFill>
                      <a:srgbClr val="F1F5F9"/>
                    </a:solidFill>
                  </a:tcPr>
                </a:tc>
                <a:tc>
                  <a:txBody>
                    <a:bodyPr/>
                    <a:lstStyle/>
                    <a:p>
                      <a:pPr indent="0" marL="0">
                        <a:buNone/>
                      </a:pPr>
                      <a:r>
                        <a:rPr lang="en-US" sz="1200" dirty="0">
                          <a:solidFill>
                            <a:srgbClr val="1F2937"/>
                          </a:solidFill>
                          <a:latin typeface="Calibri" pitchFamily="34" charset="0"/>
                          <a:ea typeface="Calibri" pitchFamily="34" charset="-122"/>
                          <a:cs typeface="Calibri" pitchFamily="34" charset="-120"/>
                        </a:rPr>
                        <a:t>Shalom, objective</a:t>
                      </a:r>
                      <a:endParaRPr lang="en-US" sz="1200" dirty="0">
                        <a:latin typeface="Calibri" charset="0"/>
                        <a:ea typeface="Calibri" charset="0"/>
                        <a:cs typeface="Calibri" charset="0"/>
                      </a:endParaRPr>
                    </a:p>
                  </a:txBody>
                  <a:tcPr marL="91440" marR="91440" marT="45720" marB="45720">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CBD5E1"/>
                      </a:solidFill>
                      <a:prstDash val="solid"/>
                      <a:round/>
                      <a:headEnd type="none" w="med" len="med"/>
                      <a:tailEnd type="none" w="med" len="med"/>
                    </a:lnB>
                    <a:solidFill>
                      <a:srgbClr val="F1F5F9"/>
                    </a:solidFill>
                  </a:tcPr>
                </a:tc>
                <a:tc>
                  <a:txBody>
                    <a:bodyPr/>
                    <a:lstStyle/>
                    <a:p>
                      <a:pPr indent="0" marL="0">
                        <a:buNone/>
                      </a:pPr>
                      <a:r>
                        <a:rPr lang="en-US" sz="1200" dirty="0">
                          <a:solidFill>
                            <a:srgbClr val="1F2937"/>
                          </a:solidFill>
                          <a:latin typeface="Calibri" pitchFamily="34" charset="0"/>
                          <a:ea typeface="Calibri" pitchFamily="34" charset="-122"/>
                          <a:cs typeface="Calibri" pitchFamily="34" charset="-120"/>
                        </a:rPr>
                        <a:t>1–2</a:t>
                      </a:r>
                      <a:endParaRPr lang="en-US" sz="1200" dirty="0">
                        <a:latin typeface="Calibri" charset="0"/>
                        <a:ea typeface="Calibri" charset="0"/>
                        <a:cs typeface="Calibri" charset="0"/>
                      </a:endParaRPr>
                    </a:p>
                  </a:txBody>
                  <a:tcPr marL="91440" marR="91440" marT="45720" marB="45720">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CBD5E1"/>
                      </a:solidFill>
                      <a:prstDash val="solid"/>
                      <a:round/>
                      <a:headEnd type="none" w="med" len="med"/>
                      <a:tailEnd type="none" w="med" len="med"/>
                    </a:lnB>
                    <a:solidFill>
                      <a:srgbClr val="F1F5F9"/>
                    </a:solidFill>
                  </a:tcPr>
                </a:tc>
              </a:tr>
              <a:tr h="265176">
                <a:tc>
                  <a:txBody>
                    <a:bodyPr/>
                    <a:lstStyle/>
                    <a:p>
                      <a:pPr indent="0" marL="0">
                        <a:buNone/>
                      </a:pPr>
                      <a:r>
                        <a:rPr lang="en-US" sz="1200" dirty="0">
                          <a:solidFill>
                            <a:srgbClr val="1F2937"/>
                          </a:solidFill>
                          <a:latin typeface="Calibri" pitchFamily="34" charset="0"/>
                          <a:ea typeface="Calibri" pitchFamily="34" charset="-122"/>
                          <a:cs typeface="Calibri" pitchFamily="34" charset="-120"/>
                        </a:rPr>
                        <a:t>3–8</a:t>
                      </a:r>
                      <a:endParaRPr lang="en-US" sz="1200" dirty="0">
                        <a:latin typeface="Calibri" charset="0"/>
                        <a:ea typeface="Calibri" charset="0"/>
                        <a:cs typeface="Calibri" charset="0"/>
                      </a:endParaRPr>
                    </a:p>
                  </a:txBody>
                  <a:tcPr marL="91440" marR="91440" marT="45720" marB="45720">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CBD5E1"/>
                      </a:solidFill>
                      <a:prstDash val="solid"/>
                      <a:round/>
                      <a:headEnd type="none" w="med" len="med"/>
                      <a:tailEnd type="none" w="med" len="med"/>
                    </a:lnB>
                    <a:solidFill>
                      <a:srgbClr val="FFFFFF"/>
                    </a:solidFill>
                  </a:tcPr>
                </a:tc>
                <a:tc>
                  <a:txBody>
                    <a:bodyPr/>
                    <a:lstStyle/>
                    <a:p>
                      <a:pPr indent="0" marL="0">
                        <a:buNone/>
                      </a:pPr>
                      <a:r>
                        <a:rPr lang="en-US" sz="1200" dirty="0">
                          <a:solidFill>
                            <a:srgbClr val="1F2937"/>
                          </a:solidFill>
                          <a:latin typeface="Calibri" pitchFamily="34" charset="0"/>
                          <a:ea typeface="Calibri" pitchFamily="34" charset="-122"/>
                          <a:cs typeface="Calibri" pitchFamily="34" charset="-120"/>
                        </a:rPr>
                        <a:t>Key words: match the word to its meaning</a:t>
                      </a:r>
                      <a:endParaRPr lang="en-US" sz="1200" dirty="0">
                        <a:latin typeface="Calibri" charset="0"/>
                        <a:ea typeface="Calibri" charset="0"/>
                        <a:cs typeface="Calibri" charset="0"/>
                      </a:endParaRPr>
                    </a:p>
                  </a:txBody>
                  <a:tcPr marL="91440" marR="91440" marT="45720" marB="45720">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CBD5E1"/>
                      </a:solidFill>
                      <a:prstDash val="solid"/>
                      <a:round/>
                      <a:headEnd type="none" w="med" len="med"/>
                      <a:tailEnd type="none" w="med" len="med"/>
                    </a:lnB>
                    <a:solidFill>
                      <a:srgbClr val="FFFFFF"/>
                    </a:solidFill>
                  </a:tcPr>
                </a:tc>
                <a:tc>
                  <a:txBody>
                    <a:bodyPr/>
                    <a:lstStyle/>
                    <a:p>
                      <a:pPr indent="0" marL="0">
                        <a:buNone/>
                      </a:pPr>
                      <a:r>
                        <a:rPr lang="en-US" sz="1200" dirty="0">
                          <a:solidFill>
                            <a:srgbClr val="1F2937"/>
                          </a:solidFill>
                          <a:latin typeface="Calibri" pitchFamily="34" charset="0"/>
                          <a:ea typeface="Calibri" pitchFamily="34" charset="-122"/>
                          <a:cs typeface="Calibri" pitchFamily="34" charset="-120"/>
                        </a:rPr>
                        <a:t>3–4</a:t>
                      </a:r>
                      <a:endParaRPr lang="en-US" sz="1200" dirty="0">
                        <a:latin typeface="Calibri" charset="0"/>
                        <a:ea typeface="Calibri" charset="0"/>
                        <a:cs typeface="Calibri" charset="0"/>
                      </a:endParaRPr>
                    </a:p>
                  </a:txBody>
                  <a:tcPr marL="91440" marR="91440" marT="45720" marB="45720">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CBD5E1"/>
                      </a:solidFill>
                      <a:prstDash val="solid"/>
                      <a:round/>
                      <a:headEnd type="none" w="med" len="med"/>
                      <a:tailEnd type="none" w="med" len="med"/>
                    </a:lnB>
                    <a:solidFill>
                      <a:srgbClr val="FFFFFF"/>
                    </a:solidFill>
                  </a:tcPr>
                </a:tc>
              </a:tr>
              <a:tr h="265176">
                <a:tc>
                  <a:txBody>
                    <a:bodyPr/>
                    <a:lstStyle/>
                    <a:p>
                      <a:pPr indent="0" marL="0">
                        <a:buNone/>
                      </a:pPr>
                      <a:r>
                        <a:rPr lang="en-US" sz="1200" dirty="0">
                          <a:solidFill>
                            <a:srgbClr val="1F2937"/>
                          </a:solidFill>
                          <a:latin typeface="Calibri" pitchFamily="34" charset="0"/>
                          <a:ea typeface="Calibri" pitchFamily="34" charset="-122"/>
                          <a:cs typeface="Calibri" pitchFamily="34" charset="-120"/>
                        </a:rPr>
                        <a:t>8–13</a:t>
                      </a:r>
                      <a:endParaRPr lang="en-US" sz="1200" dirty="0">
                        <a:latin typeface="Calibri" charset="0"/>
                        <a:ea typeface="Calibri" charset="0"/>
                        <a:cs typeface="Calibri" charset="0"/>
                      </a:endParaRPr>
                    </a:p>
                  </a:txBody>
                  <a:tcPr marL="91440" marR="91440" marT="45720" marB="45720">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CBD5E1"/>
                      </a:solidFill>
                      <a:prstDash val="solid"/>
                      <a:round/>
                      <a:headEnd type="none" w="med" len="med"/>
                      <a:tailEnd type="none" w="med" len="med"/>
                    </a:lnB>
                    <a:solidFill>
                      <a:srgbClr val="F1F5F9"/>
                    </a:solidFill>
                  </a:tcPr>
                </a:tc>
                <a:tc>
                  <a:txBody>
                    <a:bodyPr/>
                    <a:lstStyle/>
                    <a:p>
                      <a:pPr indent="0" marL="0">
                        <a:buNone/>
                      </a:pPr>
                      <a:r>
                        <a:rPr lang="en-US" sz="1200" dirty="0">
                          <a:solidFill>
                            <a:srgbClr val="1F2937"/>
                          </a:solidFill>
                          <a:latin typeface="Calibri" pitchFamily="34" charset="0"/>
                          <a:ea typeface="Calibri" pitchFamily="34" charset="-122"/>
                          <a:cs typeface="Calibri" pitchFamily="34" charset="-120"/>
                        </a:rPr>
                        <a:t>Our learning journey: recap lessons 1–4</a:t>
                      </a:r>
                      <a:endParaRPr lang="en-US" sz="1200" dirty="0">
                        <a:latin typeface="Calibri" charset="0"/>
                        <a:ea typeface="Calibri" charset="0"/>
                        <a:cs typeface="Calibri" charset="0"/>
                      </a:endParaRPr>
                    </a:p>
                  </a:txBody>
                  <a:tcPr marL="91440" marR="91440" marT="45720" marB="45720">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CBD5E1"/>
                      </a:solidFill>
                      <a:prstDash val="solid"/>
                      <a:round/>
                      <a:headEnd type="none" w="med" len="med"/>
                      <a:tailEnd type="none" w="med" len="med"/>
                    </a:lnB>
                    <a:solidFill>
                      <a:srgbClr val="F1F5F9"/>
                    </a:solidFill>
                  </a:tcPr>
                </a:tc>
                <a:tc>
                  <a:txBody>
                    <a:bodyPr/>
                    <a:lstStyle/>
                    <a:p>
                      <a:pPr indent="0" marL="0">
                        <a:buNone/>
                      </a:pPr>
                      <a:r>
                        <a:rPr lang="en-US" sz="1200" dirty="0">
                          <a:solidFill>
                            <a:srgbClr val="1F2937"/>
                          </a:solidFill>
                          <a:latin typeface="Calibri" pitchFamily="34" charset="0"/>
                          <a:ea typeface="Calibri" pitchFamily="34" charset="-122"/>
                          <a:cs typeface="Calibri" pitchFamily="34" charset="-120"/>
                        </a:rPr>
                        <a:t>5</a:t>
                      </a:r>
                      <a:endParaRPr lang="en-US" sz="1200" dirty="0">
                        <a:latin typeface="Calibri" charset="0"/>
                        <a:ea typeface="Calibri" charset="0"/>
                        <a:cs typeface="Calibri" charset="0"/>
                      </a:endParaRPr>
                    </a:p>
                  </a:txBody>
                  <a:tcPr marL="91440" marR="91440" marT="45720" marB="45720">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CBD5E1"/>
                      </a:solidFill>
                      <a:prstDash val="solid"/>
                      <a:round/>
                      <a:headEnd type="none" w="med" len="med"/>
                      <a:tailEnd type="none" w="med" len="med"/>
                    </a:lnB>
                    <a:solidFill>
                      <a:srgbClr val="F1F5F9"/>
                    </a:solidFill>
                  </a:tcPr>
                </a:tc>
              </a:tr>
              <a:tr h="265176">
                <a:tc>
                  <a:txBody>
                    <a:bodyPr/>
                    <a:lstStyle/>
                    <a:p>
                      <a:pPr indent="0" marL="0">
                        <a:buNone/>
                      </a:pPr>
                      <a:r>
                        <a:rPr lang="en-US" sz="1200" dirty="0">
                          <a:solidFill>
                            <a:srgbClr val="1F2937"/>
                          </a:solidFill>
                          <a:latin typeface="Calibri" pitchFamily="34" charset="0"/>
                          <a:ea typeface="Calibri" pitchFamily="34" charset="-122"/>
                          <a:cs typeface="Calibri" pitchFamily="34" charset="-120"/>
                        </a:rPr>
                        <a:t>13–17</a:t>
                      </a:r>
                      <a:endParaRPr lang="en-US" sz="1200" dirty="0">
                        <a:latin typeface="Calibri" charset="0"/>
                        <a:ea typeface="Calibri" charset="0"/>
                        <a:cs typeface="Calibri" charset="0"/>
                      </a:endParaRPr>
                    </a:p>
                  </a:txBody>
                  <a:tcPr marL="91440" marR="91440" marT="45720" marB="45720">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CBD5E1"/>
                      </a:solidFill>
                      <a:prstDash val="solid"/>
                      <a:round/>
                      <a:headEnd type="none" w="med" len="med"/>
                      <a:tailEnd type="none" w="med" len="med"/>
                    </a:lnB>
                    <a:solidFill>
                      <a:srgbClr val="FFFFFF"/>
                    </a:solidFill>
                  </a:tcPr>
                </a:tc>
                <a:tc>
                  <a:txBody>
                    <a:bodyPr/>
                    <a:lstStyle/>
                    <a:p>
                      <a:pPr indent="0" marL="0">
                        <a:buNone/>
                      </a:pPr>
                      <a:r>
                        <a:rPr lang="en-US" sz="1200" dirty="0">
                          <a:solidFill>
                            <a:srgbClr val="1F2937"/>
                          </a:solidFill>
                          <a:latin typeface="Calibri" pitchFamily="34" charset="0"/>
                          <a:ea typeface="Calibri" pitchFamily="34" charset="-122"/>
                          <a:cs typeface="Calibri" pitchFamily="34" charset="-120"/>
                        </a:rPr>
                        <a:t>Why do good deeds matter to Jewish people?</a:t>
                      </a:r>
                      <a:endParaRPr lang="en-US" sz="1200" dirty="0">
                        <a:latin typeface="Calibri" charset="0"/>
                        <a:ea typeface="Calibri" charset="0"/>
                        <a:cs typeface="Calibri" charset="0"/>
                      </a:endParaRPr>
                    </a:p>
                  </a:txBody>
                  <a:tcPr marL="91440" marR="91440" marT="45720" marB="45720">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CBD5E1"/>
                      </a:solidFill>
                      <a:prstDash val="solid"/>
                      <a:round/>
                      <a:headEnd type="none" w="med" len="med"/>
                      <a:tailEnd type="none" w="med" len="med"/>
                    </a:lnB>
                    <a:solidFill>
                      <a:srgbClr val="FFFFFF"/>
                    </a:solidFill>
                  </a:tcPr>
                </a:tc>
                <a:tc>
                  <a:txBody>
                    <a:bodyPr/>
                    <a:lstStyle/>
                    <a:p>
                      <a:pPr indent="0" marL="0">
                        <a:buNone/>
                      </a:pPr>
                      <a:r>
                        <a:rPr lang="en-US" sz="1200" dirty="0">
                          <a:solidFill>
                            <a:srgbClr val="1F2937"/>
                          </a:solidFill>
                          <a:latin typeface="Calibri" pitchFamily="34" charset="0"/>
                          <a:ea typeface="Calibri" pitchFamily="34" charset="-122"/>
                          <a:cs typeface="Calibri" pitchFamily="34" charset="-120"/>
                        </a:rPr>
                        <a:t>6</a:t>
                      </a:r>
                      <a:endParaRPr lang="en-US" sz="1200" dirty="0">
                        <a:latin typeface="Calibri" charset="0"/>
                        <a:ea typeface="Calibri" charset="0"/>
                        <a:cs typeface="Calibri" charset="0"/>
                      </a:endParaRPr>
                    </a:p>
                  </a:txBody>
                  <a:tcPr marL="91440" marR="91440" marT="45720" marB="45720">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CBD5E1"/>
                      </a:solidFill>
                      <a:prstDash val="solid"/>
                      <a:round/>
                      <a:headEnd type="none" w="med" len="med"/>
                      <a:tailEnd type="none" w="med" len="med"/>
                    </a:lnB>
                    <a:solidFill>
                      <a:srgbClr val="FFFFFF"/>
                    </a:solidFill>
                  </a:tcPr>
                </a:tc>
              </a:tr>
              <a:tr h="265176">
                <a:tc>
                  <a:txBody>
                    <a:bodyPr/>
                    <a:lstStyle/>
                    <a:p>
                      <a:pPr indent="0" marL="0">
                        <a:buNone/>
                      </a:pPr>
                      <a:r>
                        <a:rPr lang="en-US" sz="1200" dirty="0">
                          <a:solidFill>
                            <a:srgbClr val="1F2937"/>
                          </a:solidFill>
                          <a:latin typeface="Calibri" pitchFamily="34" charset="0"/>
                          <a:ea typeface="Calibri" pitchFamily="34" charset="-122"/>
                          <a:cs typeface="Calibri" pitchFamily="34" charset="-120"/>
                        </a:rPr>
                        <a:t>17–24</a:t>
                      </a:r>
                      <a:endParaRPr lang="en-US" sz="1200" dirty="0">
                        <a:latin typeface="Calibri" charset="0"/>
                        <a:ea typeface="Calibri" charset="0"/>
                        <a:cs typeface="Calibri" charset="0"/>
                      </a:endParaRPr>
                    </a:p>
                  </a:txBody>
                  <a:tcPr marL="91440" marR="91440" marT="45720" marB="45720">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CBD5E1"/>
                      </a:solidFill>
                      <a:prstDash val="solid"/>
                      <a:round/>
                      <a:headEnd type="none" w="med" len="med"/>
                      <a:tailEnd type="none" w="med" len="med"/>
                    </a:lnB>
                    <a:solidFill>
                      <a:srgbClr val="F1F5F9"/>
                    </a:solidFill>
                  </a:tcPr>
                </a:tc>
                <a:tc>
                  <a:txBody>
                    <a:bodyPr/>
                    <a:lstStyle/>
                    <a:p>
                      <a:pPr indent="0" marL="0">
                        <a:buNone/>
                      </a:pPr>
                      <a:r>
                        <a:rPr lang="en-US" sz="1200" dirty="0">
                          <a:solidFill>
                            <a:srgbClr val="1F2937"/>
                          </a:solidFill>
                          <a:latin typeface="Calibri" pitchFamily="34" charset="0"/>
                          <a:ea typeface="Calibri" pitchFamily="34" charset="-122"/>
                          <a:cs typeface="Calibri" pitchFamily="34" charset="-120"/>
                        </a:rPr>
                        <a:t>Why might WE do good deeds? Lots of people do!</a:t>
                      </a:r>
                      <a:endParaRPr lang="en-US" sz="1200" dirty="0">
                        <a:latin typeface="Calibri" charset="0"/>
                        <a:ea typeface="Calibri" charset="0"/>
                        <a:cs typeface="Calibri" charset="0"/>
                      </a:endParaRPr>
                    </a:p>
                  </a:txBody>
                  <a:tcPr marL="91440" marR="91440" marT="45720" marB="45720">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CBD5E1"/>
                      </a:solidFill>
                      <a:prstDash val="solid"/>
                      <a:round/>
                      <a:headEnd type="none" w="med" len="med"/>
                      <a:tailEnd type="none" w="med" len="med"/>
                    </a:lnB>
                    <a:solidFill>
                      <a:srgbClr val="F1F5F9"/>
                    </a:solidFill>
                  </a:tcPr>
                </a:tc>
                <a:tc>
                  <a:txBody>
                    <a:bodyPr/>
                    <a:lstStyle/>
                    <a:p>
                      <a:pPr indent="0" marL="0">
                        <a:buNone/>
                      </a:pPr>
                      <a:r>
                        <a:rPr lang="en-US" sz="1200" dirty="0">
                          <a:solidFill>
                            <a:srgbClr val="1F2937"/>
                          </a:solidFill>
                          <a:latin typeface="Calibri" pitchFamily="34" charset="0"/>
                          <a:ea typeface="Calibri" pitchFamily="34" charset="-122"/>
                          <a:cs typeface="Calibri" pitchFamily="34" charset="-120"/>
                        </a:rPr>
                        <a:t>7–8</a:t>
                      </a:r>
                      <a:endParaRPr lang="en-US" sz="1200" dirty="0">
                        <a:latin typeface="Calibri" charset="0"/>
                        <a:ea typeface="Calibri" charset="0"/>
                        <a:cs typeface="Calibri" charset="0"/>
                      </a:endParaRPr>
                    </a:p>
                  </a:txBody>
                  <a:tcPr marL="91440" marR="91440" marT="45720" marB="45720">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CBD5E1"/>
                      </a:solidFill>
                      <a:prstDash val="solid"/>
                      <a:round/>
                      <a:headEnd type="none" w="med" len="med"/>
                      <a:tailEnd type="none" w="med" len="med"/>
                    </a:lnB>
                    <a:solidFill>
                      <a:srgbClr val="F1F5F9"/>
                    </a:solidFill>
                  </a:tcPr>
                </a:tc>
              </a:tr>
              <a:tr h="265176">
                <a:tc>
                  <a:txBody>
                    <a:bodyPr/>
                    <a:lstStyle/>
                    <a:p>
                      <a:pPr indent="0" marL="0">
                        <a:buNone/>
                      </a:pPr>
                      <a:r>
                        <a:rPr lang="en-US" sz="1200" dirty="0">
                          <a:solidFill>
                            <a:srgbClr val="1F2937"/>
                          </a:solidFill>
                          <a:latin typeface="Calibri" pitchFamily="34" charset="0"/>
                          <a:ea typeface="Calibri" pitchFamily="34" charset="-122"/>
                          <a:cs typeface="Calibri" pitchFamily="34" charset="-120"/>
                        </a:rPr>
                        <a:t>24–26</a:t>
                      </a:r>
                      <a:endParaRPr lang="en-US" sz="1200" dirty="0">
                        <a:latin typeface="Calibri" charset="0"/>
                        <a:ea typeface="Calibri" charset="0"/>
                        <a:cs typeface="Calibri" charset="0"/>
                      </a:endParaRPr>
                    </a:p>
                  </a:txBody>
                  <a:tcPr marL="91440" marR="91440" marT="45720" marB="45720">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CBD5E1"/>
                      </a:solidFill>
                      <a:prstDash val="solid"/>
                      <a:round/>
                      <a:headEnd type="none" w="med" len="med"/>
                      <a:tailEnd type="none" w="med" len="med"/>
                    </a:lnB>
                    <a:solidFill>
                      <a:srgbClr val="FFFFFF"/>
                    </a:solidFill>
                  </a:tcPr>
                </a:tc>
                <a:tc>
                  <a:txBody>
                    <a:bodyPr/>
                    <a:lstStyle/>
                    <a:p>
                      <a:pPr indent="0" marL="0">
                        <a:buNone/>
                      </a:pPr>
                      <a:r>
                        <a:rPr lang="en-US" sz="1200" dirty="0">
                          <a:solidFill>
                            <a:srgbClr val="1F2937"/>
                          </a:solidFill>
                          <a:latin typeface="Calibri" pitchFamily="34" charset="0"/>
                          <a:ea typeface="Calibri" pitchFamily="34" charset="-122"/>
                          <a:cs typeface="Calibri" pitchFamily="34" charset="-120"/>
                        </a:rPr>
                        <a:t>Zoe's last note: the class challenge</a:t>
                      </a:r>
                      <a:endParaRPr lang="en-US" sz="1200" dirty="0">
                        <a:latin typeface="Calibri" charset="0"/>
                        <a:ea typeface="Calibri" charset="0"/>
                        <a:cs typeface="Calibri" charset="0"/>
                      </a:endParaRPr>
                    </a:p>
                  </a:txBody>
                  <a:tcPr marL="91440" marR="91440" marT="45720" marB="45720">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CBD5E1"/>
                      </a:solidFill>
                      <a:prstDash val="solid"/>
                      <a:round/>
                      <a:headEnd type="none" w="med" len="med"/>
                      <a:tailEnd type="none" w="med" len="med"/>
                    </a:lnB>
                    <a:solidFill>
                      <a:srgbClr val="FFFFFF"/>
                    </a:solidFill>
                  </a:tcPr>
                </a:tc>
                <a:tc>
                  <a:txBody>
                    <a:bodyPr/>
                    <a:lstStyle/>
                    <a:p>
                      <a:pPr indent="0" marL="0">
                        <a:buNone/>
                      </a:pPr>
                      <a:r>
                        <a:rPr lang="en-US" sz="1200" dirty="0">
                          <a:solidFill>
                            <a:srgbClr val="1F2937"/>
                          </a:solidFill>
                          <a:latin typeface="Calibri" pitchFamily="34" charset="0"/>
                          <a:ea typeface="Calibri" pitchFamily="34" charset="-122"/>
                          <a:cs typeface="Calibri" pitchFamily="34" charset="-120"/>
                        </a:rPr>
                        <a:t>9</a:t>
                      </a:r>
                      <a:endParaRPr lang="en-US" sz="1200" dirty="0">
                        <a:latin typeface="Calibri" charset="0"/>
                        <a:ea typeface="Calibri" charset="0"/>
                        <a:cs typeface="Calibri" charset="0"/>
                      </a:endParaRPr>
                    </a:p>
                  </a:txBody>
                  <a:tcPr marL="91440" marR="91440" marT="45720" marB="45720">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CBD5E1"/>
                      </a:solidFill>
                      <a:prstDash val="solid"/>
                      <a:round/>
                      <a:headEnd type="none" w="med" len="med"/>
                      <a:tailEnd type="none" w="med" len="med"/>
                    </a:lnB>
                    <a:solidFill>
                      <a:srgbClr val="FFFFFF"/>
                    </a:solidFill>
                  </a:tcPr>
                </a:tc>
              </a:tr>
              <a:tr h="265176">
                <a:tc>
                  <a:txBody>
                    <a:bodyPr/>
                    <a:lstStyle/>
                    <a:p>
                      <a:pPr indent="0" marL="0">
                        <a:buNone/>
                      </a:pPr>
                      <a:r>
                        <a:rPr lang="en-US" sz="1200" dirty="0">
                          <a:solidFill>
                            <a:srgbClr val="1F2937"/>
                          </a:solidFill>
                          <a:latin typeface="Calibri" pitchFamily="34" charset="0"/>
                          <a:ea typeface="Calibri" pitchFamily="34" charset="-122"/>
                          <a:cs typeface="Calibri" pitchFamily="34" charset="-120"/>
                        </a:rPr>
                        <a:t>26–37</a:t>
                      </a:r>
                      <a:endParaRPr lang="en-US" sz="1200" dirty="0">
                        <a:latin typeface="Calibri" charset="0"/>
                        <a:ea typeface="Calibri" charset="0"/>
                        <a:cs typeface="Calibri" charset="0"/>
                      </a:endParaRPr>
                    </a:p>
                  </a:txBody>
                  <a:tcPr marL="91440" marR="91440" marT="45720" marB="45720">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CBD5E1"/>
                      </a:solidFill>
                      <a:prstDash val="solid"/>
                      <a:round/>
                      <a:headEnd type="none" w="med" len="med"/>
                      <a:tailEnd type="none" w="med" len="med"/>
                    </a:lnB>
                    <a:solidFill>
                      <a:srgbClr val="F1F5F9"/>
                    </a:solidFill>
                  </a:tcPr>
                </a:tc>
                <a:tc>
                  <a:txBody>
                    <a:bodyPr/>
                    <a:lstStyle/>
                    <a:p>
                      <a:pPr indent="0" marL="0">
                        <a:buNone/>
                      </a:pPr>
                      <a:r>
                        <a:rPr lang="en-US" sz="1200" dirty="0">
                          <a:solidFill>
                            <a:srgbClr val="1F2937"/>
                          </a:solidFill>
                          <a:latin typeface="Calibri" pitchFamily="34" charset="0"/>
                          <a:ea typeface="Calibri" pitchFamily="34" charset="-122"/>
                          <a:cs typeface="Calibri" pitchFamily="34" charset="-120"/>
                        </a:rPr>
                        <a:t>Group brainstorm on planning sheets (idea bank if stuck)</a:t>
                      </a:r>
                      <a:endParaRPr lang="en-US" sz="1200" dirty="0">
                        <a:latin typeface="Calibri" charset="0"/>
                        <a:ea typeface="Calibri" charset="0"/>
                        <a:cs typeface="Calibri" charset="0"/>
                      </a:endParaRPr>
                    </a:p>
                  </a:txBody>
                  <a:tcPr marL="91440" marR="91440" marT="45720" marB="45720">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CBD5E1"/>
                      </a:solidFill>
                      <a:prstDash val="solid"/>
                      <a:round/>
                      <a:headEnd type="none" w="med" len="med"/>
                      <a:tailEnd type="none" w="med" len="med"/>
                    </a:lnB>
                    <a:solidFill>
                      <a:srgbClr val="F1F5F9"/>
                    </a:solidFill>
                  </a:tcPr>
                </a:tc>
                <a:tc>
                  <a:txBody>
                    <a:bodyPr/>
                    <a:lstStyle/>
                    <a:p>
                      <a:pPr indent="0" marL="0">
                        <a:buNone/>
                      </a:pPr>
                      <a:r>
                        <a:rPr lang="en-US" sz="1200" dirty="0">
                          <a:solidFill>
                            <a:srgbClr val="1F2937"/>
                          </a:solidFill>
                          <a:latin typeface="Calibri" pitchFamily="34" charset="0"/>
                          <a:ea typeface="Calibri" pitchFamily="34" charset="-122"/>
                          <a:cs typeface="Calibri" pitchFamily="34" charset="-120"/>
                        </a:rPr>
                        <a:t>10–11</a:t>
                      </a:r>
                      <a:endParaRPr lang="en-US" sz="1200" dirty="0">
                        <a:latin typeface="Calibri" charset="0"/>
                        <a:ea typeface="Calibri" charset="0"/>
                        <a:cs typeface="Calibri" charset="0"/>
                      </a:endParaRPr>
                    </a:p>
                  </a:txBody>
                  <a:tcPr marL="91440" marR="91440" marT="45720" marB="45720">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CBD5E1"/>
                      </a:solidFill>
                      <a:prstDash val="solid"/>
                      <a:round/>
                      <a:headEnd type="none" w="med" len="med"/>
                      <a:tailEnd type="none" w="med" len="med"/>
                    </a:lnB>
                    <a:solidFill>
                      <a:srgbClr val="F1F5F9"/>
                    </a:solidFill>
                  </a:tcPr>
                </a:tc>
              </a:tr>
              <a:tr h="265176">
                <a:tc>
                  <a:txBody>
                    <a:bodyPr/>
                    <a:lstStyle/>
                    <a:p>
                      <a:pPr indent="0" marL="0">
                        <a:buNone/>
                      </a:pPr>
                      <a:r>
                        <a:rPr lang="en-US" sz="1200" dirty="0">
                          <a:solidFill>
                            <a:srgbClr val="1F2937"/>
                          </a:solidFill>
                          <a:latin typeface="Calibri" pitchFamily="34" charset="0"/>
                          <a:ea typeface="Calibri" pitchFamily="34" charset="-122"/>
                          <a:cs typeface="Calibri" pitchFamily="34" charset="-120"/>
                        </a:rPr>
                        <a:t>37–45</a:t>
                      </a:r>
                      <a:endParaRPr lang="en-US" sz="1200" dirty="0">
                        <a:latin typeface="Calibri" charset="0"/>
                        <a:ea typeface="Calibri" charset="0"/>
                        <a:cs typeface="Calibri" charset="0"/>
                      </a:endParaRPr>
                    </a:p>
                  </a:txBody>
                  <a:tcPr marL="91440" marR="91440" marT="45720" marB="45720">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CBD5E1"/>
                      </a:solidFill>
                      <a:prstDash val="solid"/>
                      <a:round/>
                      <a:headEnd type="none" w="med" len="med"/>
                      <a:tailEnd type="none" w="med" len="med"/>
                    </a:lnB>
                    <a:solidFill>
                      <a:srgbClr val="FFFFFF"/>
                    </a:solidFill>
                  </a:tcPr>
                </a:tc>
                <a:tc>
                  <a:txBody>
                    <a:bodyPr/>
                    <a:lstStyle/>
                    <a:p>
                      <a:pPr indent="0" marL="0">
                        <a:buNone/>
                      </a:pPr>
                      <a:r>
                        <a:rPr lang="en-US" sz="1200" dirty="0">
                          <a:solidFill>
                            <a:srgbClr val="1F2937"/>
                          </a:solidFill>
                          <a:latin typeface="Calibri" pitchFamily="34" charset="0"/>
                          <a:ea typeface="Calibri" pitchFamily="34" charset="-122"/>
                          <a:cs typeface="Calibri" pitchFamily="34" charset="-120"/>
                        </a:rPr>
                        <a:t>Groups pitch their ideas, then the class votes</a:t>
                      </a:r>
                      <a:endParaRPr lang="en-US" sz="1200" dirty="0">
                        <a:latin typeface="Calibri" charset="0"/>
                        <a:ea typeface="Calibri" charset="0"/>
                        <a:cs typeface="Calibri" charset="0"/>
                      </a:endParaRPr>
                    </a:p>
                  </a:txBody>
                  <a:tcPr marL="91440" marR="91440" marT="45720" marB="45720">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CBD5E1"/>
                      </a:solidFill>
                      <a:prstDash val="solid"/>
                      <a:round/>
                      <a:headEnd type="none" w="med" len="med"/>
                      <a:tailEnd type="none" w="med" len="med"/>
                    </a:lnB>
                    <a:solidFill>
                      <a:srgbClr val="FFFFFF"/>
                    </a:solidFill>
                  </a:tcPr>
                </a:tc>
                <a:tc>
                  <a:txBody>
                    <a:bodyPr/>
                    <a:lstStyle/>
                    <a:p>
                      <a:pPr indent="0" marL="0">
                        <a:buNone/>
                      </a:pPr>
                      <a:r>
                        <a:rPr lang="en-US" sz="1200" dirty="0">
                          <a:solidFill>
                            <a:srgbClr val="1F2937"/>
                          </a:solidFill>
                          <a:latin typeface="Calibri" pitchFamily="34" charset="0"/>
                          <a:ea typeface="Calibri" pitchFamily="34" charset="-122"/>
                          <a:cs typeface="Calibri" pitchFamily="34" charset="-120"/>
                        </a:rPr>
                        <a:t>12</a:t>
                      </a:r>
                      <a:endParaRPr lang="en-US" sz="1200" dirty="0">
                        <a:latin typeface="Calibri" charset="0"/>
                        <a:ea typeface="Calibri" charset="0"/>
                        <a:cs typeface="Calibri" charset="0"/>
                      </a:endParaRPr>
                    </a:p>
                  </a:txBody>
                  <a:tcPr marL="91440" marR="91440" marT="45720" marB="45720">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CBD5E1"/>
                      </a:solidFill>
                      <a:prstDash val="solid"/>
                      <a:round/>
                      <a:headEnd type="none" w="med" len="med"/>
                      <a:tailEnd type="none" w="med" len="med"/>
                    </a:lnB>
                    <a:solidFill>
                      <a:srgbClr val="FFFFFF"/>
                    </a:solidFill>
                  </a:tcPr>
                </a:tc>
              </a:tr>
              <a:tr h="265176">
                <a:tc>
                  <a:txBody>
                    <a:bodyPr/>
                    <a:lstStyle/>
                    <a:p>
                      <a:pPr indent="0" marL="0">
                        <a:buNone/>
                      </a:pPr>
                      <a:r>
                        <a:rPr lang="en-US" sz="1200" dirty="0">
                          <a:solidFill>
                            <a:srgbClr val="1F2937"/>
                          </a:solidFill>
                          <a:latin typeface="Calibri" pitchFamily="34" charset="0"/>
                          <a:ea typeface="Calibri" pitchFamily="34" charset="-122"/>
                          <a:cs typeface="Calibri" pitchFamily="34" charset="-120"/>
                        </a:rPr>
                        <a:t>45–50</a:t>
                      </a:r>
                      <a:endParaRPr lang="en-US" sz="1200" dirty="0">
                        <a:latin typeface="Calibri" charset="0"/>
                        <a:ea typeface="Calibri" charset="0"/>
                        <a:cs typeface="Calibri" charset="0"/>
                      </a:endParaRPr>
                    </a:p>
                  </a:txBody>
                  <a:tcPr marL="91440" marR="91440" marT="45720" marB="45720">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CBD5E1"/>
                      </a:solidFill>
                      <a:prstDash val="solid"/>
                      <a:round/>
                      <a:headEnd type="none" w="med" len="med"/>
                      <a:tailEnd type="none" w="med" len="med"/>
                    </a:lnB>
                    <a:solidFill>
                      <a:srgbClr val="F1F5F9"/>
                    </a:solidFill>
                  </a:tcPr>
                </a:tc>
                <a:tc>
                  <a:txBody>
                    <a:bodyPr/>
                    <a:lstStyle/>
                    <a:p>
                      <a:pPr indent="0" marL="0">
                        <a:buNone/>
                      </a:pPr>
                      <a:r>
                        <a:rPr lang="en-US" sz="1200" dirty="0">
                          <a:solidFill>
                            <a:srgbClr val="1F2937"/>
                          </a:solidFill>
                          <a:latin typeface="Calibri" pitchFamily="34" charset="0"/>
                          <a:ea typeface="Calibri" pitchFamily="34" charset="-122"/>
                          <a:cs typeface="Calibri" pitchFamily="34" charset="-120"/>
                        </a:rPr>
                        <a:t>Fill in our class plan; plenary</a:t>
                      </a:r>
                      <a:endParaRPr lang="en-US" sz="1200" dirty="0">
                        <a:latin typeface="Calibri" charset="0"/>
                        <a:ea typeface="Calibri" charset="0"/>
                        <a:cs typeface="Calibri" charset="0"/>
                      </a:endParaRPr>
                    </a:p>
                  </a:txBody>
                  <a:tcPr marL="91440" marR="91440" marT="45720" marB="45720">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CBD5E1"/>
                      </a:solidFill>
                      <a:prstDash val="solid"/>
                      <a:round/>
                      <a:headEnd type="none" w="med" len="med"/>
                      <a:tailEnd type="none" w="med" len="med"/>
                    </a:lnB>
                    <a:solidFill>
                      <a:srgbClr val="F1F5F9"/>
                    </a:solidFill>
                  </a:tcPr>
                </a:tc>
                <a:tc>
                  <a:txBody>
                    <a:bodyPr/>
                    <a:lstStyle/>
                    <a:p>
                      <a:pPr indent="0" marL="0">
                        <a:buNone/>
                      </a:pPr>
                      <a:r>
                        <a:rPr lang="en-US" sz="1200" dirty="0">
                          <a:solidFill>
                            <a:srgbClr val="1F2937"/>
                          </a:solidFill>
                          <a:latin typeface="Calibri" pitchFamily="34" charset="0"/>
                          <a:ea typeface="Calibri" pitchFamily="34" charset="-122"/>
                          <a:cs typeface="Calibri" pitchFamily="34" charset="-120"/>
                        </a:rPr>
                        <a:t>13–14</a:t>
                      </a:r>
                      <a:endParaRPr lang="en-US" sz="1200" dirty="0">
                        <a:latin typeface="Calibri" charset="0"/>
                        <a:ea typeface="Calibri" charset="0"/>
                        <a:cs typeface="Calibri" charset="0"/>
                      </a:endParaRPr>
                    </a:p>
                  </a:txBody>
                  <a:tcPr marL="91440" marR="91440" marT="45720" marB="45720">
                    <a:lnL w="12700" cap="flat" cmpd="sng" algn="ctr">
                      <a:solidFill>
                        <a:srgbClr val="CBD5E1"/>
                      </a:solidFill>
                      <a:prstDash val="solid"/>
                      <a:round/>
                      <a:headEnd type="none" w="med" len="med"/>
                      <a:tailEnd type="none" w="med" len="med"/>
                    </a:lnL>
                    <a:lnR w="12700" cap="flat" cmpd="sng" algn="ctr">
                      <a:solidFill>
                        <a:srgbClr val="CBD5E1"/>
                      </a:solidFill>
                      <a:prstDash val="solid"/>
                      <a:round/>
                      <a:headEnd type="none" w="med" len="med"/>
                      <a:tailEnd type="none" w="med" len="med"/>
                    </a:lnR>
                    <a:lnT w="12700" cap="flat" cmpd="sng" algn="ctr">
                      <a:solidFill>
                        <a:srgbClr val="CBD5E1"/>
                      </a:solidFill>
                      <a:prstDash val="solid"/>
                      <a:round/>
                      <a:headEnd type="none" w="med" len="med"/>
                      <a:tailEnd type="none" w="med" len="med"/>
                    </a:lnT>
                    <a:lnB w="12700" cap="flat" cmpd="sng" algn="ctr">
                      <a:solidFill>
                        <a:srgbClr val="CBD5E1"/>
                      </a:solidFill>
                      <a:prstDash val="solid"/>
                      <a:round/>
                      <a:headEnd type="none" w="med" len="med"/>
                      <a:tailEnd type="none" w="med" len="med"/>
                    </a:lnB>
                    <a:solidFill>
                      <a:srgbClr val="F1F5F9"/>
                    </a:solidFill>
                  </a:tcPr>
                </a:tc>
              </a:tr>
            </a:tbl>
          </a:graphicData>
        </a:graphic>
      </p:graphicFrame>
      <p:sp>
        <p:nvSpPr>
          <p:cNvPr id="6" name="Text 3"/>
          <p:cNvSpPr/>
          <p:nvPr/>
        </p:nvSpPr>
        <p:spPr>
          <a:xfrm>
            <a:off x="365760" y="3886200"/>
            <a:ext cx="8412480" cy="1143000"/>
          </a:xfrm>
          <a:prstGeom prst="rect">
            <a:avLst/>
          </a:prstGeom>
          <a:noFill/>
          <a:ln/>
        </p:spPr>
        <p:txBody>
          <a:bodyPr wrap="square" rtlCol="0" anchor="t"/>
          <a:lstStyle/>
          <a:p>
            <a:pPr indent="0" marL="0">
              <a:buNone/>
            </a:pPr>
            <a:r>
              <a:rPr lang="en-US" sz="1100" dirty="0">
                <a:solidFill>
                  <a:srgbClr val="1F2937"/>
                </a:solidFill>
                <a:latin typeface="Calibri" pitchFamily="34" charset="0"/>
                <a:ea typeface="Calibri" pitchFamily="34" charset="-122"/>
                <a:cs typeface="Calibri" pitchFamily="34" charset="-120"/>
              </a:rPr>
              <a:t>Resources: planning sheets (slide 18), one per group · key word cards (slide 17) · voting cubes or stickers · class work from lessons 1–4 for the recap.</a:t>
            </a:r>
            <a:endParaRPr lang="en-US" sz="1100" dirty="0"/>
          </a:p>
          <a:p>
            <a:pPr indent="0" marL="0">
              <a:buNone/>
            </a:pPr>
            <a:r>
              <a:rPr lang="en-US" sz="1100" dirty="0">
                <a:solidFill>
                  <a:srgbClr val="1F2937"/>
                </a:solidFill>
                <a:latin typeface="Calibri" pitchFamily="34" charset="0"/>
                <a:ea typeface="Calibri" pitchFamily="34" charset="-122"/>
                <a:cs typeface="Calibri" pitchFamily="34" charset="-120"/>
              </a:rPr>
              <a:t>Sensitivity: children of all faiths and none are welcome to share their own reasons for doing good. Avoid any suggestion that only religious people are kind, or that the class should 'be Jewish'.</a:t>
            </a:r>
            <a:endParaRPr lang="en-US" sz="11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68680"/>
          </a:xfrm>
          <a:prstGeom prst="rect">
            <a:avLst/>
          </a:prstGeom>
          <a:solidFill>
            <a:srgbClr val="334155"/>
          </a:solidFill>
          <a:ln/>
        </p:spPr>
      </p:sp>
      <p:sp>
        <p:nvSpPr>
          <p:cNvPr id="3" name="Shape 1"/>
          <p:cNvSpPr/>
          <p:nvPr/>
        </p:nvSpPr>
        <p:spPr>
          <a:xfrm>
            <a:off x="0" y="868680"/>
            <a:ext cx="9144000" cy="73152"/>
          </a:xfrm>
          <a:prstGeom prst="rect">
            <a:avLst/>
          </a:prstGeom>
          <a:solidFill>
            <a:srgbClr val="F2B705"/>
          </a:solidFill>
          <a:ln/>
        </p:spPr>
      </p:sp>
      <p:sp>
        <p:nvSpPr>
          <p:cNvPr id="4" name="Text 2"/>
          <p:cNvSpPr/>
          <p:nvPr/>
        </p:nvSpPr>
        <p:spPr>
          <a:xfrm>
            <a:off x="365760" y="73152"/>
            <a:ext cx="8412480" cy="731520"/>
          </a:xfrm>
          <a:prstGeom prst="rect">
            <a:avLst/>
          </a:prstGeom>
          <a:noFill/>
          <a:ln/>
        </p:spPr>
        <p:txBody>
          <a:bodyPr wrap="square" rtlCol="0" anchor="ctr"/>
          <a:lstStyle/>
          <a:p>
            <a:pPr indent="0" marL="0">
              <a:buNone/>
            </a:pPr>
            <a:r>
              <a:rPr lang="en-US" sz="3000" b="1" dirty="0">
                <a:solidFill>
                  <a:srgbClr val="FFFFFF"/>
                </a:solidFill>
                <a:latin typeface="Comic Sans MS" pitchFamily="34" charset="0"/>
                <a:ea typeface="Comic Sans MS" pitchFamily="34" charset="-122"/>
                <a:cs typeface="Comic Sans MS" pitchFamily="34" charset="-120"/>
              </a:rPr>
              <a:t>Teacher page: EXPRESS ideas from the unit</a:t>
            </a:r>
            <a:endParaRPr lang="en-US" sz="3000" dirty="0"/>
          </a:p>
        </p:txBody>
      </p:sp>
      <p:sp>
        <p:nvSpPr>
          <p:cNvPr id="5" name="Text 3"/>
          <p:cNvSpPr/>
          <p:nvPr/>
        </p:nvSpPr>
        <p:spPr>
          <a:xfrm>
            <a:off x="457200" y="1143000"/>
            <a:ext cx="8229600" cy="3840480"/>
          </a:xfrm>
          <a:prstGeom prst="rect">
            <a:avLst/>
          </a:prstGeom>
          <a:noFill/>
          <a:ln/>
        </p:spPr>
        <p:txBody>
          <a:bodyPr wrap="square" rtlCol="0" anchor="t"/>
          <a:lstStyle/>
          <a:p>
            <a:pPr indent="0" marL="0">
              <a:buNone/>
            </a:pPr>
            <a:r>
              <a:rPr lang="en-US" sz="1500" b="1" dirty="0">
                <a:solidFill>
                  <a:srgbClr val="1F2937"/>
                </a:solidFill>
                <a:latin typeface="Calibri" pitchFamily="34" charset="0"/>
                <a:ea typeface="Calibri" pitchFamily="34" charset="-122"/>
                <a:cs typeface="Calibri" pitchFamily="34" charset="-120"/>
              </a:rPr>
              <a:t>Encourage the key words from the unit in all EXPRESS work.</a:t>
            </a:r>
            <a:endParaRPr lang="en-US" sz="1500" dirty="0"/>
          </a:p>
          <a:p>
            <a:pPr indent="0" marL="0">
              <a:buNone/>
            </a:pPr>
            <a:r>
              <a:rPr lang="en-US" sz="600" dirty="0">
                <a:solidFill>
                  <a:srgbClr val="1F2937"/>
                </a:solidFill>
                <a:latin typeface="Calibri" pitchFamily="34" charset="0"/>
                <a:ea typeface="Calibri" pitchFamily="34" charset="-122"/>
                <a:cs typeface="Calibri" pitchFamily="34" charset="-120"/>
              </a:rPr>
              <a:t> </a:t>
            </a:r>
            <a:endParaRPr lang="en-US" sz="1500" dirty="0"/>
          </a:p>
          <a:p>
            <a:pPr indent="0" marL="0">
              <a:buNone/>
            </a:pPr>
            <a:r>
              <a:rPr lang="en-US" sz="1500" b="1" dirty="0">
                <a:solidFill>
                  <a:srgbClr val="1E3A8A"/>
                </a:solidFill>
                <a:latin typeface="Calibri" pitchFamily="34" charset="0"/>
                <a:ea typeface="Calibri" pitchFamily="34" charset="-122"/>
                <a:cs typeface="Calibri" pitchFamily="34" charset="-120"/>
              </a:rPr>
              <a:t>MITZVOT scrapbook or wall display: </a:t>
            </a:r>
            <a:pPr indent="0" marL="0">
              <a:buNone/>
            </a:pPr>
            <a:r>
              <a:rPr lang="en-US" sz="1500" dirty="0">
                <a:solidFill>
                  <a:srgbClr val="1F2937"/>
                </a:solidFill>
                <a:latin typeface="Calibri" pitchFamily="34" charset="0"/>
                <a:ea typeface="Calibri" pitchFamily="34" charset="-122"/>
                <a:cs typeface="Calibri" pitchFamily="34" charset="-120"/>
              </a:rPr>
              <a:t>photos of the good-deed role plays and of your class mitzvah day. Children write labels and class sentences that explain the display, using the Jewish words they've learned.</a:t>
            </a:r>
            <a:endParaRPr lang="en-US" sz="1500" dirty="0"/>
          </a:p>
          <a:p>
            <a:pPr indent="0" marL="0">
              <a:buNone/>
            </a:pPr>
            <a:r>
              <a:rPr lang="en-US" sz="600" dirty="0">
                <a:solidFill>
                  <a:srgbClr val="1F2937"/>
                </a:solidFill>
                <a:latin typeface="Calibri" pitchFamily="34" charset="0"/>
                <a:ea typeface="Calibri" pitchFamily="34" charset="-122"/>
                <a:cs typeface="Calibri" pitchFamily="34" charset="-120"/>
              </a:rPr>
              <a:t> </a:t>
            </a:r>
            <a:endParaRPr lang="en-US" sz="1500" dirty="0"/>
          </a:p>
          <a:p>
            <a:pPr indent="0" marL="0">
              <a:buNone/>
            </a:pPr>
            <a:r>
              <a:rPr lang="en-US" sz="1500" b="1" dirty="0">
                <a:solidFill>
                  <a:srgbClr val="1E3A8A"/>
                </a:solidFill>
                <a:latin typeface="Calibri" pitchFamily="34" charset="0"/>
                <a:ea typeface="Calibri" pitchFamily="34" charset="-122"/>
                <a:cs typeface="Calibri" pitchFamily="34" charset="-120"/>
              </a:rPr>
              <a:t>Flap book: </a:t>
            </a:r>
            <a:pPr indent="0" marL="0">
              <a:buNone/>
            </a:pPr>
            <a:r>
              <a:rPr lang="en-US" sz="1500" dirty="0">
                <a:solidFill>
                  <a:srgbClr val="1F2937"/>
                </a:solidFill>
                <a:latin typeface="Calibri" pitchFamily="34" charset="0"/>
                <a:ea typeface="Calibri" pitchFamily="34" charset="-122"/>
                <a:cs typeface="Calibri" pitchFamily="34" charset="-120"/>
              </a:rPr>
              <a:t>based on 'It's a… It's a… It's a Mitzvah', draw pictures of different mitzvot from the book and make a flap book to share with others.</a:t>
            </a:r>
            <a:endParaRPr lang="en-US" sz="1500" dirty="0"/>
          </a:p>
          <a:p>
            <a:pPr indent="0" marL="0">
              <a:buNone/>
            </a:pPr>
            <a:r>
              <a:rPr lang="en-US" sz="600" dirty="0">
                <a:solidFill>
                  <a:srgbClr val="1F2937"/>
                </a:solidFill>
                <a:latin typeface="Calibri" pitchFamily="34" charset="0"/>
                <a:ea typeface="Calibri" pitchFamily="34" charset="-122"/>
                <a:cs typeface="Calibri" pitchFamily="34" charset="-120"/>
              </a:rPr>
              <a:t> </a:t>
            </a:r>
            <a:endParaRPr lang="en-US" sz="1500" dirty="0"/>
          </a:p>
          <a:p>
            <a:pPr indent="0" marL="0">
              <a:buNone/>
            </a:pPr>
            <a:r>
              <a:rPr lang="en-US" sz="1500" b="1" dirty="0">
                <a:solidFill>
                  <a:srgbClr val="1E3A8A"/>
                </a:solidFill>
                <a:latin typeface="Calibri" pitchFamily="34" charset="0"/>
                <a:ea typeface="Calibri" pitchFamily="34" charset="-122"/>
                <a:cs typeface="Calibri" pitchFamily="34" charset="-120"/>
              </a:rPr>
              <a:t>Good Deed day: </a:t>
            </a:r>
            <a:pPr indent="0" marL="0">
              <a:buNone/>
            </a:pPr>
            <a:r>
              <a:rPr lang="en-US" sz="1500" dirty="0">
                <a:solidFill>
                  <a:srgbClr val="1F2937"/>
                </a:solidFill>
                <a:latin typeface="Calibri" pitchFamily="34" charset="0"/>
                <a:ea typeface="Calibri" pitchFamily="34" charset="-122"/>
                <a:cs typeface="Calibri" pitchFamily="34" charset="-120"/>
              </a:rPr>
              <a:t>the class's chosen good deed could grow into a whole-school 'Good Deed' day. Explain it to the children in assembly and point them to your display.</a:t>
            </a:r>
            <a:endParaRPr lang="en-US" sz="1500" dirty="0"/>
          </a:p>
          <a:p>
            <a:pPr indent="0" marL="0">
              <a:buNone/>
            </a:pPr>
            <a:r>
              <a:rPr lang="en-US" sz="600" dirty="0">
                <a:solidFill>
                  <a:srgbClr val="1F2937"/>
                </a:solidFill>
                <a:latin typeface="Calibri" pitchFamily="34" charset="0"/>
                <a:ea typeface="Calibri" pitchFamily="34" charset="-122"/>
                <a:cs typeface="Calibri" pitchFamily="34" charset="-120"/>
              </a:rPr>
              <a:t> </a:t>
            </a:r>
            <a:endParaRPr lang="en-US" sz="1500" dirty="0"/>
          </a:p>
          <a:p>
            <a:pPr indent="0" marL="0">
              <a:buNone/>
            </a:pPr>
            <a:r>
              <a:rPr lang="en-US" sz="1500" b="1" dirty="0">
                <a:solidFill>
                  <a:srgbClr val="1E3A8A"/>
                </a:solidFill>
                <a:latin typeface="Calibri" pitchFamily="34" charset="0"/>
                <a:ea typeface="Calibri" pitchFamily="34" charset="-122"/>
                <a:cs typeface="Calibri" pitchFamily="34" charset="-120"/>
              </a:rPr>
              <a:t>Assessment: </a:t>
            </a:r>
            <a:pPr indent="0" marL="0">
              <a:buNone/>
            </a:pPr>
            <a:r>
              <a:rPr lang="en-US" sz="1500" dirty="0">
                <a:solidFill>
                  <a:srgbClr val="1F2937"/>
                </a:solidFill>
                <a:latin typeface="Calibri" pitchFamily="34" charset="0"/>
                <a:ea typeface="Calibri" pitchFamily="34" charset="-122"/>
                <a:cs typeface="Calibri" pitchFamily="34" charset="-120"/>
              </a:rPr>
              <a:t>see the advice at the end of the unit and check with your RE subject leader.</a:t>
            </a:r>
            <a:endParaRPr lang="en-US" sz="1500" dirty="0"/>
          </a:p>
        </p:txBody>
      </p:sp>
      <p:sp>
        <p:nvSpPr>
          <p:cNvPr id="6" name="Text 4"/>
          <p:cNvSpPr/>
          <p:nvPr/>
        </p:nvSpPr>
        <p:spPr>
          <a:xfrm>
            <a:off x="457200" y="4709160"/>
            <a:ext cx="8229600" cy="320040"/>
          </a:xfrm>
          <a:prstGeom prst="rect">
            <a:avLst/>
          </a:prstGeom>
          <a:noFill/>
          <a:ln/>
        </p:spPr>
        <p:txBody>
          <a:bodyPr wrap="square" rtlCol="0" anchor="ctr"/>
          <a:lstStyle/>
          <a:p>
            <a:pPr indent="0" marL="0">
              <a:buNone/>
            </a:pPr>
            <a:r>
              <a:rPr lang="en-US" sz="1000" dirty="0">
                <a:solidFill>
                  <a:srgbClr val="64748B"/>
                </a:solidFill>
                <a:latin typeface="Calibri" pitchFamily="34" charset="0"/>
                <a:ea typeface="Calibri" pitchFamily="34" charset="-122"/>
                <a:cs typeface="Calibri" pitchFamily="34" charset="-120"/>
              </a:rPr>
              <a:t>Based on the Emmanuel Project Judaism unit, © 2020 Diocese of St Edmundsbury and Ipswich.</a:t>
            </a:r>
            <a:endParaRPr lang="en-US" sz="10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274320" y="91440"/>
            <a:ext cx="8595360" cy="411480"/>
          </a:xfrm>
          <a:prstGeom prst="rect">
            <a:avLst/>
          </a:prstGeom>
          <a:noFill/>
          <a:ln/>
        </p:spPr>
        <p:txBody>
          <a:bodyPr wrap="square" rtlCol="0" anchor="ctr"/>
          <a:lstStyle/>
          <a:p>
            <a:pPr indent="0" marL="0">
              <a:buNone/>
            </a:pPr>
            <a:r>
              <a:rPr lang="en-US" sz="1400" b="1" dirty="0">
                <a:solidFill>
                  <a:srgbClr val="64748B"/>
                </a:solidFill>
                <a:latin typeface="Comic Sans MS" pitchFamily="34" charset="0"/>
                <a:ea typeface="Comic Sans MS" pitchFamily="34" charset="-122"/>
                <a:cs typeface="Comic Sans MS" pitchFamily="34" charset="-120"/>
              </a:rPr>
              <a:t>Printable key word cards: cut out, match, then use as display labels</a:t>
            </a:r>
            <a:endParaRPr lang="en-US" sz="1400" dirty="0"/>
          </a:p>
        </p:txBody>
      </p:sp>
      <p:sp>
        <p:nvSpPr>
          <p:cNvPr id="3" name="Shape 1"/>
          <p:cNvSpPr/>
          <p:nvPr/>
        </p:nvSpPr>
        <p:spPr>
          <a:xfrm>
            <a:off x="274320" y="594360"/>
            <a:ext cx="2926080" cy="640080"/>
          </a:xfrm>
          <a:prstGeom prst="rect">
            <a:avLst/>
          </a:prstGeom>
          <a:solidFill>
            <a:srgbClr val="FFFFFF"/>
          </a:solidFill>
          <a:ln w="19050">
            <a:solidFill>
              <a:srgbClr val="94A3B8"/>
            </a:solidFill>
            <a:prstDash val="dash"/>
          </a:ln>
        </p:spPr>
      </p:sp>
      <p:sp>
        <p:nvSpPr>
          <p:cNvPr id="4" name="Text 2"/>
          <p:cNvSpPr/>
          <p:nvPr/>
        </p:nvSpPr>
        <p:spPr>
          <a:xfrm>
            <a:off x="274320" y="594360"/>
            <a:ext cx="2926080" cy="640080"/>
          </a:xfrm>
          <a:prstGeom prst="rect">
            <a:avLst/>
          </a:prstGeom>
          <a:noFill/>
          <a:ln/>
        </p:spPr>
        <p:txBody>
          <a:bodyPr wrap="square" rtlCol="0" anchor="ctr"/>
          <a:lstStyle/>
          <a:p>
            <a:pPr algn="ctr" indent="0" marL="0">
              <a:buNone/>
            </a:pPr>
            <a:r>
              <a:rPr lang="en-US" sz="2400" b="1" dirty="0">
                <a:solidFill>
                  <a:srgbClr val="1E3A8A"/>
                </a:solidFill>
                <a:latin typeface="Comic Sans MS" pitchFamily="34" charset="0"/>
                <a:ea typeface="Comic Sans MS" pitchFamily="34" charset="-122"/>
                <a:cs typeface="Comic Sans MS" pitchFamily="34" charset="-120"/>
              </a:rPr>
              <a:t>Torah</a:t>
            </a:r>
            <a:endParaRPr lang="en-US" sz="2400" dirty="0"/>
          </a:p>
        </p:txBody>
      </p:sp>
      <p:sp>
        <p:nvSpPr>
          <p:cNvPr id="5" name="Shape 3"/>
          <p:cNvSpPr/>
          <p:nvPr/>
        </p:nvSpPr>
        <p:spPr>
          <a:xfrm>
            <a:off x="3474720" y="594360"/>
            <a:ext cx="5394960" cy="640080"/>
          </a:xfrm>
          <a:prstGeom prst="rect">
            <a:avLst/>
          </a:prstGeom>
          <a:solidFill>
            <a:srgbClr val="FFFFFF"/>
          </a:solidFill>
          <a:ln w="19050">
            <a:solidFill>
              <a:srgbClr val="94A3B8"/>
            </a:solidFill>
            <a:prstDash val="dash"/>
          </a:ln>
        </p:spPr>
      </p:sp>
      <p:sp>
        <p:nvSpPr>
          <p:cNvPr id="6" name="Text 4"/>
          <p:cNvSpPr/>
          <p:nvPr/>
        </p:nvSpPr>
        <p:spPr>
          <a:xfrm>
            <a:off x="3566160" y="594360"/>
            <a:ext cx="5212080" cy="640080"/>
          </a:xfrm>
          <a:prstGeom prst="rect">
            <a:avLst/>
          </a:prstGeom>
          <a:noFill/>
          <a:ln/>
        </p:spPr>
        <p:txBody>
          <a:bodyPr wrap="square" rtlCol="0" anchor="ctr"/>
          <a:lstStyle/>
          <a:p>
            <a:pPr algn="ctr" indent="0" marL="0">
              <a:buNone/>
            </a:pPr>
            <a:r>
              <a:rPr lang="en-US" sz="1800" dirty="0">
                <a:solidFill>
                  <a:srgbClr val="1F2937"/>
                </a:solidFill>
                <a:latin typeface="Comic Sans MS" pitchFamily="34" charset="0"/>
                <a:ea typeface="Comic Sans MS" pitchFamily="34" charset="-122"/>
                <a:cs typeface="Comic Sans MS" pitchFamily="34" charset="-120"/>
              </a:rPr>
              <a:t>The Jewish holy book</a:t>
            </a:r>
            <a:endParaRPr lang="en-US" sz="1800" dirty="0"/>
          </a:p>
        </p:txBody>
      </p:sp>
      <p:sp>
        <p:nvSpPr>
          <p:cNvPr id="7" name="Shape 5"/>
          <p:cNvSpPr/>
          <p:nvPr/>
        </p:nvSpPr>
        <p:spPr>
          <a:xfrm>
            <a:off x="274320" y="1325880"/>
            <a:ext cx="2926080" cy="640080"/>
          </a:xfrm>
          <a:prstGeom prst="rect">
            <a:avLst/>
          </a:prstGeom>
          <a:solidFill>
            <a:srgbClr val="FFFFFF"/>
          </a:solidFill>
          <a:ln w="19050">
            <a:solidFill>
              <a:srgbClr val="94A3B8"/>
            </a:solidFill>
            <a:prstDash val="dash"/>
          </a:ln>
        </p:spPr>
      </p:sp>
      <p:sp>
        <p:nvSpPr>
          <p:cNvPr id="8" name="Text 6"/>
          <p:cNvSpPr/>
          <p:nvPr/>
        </p:nvSpPr>
        <p:spPr>
          <a:xfrm>
            <a:off x="274320" y="1325880"/>
            <a:ext cx="2926080" cy="640080"/>
          </a:xfrm>
          <a:prstGeom prst="rect">
            <a:avLst/>
          </a:prstGeom>
          <a:noFill/>
          <a:ln/>
        </p:spPr>
        <p:txBody>
          <a:bodyPr wrap="square" rtlCol="0" anchor="ctr"/>
          <a:lstStyle/>
          <a:p>
            <a:pPr algn="ctr" indent="0" marL="0">
              <a:buNone/>
            </a:pPr>
            <a:r>
              <a:rPr lang="en-US" sz="2400" b="1" dirty="0">
                <a:solidFill>
                  <a:srgbClr val="3B82F6"/>
                </a:solidFill>
                <a:latin typeface="Comic Sans MS" pitchFamily="34" charset="0"/>
                <a:ea typeface="Comic Sans MS" pitchFamily="34" charset="-122"/>
                <a:cs typeface="Comic Sans MS" pitchFamily="34" charset="-120"/>
              </a:rPr>
              <a:t>synagogue</a:t>
            </a:r>
            <a:endParaRPr lang="en-US" sz="2400" dirty="0"/>
          </a:p>
        </p:txBody>
      </p:sp>
      <p:sp>
        <p:nvSpPr>
          <p:cNvPr id="9" name="Shape 7"/>
          <p:cNvSpPr/>
          <p:nvPr/>
        </p:nvSpPr>
        <p:spPr>
          <a:xfrm>
            <a:off x="3474720" y="1325880"/>
            <a:ext cx="5394960" cy="640080"/>
          </a:xfrm>
          <a:prstGeom prst="rect">
            <a:avLst/>
          </a:prstGeom>
          <a:solidFill>
            <a:srgbClr val="FFFFFF"/>
          </a:solidFill>
          <a:ln w="19050">
            <a:solidFill>
              <a:srgbClr val="94A3B8"/>
            </a:solidFill>
            <a:prstDash val="dash"/>
          </a:ln>
        </p:spPr>
      </p:sp>
      <p:sp>
        <p:nvSpPr>
          <p:cNvPr id="10" name="Text 8"/>
          <p:cNvSpPr/>
          <p:nvPr/>
        </p:nvSpPr>
        <p:spPr>
          <a:xfrm>
            <a:off x="3566160" y="1325880"/>
            <a:ext cx="5212080" cy="640080"/>
          </a:xfrm>
          <a:prstGeom prst="rect">
            <a:avLst/>
          </a:prstGeom>
          <a:noFill/>
          <a:ln/>
        </p:spPr>
        <p:txBody>
          <a:bodyPr wrap="square" rtlCol="0" anchor="ctr"/>
          <a:lstStyle/>
          <a:p>
            <a:pPr algn="ctr" indent="0" marL="0">
              <a:buNone/>
            </a:pPr>
            <a:r>
              <a:rPr lang="en-US" sz="1800" dirty="0">
                <a:solidFill>
                  <a:srgbClr val="1F2937"/>
                </a:solidFill>
                <a:latin typeface="Comic Sans MS" pitchFamily="34" charset="0"/>
                <a:ea typeface="Comic Sans MS" pitchFamily="34" charset="-122"/>
                <a:cs typeface="Comic Sans MS" pitchFamily="34" charset="-120"/>
              </a:rPr>
              <a:t>Where Jewish people meet to pray</a:t>
            </a:r>
            <a:endParaRPr lang="en-US" sz="1800" dirty="0"/>
          </a:p>
        </p:txBody>
      </p:sp>
      <p:sp>
        <p:nvSpPr>
          <p:cNvPr id="11" name="Shape 9"/>
          <p:cNvSpPr/>
          <p:nvPr/>
        </p:nvSpPr>
        <p:spPr>
          <a:xfrm>
            <a:off x="274320" y="2057400"/>
            <a:ext cx="2926080" cy="640080"/>
          </a:xfrm>
          <a:prstGeom prst="rect">
            <a:avLst/>
          </a:prstGeom>
          <a:solidFill>
            <a:srgbClr val="FFFFFF"/>
          </a:solidFill>
          <a:ln w="19050">
            <a:solidFill>
              <a:srgbClr val="94A3B8"/>
            </a:solidFill>
            <a:prstDash val="dash"/>
          </a:ln>
        </p:spPr>
      </p:sp>
      <p:sp>
        <p:nvSpPr>
          <p:cNvPr id="12" name="Text 10"/>
          <p:cNvSpPr/>
          <p:nvPr/>
        </p:nvSpPr>
        <p:spPr>
          <a:xfrm>
            <a:off x="274320" y="2057400"/>
            <a:ext cx="2926080" cy="640080"/>
          </a:xfrm>
          <a:prstGeom prst="rect">
            <a:avLst/>
          </a:prstGeom>
          <a:noFill/>
          <a:ln/>
        </p:spPr>
        <p:txBody>
          <a:bodyPr wrap="square" rtlCol="0" anchor="ctr"/>
          <a:lstStyle/>
          <a:p>
            <a:pPr algn="ctr" indent="0" marL="0">
              <a:buNone/>
            </a:pPr>
            <a:r>
              <a:rPr lang="en-US" sz="2400" b="1" dirty="0">
                <a:solidFill>
                  <a:srgbClr val="7C3AED"/>
                </a:solidFill>
                <a:latin typeface="Comic Sans MS" pitchFamily="34" charset="0"/>
                <a:ea typeface="Comic Sans MS" pitchFamily="34" charset="-122"/>
                <a:cs typeface="Comic Sans MS" pitchFamily="34" charset="-120"/>
              </a:rPr>
              <a:t>Shabbat</a:t>
            </a:r>
            <a:endParaRPr lang="en-US" sz="2400" dirty="0"/>
          </a:p>
        </p:txBody>
      </p:sp>
      <p:sp>
        <p:nvSpPr>
          <p:cNvPr id="13" name="Shape 11"/>
          <p:cNvSpPr/>
          <p:nvPr/>
        </p:nvSpPr>
        <p:spPr>
          <a:xfrm>
            <a:off x="3474720" y="2057400"/>
            <a:ext cx="5394960" cy="640080"/>
          </a:xfrm>
          <a:prstGeom prst="rect">
            <a:avLst/>
          </a:prstGeom>
          <a:solidFill>
            <a:srgbClr val="FFFFFF"/>
          </a:solidFill>
          <a:ln w="19050">
            <a:solidFill>
              <a:srgbClr val="94A3B8"/>
            </a:solidFill>
            <a:prstDash val="dash"/>
          </a:ln>
        </p:spPr>
      </p:sp>
      <p:sp>
        <p:nvSpPr>
          <p:cNvPr id="14" name="Text 12"/>
          <p:cNvSpPr/>
          <p:nvPr/>
        </p:nvSpPr>
        <p:spPr>
          <a:xfrm>
            <a:off x="3566160" y="2057400"/>
            <a:ext cx="5212080" cy="640080"/>
          </a:xfrm>
          <a:prstGeom prst="rect">
            <a:avLst/>
          </a:prstGeom>
          <a:noFill/>
          <a:ln/>
        </p:spPr>
        <p:txBody>
          <a:bodyPr wrap="square" rtlCol="0" anchor="ctr"/>
          <a:lstStyle/>
          <a:p>
            <a:pPr algn="ctr" indent="0" marL="0">
              <a:buNone/>
            </a:pPr>
            <a:r>
              <a:rPr lang="en-US" sz="1800" dirty="0">
                <a:solidFill>
                  <a:srgbClr val="1F2937"/>
                </a:solidFill>
                <a:latin typeface="Comic Sans MS" pitchFamily="34" charset="0"/>
                <a:ea typeface="Comic Sans MS" pitchFamily="34" charset="-122"/>
                <a:cs typeface="Comic Sans MS" pitchFamily="34" charset="-120"/>
              </a:rPr>
              <a:t>The Jewish day of rest</a:t>
            </a:r>
            <a:endParaRPr lang="en-US" sz="1800" dirty="0"/>
          </a:p>
        </p:txBody>
      </p:sp>
      <p:sp>
        <p:nvSpPr>
          <p:cNvPr id="15" name="Shape 13"/>
          <p:cNvSpPr/>
          <p:nvPr/>
        </p:nvSpPr>
        <p:spPr>
          <a:xfrm>
            <a:off x="274320" y="2788920"/>
            <a:ext cx="2926080" cy="640080"/>
          </a:xfrm>
          <a:prstGeom prst="rect">
            <a:avLst/>
          </a:prstGeom>
          <a:solidFill>
            <a:srgbClr val="FFFFFF"/>
          </a:solidFill>
          <a:ln w="19050">
            <a:solidFill>
              <a:srgbClr val="94A3B8"/>
            </a:solidFill>
            <a:prstDash val="dash"/>
          </a:ln>
        </p:spPr>
      </p:sp>
      <p:sp>
        <p:nvSpPr>
          <p:cNvPr id="16" name="Text 14"/>
          <p:cNvSpPr/>
          <p:nvPr/>
        </p:nvSpPr>
        <p:spPr>
          <a:xfrm>
            <a:off x="274320" y="2788920"/>
            <a:ext cx="2926080" cy="640080"/>
          </a:xfrm>
          <a:prstGeom prst="rect">
            <a:avLst/>
          </a:prstGeom>
          <a:noFill/>
          <a:ln/>
        </p:spPr>
        <p:txBody>
          <a:bodyPr wrap="square" rtlCol="0" anchor="ctr"/>
          <a:lstStyle/>
          <a:p>
            <a:pPr algn="ctr" indent="0" marL="0">
              <a:buNone/>
            </a:pPr>
            <a:r>
              <a:rPr lang="en-US" sz="2400" b="1" dirty="0">
                <a:solidFill>
                  <a:srgbClr val="EC4899"/>
                </a:solidFill>
                <a:latin typeface="Comic Sans MS" pitchFamily="34" charset="0"/>
                <a:ea typeface="Comic Sans MS" pitchFamily="34" charset="-122"/>
                <a:cs typeface="Comic Sans MS" pitchFamily="34" charset="-120"/>
              </a:rPr>
              <a:t>mitzvah</a:t>
            </a:r>
            <a:endParaRPr lang="en-US" sz="2400" dirty="0"/>
          </a:p>
        </p:txBody>
      </p:sp>
      <p:sp>
        <p:nvSpPr>
          <p:cNvPr id="17" name="Shape 15"/>
          <p:cNvSpPr/>
          <p:nvPr/>
        </p:nvSpPr>
        <p:spPr>
          <a:xfrm>
            <a:off x="3474720" y="2788920"/>
            <a:ext cx="5394960" cy="640080"/>
          </a:xfrm>
          <a:prstGeom prst="rect">
            <a:avLst/>
          </a:prstGeom>
          <a:solidFill>
            <a:srgbClr val="FFFFFF"/>
          </a:solidFill>
          <a:ln w="19050">
            <a:solidFill>
              <a:srgbClr val="94A3B8"/>
            </a:solidFill>
            <a:prstDash val="dash"/>
          </a:ln>
        </p:spPr>
      </p:sp>
      <p:sp>
        <p:nvSpPr>
          <p:cNvPr id="18" name="Text 16"/>
          <p:cNvSpPr/>
          <p:nvPr/>
        </p:nvSpPr>
        <p:spPr>
          <a:xfrm>
            <a:off x="3566160" y="2788920"/>
            <a:ext cx="5212080" cy="640080"/>
          </a:xfrm>
          <a:prstGeom prst="rect">
            <a:avLst/>
          </a:prstGeom>
          <a:noFill/>
          <a:ln/>
        </p:spPr>
        <p:txBody>
          <a:bodyPr wrap="square" rtlCol="0" anchor="ctr"/>
          <a:lstStyle/>
          <a:p>
            <a:pPr algn="ctr" indent="0" marL="0">
              <a:buNone/>
            </a:pPr>
            <a:r>
              <a:rPr lang="en-US" sz="1800" dirty="0">
                <a:solidFill>
                  <a:srgbClr val="1F2937"/>
                </a:solidFill>
                <a:latin typeface="Comic Sans MS" pitchFamily="34" charset="0"/>
                <a:ea typeface="Comic Sans MS" pitchFamily="34" charset="-122"/>
                <a:cs typeface="Comic Sans MS" pitchFamily="34" charset="-120"/>
              </a:rPr>
              <a:t>A good deed God asks Jewish people to do</a:t>
            </a:r>
            <a:endParaRPr lang="en-US" sz="1800" dirty="0"/>
          </a:p>
        </p:txBody>
      </p:sp>
      <p:sp>
        <p:nvSpPr>
          <p:cNvPr id="19" name="Shape 17"/>
          <p:cNvSpPr/>
          <p:nvPr/>
        </p:nvSpPr>
        <p:spPr>
          <a:xfrm>
            <a:off x="274320" y="3520440"/>
            <a:ext cx="2926080" cy="640080"/>
          </a:xfrm>
          <a:prstGeom prst="rect">
            <a:avLst/>
          </a:prstGeom>
          <a:solidFill>
            <a:srgbClr val="FFFFFF"/>
          </a:solidFill>
          <a:ln w="19050">
            <a:solidFill>
              <a:srgbClr val="94A3B8"/>
            </a:solidFill>
            <a:prstDash val="dash"/>
          </a:ln>
        </p:spPr>
      </p:sp>
      <p:sp>
        <p:nvSpPr>
          <p:cNvPr id="20" name="Text 18"/>
          <p:cNvSpPr/>
          <p:nvPr/>
        </p:nvSpPr>
        <p:spPr>
          <a:xfrm>
            <a:off x="274320" y="3520440"/>
            <a:ext cx="2926080" cy="640080"/>
          </a:xfrm>
          <a:prstGeom prst="rect">
            <a:avLst/>
          </a:prstGeom>
          <a:noFill/>
          <a:ln/>
        </p:spPr>
        <p:txBody>
          <a:bodyPr wrap="square" rtlCol="0" anchor="ctr"/>
          <a:lstStyle/>
          <a:p>
            <a:pPr algn="ctr" indent="0" marL="0">
              <a:buNone/>
            </a:pPr>
            <a:r>
              <a:rPr lang="en-US" sz="2400" b="1" dirty="0">
                <a:solidFill>
                  <a:srgbClr val="F97316"/>
                </a:solidFill>
                <a:latin typeface="Comic Sans MS" pitchFamily="34" charset="0"/>
                <a:ea typeface="Comic Sans MS" pitchFamily="34" charset="-122"/>
                <a:cs typeface="Comic Sans MS" pitchFamily="34" charset="-120"/>
              </a:rPr>
              <a:t>mitzvot</a:t>
            </a:r>
            <a:endParaRPr lang="en-US" sz="2400" dirty="0"/>
          </a:p>
        </p:txBody>
      </p:sp>
      <p:sp>
        <p:nvSpPr>
          <p:cNvPr id="21" name="Shape 19"/>
          <p:cNvSpPr/>
          <p:nvPr/>
        </p:nvSpPr>
        <p:spPr>
          <a:xfrm>
            <a:off x="3474720" y="3520440"/>
            <a:ext cx="5394960" cy="640080"/>
          </a:xfrm>
          <a:prstGeom prst="rect">
            <a:avLst/>
          </a:prstGeom>
          <a:solidFill>
            <a:srgbClr val="FFFFFF"/>
          </a:solidFill>
          <a:ln w="19050">
            <a:solidFill>
              <a:srgbClr val="94A3B8"/>
            </a:solidFill>
            <a:prstDash val="dash"/>
          </a:ln>
        </p:spPr>
      </p:sp>
      <p:sp>
        <p:nvSpPr>
          <p:cNvPr id="22" name="Text 20"/>
          <p:cNvSpPr/>
          <p:nvPr/>
        </p:nvSpPr>
        <p:spPr>
          <a:xfrm>
            <a:off x="3566160" y="3520440"/>
            <a:ext cx="5212080" cy="640080"/>
          </a:xfrm>
          <a:prstGeom prst="rect">
            <a:avLst/>
          </a:prstGeom>
          <a:noFill/>
          <a:ln/>
        </p:spPr>
        <p:txBody>
          <a:bodyPr wrap="square" rtlCol="0" anchor="ctr"/>
          <a:lstStyle/>
          <a:p>
            <a:pPr algn="ctr" indent="0" marL="0">
              <a:buNone/>
            </a:pPr>
            <a:r>
              <a:rPr lang="en-US" sz="1800" dirty="0">
                <a:solidFill>
                  <a:srgbClr val="1F2937"/>
                </a:solidFill>
                <a:latin typeface="Comic Sans MS" pitchFamily="34" charset="0"/>
                <a:ea typeface="Comic Sans MS" pitchFamily="34" charset="-122"/>
                <a:cs typeface="Comic Sans MS" pitchFamily="34" charset="-120"/>
              </a:rPr>
              <a:t>More than one mitzvah</a:t>
            </a:r>
            <a:endParaRPr lang="en-US" sz="1800" dirty="0"/>
          </a:p>
        </p:txBody>
      </p:sp>
      <p:sp>
        <p:nvSpPr>
          <p:cNvPr id="23" name="Shape 21"/>
          <p:cNvSpPr/>
          <p:nvPr/>
        </p:nvSpPr>
        <p:spPr>
          <a:xfrm>
            <a:off x="274320" y="4251960"/>
            <a:ext cx="2926080" cy="640080"/>
          </a:xfrm>
          <a:prstGeom prst="rect">
            <a:avLst/>
          </a:prstGeom>
          <a:solidFill>
            <a:srgbClr val="FFFFFF"/>
          </a:solidFill>
          <a:ln w="19050">
            <a:solidFill>
              <a:srgbClr val="94A3B8"/>
            </a:solidFill>
            <a:prstDash val="dash"/>
          </a:ln>
        </p:spPr>
      </p:sp>
      <p:sp>
        <p:nvSpPr>
          <p:cNvPr id="24" name="Text 22"/>
          <p:cNvSpPr/>
          <p:nvPr/>
        </p:nvSpPr>
        <p:spPr>
          <a:xfrm>
            <a:off x="274320" y="4251960"/>
            <a:ext cx="2926080" cy="640080"/>
          </a:xfrm>
          <a:prstGeom prst="rect">
            <a:avLst/>
          </a:prstGeom>
          <a:noFill/>
          <a:ln/>
        </p:spPr>
        <p:txBody>
          <a:bodyPr wrap="square" rtlCol="0" anchor="ctr"/>
          <a:lstStyle/>
          <a:p>
            <a:pPr algn="ctr" indent="0" marL="0">
              <a:buNone/>
            </a:pPr>
            <a:r>
              <a:rPr lang="en-US" sz="2400" b="1" dirty="0">
                <a:solidFill>
                  <a:srgbClr val="16A34A"/>
                </a:solidFill>
                <a:latin typeface="Comic Sans MS" pitchFamily="34" charset="0"/>
                <a:ea typeface="Comic Sans MS" pitchFamily="34" charset="-122"/>
                <a:cs typeface="Comic Sans MS" pitchFamily="34" charset="-120"/>
              </a:rPr>
              <a:t>tzedakah</a:t>
            </a:r>
            <a:endParaRPr lang="en-US" sz="2400" dirty="0"/>
          </a:p>
        </p:txBody>
      </p:sp>
      <p:sp>
        <p:nvSpPr>
          <p:cNvPr id="25" name="Shape 23"/>
          <p:cNvSpPr/>
          <p:nvPr/>
        </p:nvSpPr>
        <p:spPr>
          <a:xfrm>
            <a:off x="3474720" y="4251960"/>
            <a:ext cx="5394960" cy="640080"/>
          </a:xfrm>
          <a:prstGeom prst="rect">
            <a:avLst/>
          </a:prstGeom>
          <a:solidFill>
            <a:srgbClr val="FFFFFF"/>
          </a:solidFill>
          <a:ln w="19050">
            <a:solidFill>
              <a:srgbClr val="94A3B8"/>
            </a:solidFill>
            <a:prstDash val="dash"/>
          </a:ln>
        </p:spPr>
      </p:sp>
      <p:sp>
        <p:nvSpPr>
          <p:cNvPr id="26" name="Text 24"/>
          <p:cNvSpPr/>
          <p:nvPr/>
        </p:nvSpPr>
        <p:spPr>
          <a:xfrm>
            <a:off x="3566160" y="4251960"/>
            <a:ext cx="5212080" cy="640080"/>
          </a:xfrm>
          <a:prstGeom prst="rect">
            <a:avLst/>
          </a:prstGeom>
          <a:noFill/>
          <a:ln/>
        </p:spPr>
        <p:txBody>
          <a:bodyPr wrap="square" rtlCol="0" anchor="ctr"/>
          <a:lstStyle/>
          <a:p>
            <a:pPr algn="ctr" indent="0" marL="0">
              <a:buNone/>
            </a:pPr>
            <a:r>
              <a:rPr lang="en-US" sz="1800" dirty="0">
                <a:solidFill>
                  <a:srgbClr val="1F2937"/>
                </a:solidFill>
                <a:latin typeface="Comic Sans MS" pitchFamily="34" charset="0"/>
                <a:ea typeface="Comic Sans MS" pitchFamily="34" charset="-122"/>
                <a:cs typeface="Comic Sans MS" pitchFamily="34" charset="-120"/>
              </a:rPr>
              <a:t>Giving to help people in need</a:t>
            </a:r>
            <a:endParaRPr lang="en-US" sz="18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274320" y="91440"/>
            <a:ext cx="5486400" cy="548640"/>
          </a:xfrm>
          <a:prstGeom prst="rect">
            <a:avLst/>
          </a:prstGeom>
          <a:noFill/>
          <a:ln/>
        </p:spPr>
        <p:txBody>
          <a:bodyPr wrap="square" rtlCol="0" anchor="ctr"/>
          <a:lstStyle/>
          <a:p>
            <a:pPr indent="0" marL="0">
              <a:buNone/>
            </a:pPr>
            <a:r>
              <a:rPr lang="en-US" sz="2600" b="1" dirty="0">
                <a:solidFill>
                  <a:srgbClr val="1E3A8A"/>
                </a:solidFill>
                <a:latin typeface="Comic Sans MS" pitchFamily="34" charset="0"/>
                <a:ea typeface="Comic Sans MS" pitchFamily="34" charset="-122"/>
                <a:cs typeface="Comic Sans MS" pitchFamily="34" charset="-120"/>
              </a:rPr>
              <a:t>Our good deed ideas</a:t>
            </a:r>
            <a:endParaRPr lang="en-US" sz="2600" dirty="0"/>
          </a:p>
        </p:txBody>
      </p:sp>
      <p:sp>
        <p:nvSpPr>
          <p:cNvPr id="3" name="Text 1"/>
          <p:cNvSpPr/>
          <p:nvPr/>
        </p:nvSpPr>
        <p:spPr>
          <a:xfrm>
            <a:off x="5760720" y="137160"/>
            <a:ext cx="3108960" cy="457200"/>
          </a:xfrm>
          <a:prstGeom prst="rect">
            <a:avLst/>
          </a:prstGeom>
          <a:noFill/>
          <a:ln/>
        </p:spPr>
        <p:txBody>
          <a:bodyPr wrap="square" rtlCol="0" anchor="ctr"/>
          <a:lstStyle/>
          <a:p>
            <a:pPr algn="r" indent="0" marL="0">
              <a:buNone/>
            </a:pPr>
            <a:r>
              <a:rPr lang="en-US" sz="1600" dirty="0">
                <a:solidFill>
                  <a:srgbClr val="1F2937"/>
                </a:solidFill>
                <a:latin typeface="Comic Sans MS" pitchFamily="34" charset="0"/>
                <a:ea typeface="Comic Sans MS" pitchFamily="34" charset="-122"/>
                <a:cs typeface="Comic Sans MS" pitchFamily="34" charset="-120"/>
              </a:rPr>
              <a:t>Group: ______________</a:t>
            </a:r>
            <a:endParaRPr lang="en-US" sz="1600" dirty="0"/>
          </a:p>
        </p:txBody>
      </p:sp>
      <p:sp>
        <p:nvSpPr>
          <p:cNvPr id="4" name="Shape 2"/>
          <p:cNvSpPr/>
          <p:nvPr/>
        </p:nvSpPr>
        <p:spPr>
          <a:xfrm>
            <a:off x="274320" y="731520"/>
            <a:ext cx="2743200" cy="2103120"/>
          </a:xfrm>
          <a:prstGeom prst="roundRect">
            <a:avLst>
              <a:gd name="adj" fmla="val 5217"/>
            </a:avLst>
          </a:prstGeom>
          <a:solidFill>
            <a:srgbClr val="FFFFFF"/>
          </a:solidFill>
          <a:ln w="19050">
            <a:solidFill>
              <a:srgbClr val="1E3A8A"/>
            </a:solidFill>
            <a:prstDash val="solid"/>
          </a:ln>
        </p:spPr>
      </p:sp>
      <p:sp>
        <p:nvSpPr>
          <p:cNvPr id="5" name="Text 3"/>
          <p:cNvSpPr/>
          <p:nvPr/>
        </p:nvSpPr>
        <p:spPr>
          <a:xfrm>
            <a:off x="365760" y="777240"/>
            <a:ext cx="2560320" cy="365760"/>
          </a:xfrm>
          <a:prstGeom prst="rect">
            <a:avLst/>
          </a:prstGeom>
          <a:noFill/>
          <a:ln/>
        </p:spPr>
        <p:txBody>
          <a:bodyPr wrap="square" rtlCol="0" anchor="ctr"/>
          <a:lstStyle/>
          <a:p>
            <a:pPr indent="0" marL="0">
              <a:buNone/>
            </a:pPr>
            <a:r>
              <a:rPr lang="en-US" sz="1500" b="1" dirty="0">
                <a:solidFill>
                  <a:srgbClr val="1E3A8A"/>
                </a:solidFill>
                <a:latin typeface="Comic Sans MS" pitchFamily="34" charset="0"/>
                <a:ea typeface="Comic Sans MS" pitchFamily="34" charset="-122"/>
                <a:cs typeface="Comic Sans MS" pitchFamily="34" charset="-120"/>
              </a:rPr>
              <a:t>Idea 1</a:t>
            </a:r>
            <a:endParaRPr lang="en-US" sz="1500" dirty="0"/>
          </a:p>
        </p:txBody>
      </p:sp>
      <p:sp>
        <p:nvSpPr>
          <p:cNvPr id="6" name="Shape 4"/>
          <p:cNvSpPr/>
          <p:nvPr/>
        </p:nvSpPr>
        <p:spPr>
          <a:xfrm>
            <a:off x="3154680" y="731520"/>
            <a:ext cx="2743200" cy="2103120"/>
          </a:xfrm>
          <a:prstGeom prst="roundRect">
            <a:avLst>
              <a:gd name="adj" fmla="val 5217"/>
            </a:avLst>
          </a:prstGeom>
          <a:solidFill>
            <a:srgbClr val="FFFFFF"/>
          </a:solidFill>
          <a:ln w="19050">
            <a:solidFill>
              <a:srgbClr val="1E3A8A"/>
            </a:solidFill>
            <a:prstDash val="solid"/>
          </a:ln>
        </p:spPr>
      </p:sp>
      <p:sp>
        <p:nvSpPr>
          <p:cNvPr id="7" name="Text 5"/>
          <p:cNvSpPr/>
          <p:nvPr/>
        </p:nvSpPr>
        <p:spPr>
          <a:xfrm>
            <a:off x="3246120" y="777240"/>
            <a:ext cx="2560320" cy="365760"/>
          </a:xfrm>
          <a:prstGeom prst="rect">
            <a:avLst/>
          </a:prstGeom>
          <a:noFill/>
          <a:ln/>
        </p:spPr>
        <p:txBody>
          <a:bodyPr wrap="square" rtlCol="0" anchor="ctr"/>
          <a:lstStyle/>
          <a:p>
            <a:pPr indent="0" marL="0">
              <a:buNone/>
            </a:pPr>
            <a:r>
              <a:rPr lang="en-US" sz="1500" b="1" dirty="0">
                <a:solidFill>
                  <a:srgbClr val="1E3A8A"/>
                </a:solidFill>
                <a:latin typeface="Comic Sans MS" pitchFamily="34" charset="0"/>
                <a:ea typeface="Comic Sans MS" pitchFamily="34" charset="-122"/>
                <a:cs typeface="Comic Sans MS" pitchFamily="34" charset="-120"/>
              </a:rPr>
              <a:t>Idea 2</a:t>
            </a:r>
            <a:endParaRPr lang="en-US" sz="1500" dirty="0"/>
          </a:p>
        </p:txBody>
      </p:sp>
      <p:sp>
        <p:nvSpPr>
          <p:cNvPr id="8" name="Shape 6"/>
          <p:cNvSpPr/>
          <p:nvPr/>
        </p:nvSpPr>
        <p:spPr>
          <a:xfrm>
            <a:off x="6035040" y="731520"/>
            <a:ext cx="2743200" cy="2103120"/>
          </a:xfrm>
          <a:prstGeom prst="roundRect">
            <a:avLst>
              <a:gd name="adj" fmla="val 5217"/>
            </a:avLst>
          </a:prstGeom>
          <a:solidFill>
            <a:srgbClr val="FFFFFF"/>
          </a:solidFill>
          <a:ln w="19050">
            <a:solidFill>
              <a:srgbClr val="1E3A8A"/>
            </a:solidFill>
            <a:prstDash val="solid"/>
          </a:ln>
        </p:spPr>
      </p:sp>
      <p:sp>
        <p:nvSpPr>
          <p:cNvPr id="9" name="Text 7"/>
          <p:cNvSpPr/>
          <p:nvPr/>
        </p:nvSpPr>
        <p:spPr>
          <a:xfrm>
            <a:off x="6126480" y="777240"/>
            <a:ext cx="2560320" cy="365760"/>
          </a:xfrm>
          <a:prstGeom prst="rect">
            <a:avLst/>
          </a:prstGeom>
          <a:noFill/>
          <a:ln/>
        </p:spPr>
        <p:txBody>
          <a:bodyPr wrap="square" rtlCol="0" anchor="ctr"/>
          <a:lstStyle/>
          <a:p>
            <a:pPr indent="0" marL="0">
              <a:buNone/>
            </a:pPr>
            <a:r>
              <a:rPr lang="en-US" sz="1500" b="1" dirty="0">
                <a:solidFill>
                  <a:srgbClr val="1E3A8A"/>
                </a:solidFill>
                <a:latin typeface="Comic Sans MS" pitchFamily="34" charset="0"/>
                <a:ea typeface="Comic Sans MS" pitchFamily="34" charset="-122"/>
                <a:cs typeface="Comic Sans MS" pitchFamily="34" charset="-120"/>
              </a:rPr>
              <a:t>Idea 3</a:t>
            </a:r>
            <a:endParaRPr lang="en-US" sz="1500" dirty="0"/>
          </a:p>
        </p:txBody>
      </p:sp>
      <p:sp>
        <p:nvSpPr>
          <p:cNvPr id="10" name="Shape 8"/>
          <p:cNvSpPr/>
          <p:nvPr/>
        </p:nvSpPr>
        <p:spPr>
          <a:xfrm>
            <a:off x="274320" y="2971800"/>
            <a:ext cx="8595360" cy="2011680"/>
          </a:xfrm>
          <a:prstGeom prst="roundRect">
            <a:avLst>
              <a:gd name="adj" fmla="val 5455"/>
            </a:avLst>
          </a:prstGeom>
          <a:solidFill>
            <a:srgbClr val="FEF3C7"/>
          </a:solidFill>
          <a:ln w="25400">
            <a:solidFill>
              <a:srgbClr val="F2B705"/>
            </a:solidFill>
            <a:prstDash val="solid"/>
          </a:ln>
        </p:spPr>
      </p:sp>
      <p:sp>
        <p:nvSpPr>
          <p:cNvPr id="11" name="Shape 9"/>
          <p:cNvSpPr/>
          <p:nvPr/>
        </p:nvSpPr>
        <p:spPr>
          <a:xfrm>
            <a:off x="411480" y="3108960"/>
            <a:ext cx="411480" cy="357988"/>
          </a:xfrm>
          <a:prstGeom prst="triangle">
            <a:avLst/>
          </a:prstGeom>
          <a:solidFill>
            <a:srgbClr val="F2B705"/>
          </a:solidFill>
          <a:ln/>
        </p:spPr>
      </p:sp>
      <p:sp>
        <p:nvSpPr>
          <p:cNvPr id="12" name="Shape 10"/>
          <p:cNvSpPr/>
          <p:nvPr/>
        </p:nvSpPr>
        <p:spPr>
          <a:xfrm flipV="1">
            <a:off x="411480" y="3228289"/>
            <a:ext cx="411480" cy="357988"/>
          </a:xfrm>
          <a:prstGeom prst="triangle">
            <a:avLst/>
          </a:prstGeom>
          <a:solidFill>
            <a:srgbClr val="F2B705"/>
          </a:solidFill>
          <a:ln/>
        </p:spPr>
      </p:sp>
      <p:sp>
        <p:nvSpPr>
          <p:cNvPr id="13" name="Text 11"/>
          <p:cNvSpPr/>
          <p:nvPr/>
        </p:nvSpPr>
        <p:spPr>
          <a:xfrm>
            <a:off x="914400" y="3063240"/>
            <a:ext cx="3657600" cy="457200"/>
          </a:xfrm>
          <a:prstGeom prst="rect">
            <a:avLst/>
          </a:prstGeom>
          <a:noFill/>
          <a:ln/>
        </p:spPr>
        <p:txBody>
          <a:bodyPr wrap="square" rtlCol="0" anchor="ctr"/>
          <a:lstStyle/>
          <a:p>
            <a:pPr indent="0" marL="0">
              <a:buNone/>
            </a:pPr>
            <a:r>
              <a:rPr lang="en-US" sz="1800" b="1" dirty="0">
                <a:solidFill>
                  <a:srgbClr val="1E3A8A"/>
                </a:solidFill>
                <a:latin typeface="Comic Sans MS" pitchFamily="34" charset="0"/>
                <a:ea typeface="Comic Sans MS" pitchFamily="34" charset="-122"/>
                <a:cs typeface="Comic Sans MS" pitchFamily="34" charset="-120"/>
              </a:rPr>
              <a:t>Our BEST idea</a:t>
            </a:r>
            <a:endParaRPr lang="en-US" sz="1800" dirty="0"/>
          </a:p>
        </p:txBody>
      </p:sp>
      <p:sp>
        <p:nvSpPr>
          <p:cNvPr id="14" name="Text 12"/>
          <p:cNvSpPr/>
          <p:nvPr/>
        </p:nvSpPr>
        <p:spPr>
          <a:xfrm>
            <a:off x="457200" y="3611880"/>
            <a:ext cx="2926080" cy="384048"/>
          </a:xfrm>
          <a:prstGeom prst="rect">
            <a:avLst/>
          </a:prstGeom>
          <a:noFill/>
          <a:ln/>
        </p:spPr>
        <p:txBody>
          <a:bodyPr wrap="square" rtlCol="0" anchor="b"/>
          <a:lstStyle/>
          <a:p>
            <a:pPr indent="0" marL="0">
              <a:buNone/>
            </a:pPr>
            <a:r>
              <a:rPr lang="en-US" sz="1500" dirty="0">
                <a:solidFill>
                  <a:srgbClr val="1F2937"/>
                </a:solidFill>
                <a:latin typeface="Comic Sans MS" pitchFamily="34" charset="0"/>
                <a:ea typeface="Comic Sans MS" pitchFamily="34" charset="-122"/>
                <a:cs typeface="Comic Sans MS" pitchFamily="34" charset="-120"/>
              </a:rPr>
              <a:t>Our good deed is</a:t>
            </a:r>
            <a:endParaRPr lang="en-US" sz="1500" dirty="0"/>
          </a:p>
        </p:txBody>
      </p:sp>
      <p:sp>
        <p:nvSpPr>
          <p:cNvPr id="15" name="Shape 13"/>
          <p:cNvSpPr/>
          <p:nvPr/>
        </p:nvSpPr>
        <p:spPr>
          <a:xfrm>
            <a:off x="3291840" y="3977640"/>
            <a:ext cx="5394960" cy="0"/>
          </a:xfrm>
          <a:prstGeom prst="line">
            <a:avLst/>
          </a:prstGeom>
          <a:noFill/>
          <a:ln w="12700">
            <a:solidFill>
              <a:srgbClr val="94A3B8"/>
            </a:solidFill>
            <a:prstDash val="solid"/>
          </a:ln>
        </p:spPr>
      </p:sp>
      <p:sp>
        <p:nvSpPr>
          <p:cNvPr id="16" name="Text 14"/>
          <p:cNvSpPr/>
          <p:nvPr/>
        </p:nvSpPr>
        <p:spPr>
          <a:xfrm>
            <a:off x="457200" y="4041648"/>
            <a:ext cx="2926080" cy="384048"/>
          </a:xfrm>
          <a:prstGeom prst="rect">
            <a:avLst/>
          </a:prstGeom>
          <a:noFill/>
          <a:ln/>
        </p:spPr>
        <p:txBody>
          <a:bodyPr wrap="square" rtlCol="0" anchor="b"/>
          <a:lstStyle/>
          <a:p>
            <a:pPr indent="0" marL="0">
              <a:buNone/>
            </a:pPr>
            <a:r>
              <a:rPr lang="en-US" sz="1500" dirty="0">
                <a:solidFill>
                  <a:srgbClr val="1F2937"/>
                </a:solidFill>
                <a:latin typeface="Comic Sans MS" pitchFamily="34" charset="0"/>
                <a:ea typeface="Comic Sans MS" pitchFamily="34" charset="-122"/>
                <a:cs typeface="Comic Sans MS" pitchFamily="34" charset="-120"/>
              </a:rPr>
              <a:t>It will help</a:t>
            </a:r>
            <a:endParaRPr lang="en-US" sz="1500" dirty="0"/>
          </a:p>
        </p:txBody>
      </p:sp>
      <p:sp>
        <p:nvSpPr>
          <p:cNvPr id="17" name="Shape 15"/>
          <p:cNvSpPr/>
          <p:nvPr/>
        </p:nvSpPr>
        <p:spPr>
          <a:xfrm>
            <a:off x="3291840" y="4407408"/>
            <a:ext cx="5394960" cy="0"/>
          </a:xfrm>
          <a:prstGeom prst="line">
            <a:avLst/>
          </a:prstGeom>
          <a:noFill/>
          <a:ln w="12700">
            <a:solidFill>
              <a:srgbClr val="94A3B8"/>
            </a:solidFill>
            <a:prstDash val="solid"/>
          </a:ln>
        </p:spPr>
      </p:sp>
      <p:sp>
        <p:nvSpPr>
          <p:cNvPr id="18" name="Text 16"/>
          <p:cNvSpPr/>
          <p:nvPr/>
        </p:nvSpPr>
        <p:spPr>
          <a:xfrm>
            <a:off x="457200" y="4471416"/>
            <a:ext cx="2926080" cy="384048"/>
          </a:xfrm>
          <a:prstGeom prst="rect">
            <a:avLst/>
          </a:prstGeom>
          <a:noFill/>
          <a:ln/>
        </p:spPr>
        <p:txBody>
          <a:bodyPr wrap="square" rtlCol="0" anchor="b"/>
          <a:lstStyle/>
          <a:p>
            <a:pPr indent="0" marL="0">
              <a:buNone/>
            </a:pPr>
            <a:r>
              <a:rPr lang="en-US" sz="1500" dirty="0">
                <a:solidFill>
                  <a:srgbClr val="1F2937"/>
                </a:solidFill>
                <a:latin typeface="Comic Sans MS" pitchFamily="34" charset="0"/>
                <a:ea typeface="Comic Sans MS" pitchFamily="34" charset="-122"/>
                <a:cs typeface="Comic Sans MS" pitchFamily="34" charset="-120"/>
              </a:rPr>
              <a:t>It is like the mitzvah of</a:t>
            </a:r>
            <a:endParaRPr lang="en-US" sz="1500" dirty="0"/>
          </a:p>
        </p:txBody>
      </p:sp>
      <p:sp>
        <p:nvSpPr>
          <p:cNvPr id="19" name="Shape 17"/>
          <p:cNvSpPr/>
          <p:nvPr/>
        </p:nvSpPr>
        <p:spPr>
          <a:xfrm>
            <a:off x="3291840" y="4837176"/>
            <a:ext cx="5394960" cy="0"/>
          </a:xfrm>
          <a:prstGeom prst="line">
            <a:avLst/>
          </a:prstGeom>
          <a:noFill/>
          <a:ln w="12700">
            <a:solidFill>
              <a:srgbClr val="94A3B8"/>
            </a:solidFill>
            <a:prstDash val="solid"/>
          </a:ln>
        </p:spPr>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Our class mitzvah — Year 1/2</dc:title>
  <dc:subject>PptxGenJS Presentation</dc:subject>
  <dc:creator>PptxGenJS</dc:creator>
  <cp:lastModifiedBy>PptxGenJS</cp:lastModifiedBy>
  <cp:revision>1</cp:revision>
  <dcterms:created xsi:type="dcterms:W3CDTF">2026-11-04T11:47:28Z</dcterms:created>
  <dcterms:modified xsi:type="dcterms:W3CDTF">2026-11-04T11:47:28Z</dcterms:modified>
</cp:coreProperties>
</file>