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Greet the class with 'Shalom!'. Practise saying 'tse-DAH-kah' (the 'tz' sounds like the end of 'cats'). Don't explain it yet. We'll find out what it means during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Quick-fire recap (2 mins). Ask each question before you reveal the slide, or cover the gold boxes. If the MITZVAH display from last lesson is up, point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together. Come back to the 'I can' statements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PARTNERS (6 mins). Print the 'need' signs (slide 20) and put one on each table, or use pictures of your own. Give each pair a few plastic coins. They walk round, decide who to give their money to and place their coins by that picture. Then gather round: Which picture got the most coins? Why? How might giving money help? Be sensitive: some children's own families may be in need. Keep the focus on 'how can we help?' and use situations rather than photos of real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ideas: time, a smile, helping, sharing food, a card, a visit, giving away toys or clothes we've grown out of. Remind the class that Zoe made a card, bought a little present and VISITED Gran. That was a mitzvah, and it didn't cost much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the book 'It's a… It's a… It's a Mitzvah' by Liz Suneby and Diane Heiman, wrap it up and slowly unwrap it, chanting 'It's a… it's a… it's a… MITZVAH!' There's a note from Zoe inside (next slide). No book? Wrap up the printed mitzvah cards (slides 18–19) and say Zoe and Gran played a card game with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note aloud. Ask: Why do you think Gran gave Zoe this present? What do you think we'll find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(8 mins). Read and enjoy the book together. The children join in with the refrain. On each page, ask: What mitzvah is that? When you reach the words Shabbat and tzedakah, stop and explain them briefly. Later (EXPRESS) the children can draw the mitzvot from the book for their own 'good deeds' flap book. No book? Use the mitzvah cards (slides 18–19) as a card game that Zoe played with Gran. Children pick a card, act it out, and the class shouts 'It's a mitzvah!'. Keep the cards for next lesson. Or use another children's book about mitzvot from the unit's resource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all real mitzvot. Ask: Which ones did we see in the book? Which ones could YOU do? Which ones help other people, and which ones are about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Unpack a cardboard box (a photocopy paper box is ideal). Zoe wants to make a giant tzedakah box. Take guesses before you show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real tzedakah boxes, or handle one if you can (many are made especially for children, and you can download pictures for free). Let the children work out it is for collecting money. TEACHER BACKGROUND: In Judaism, helping those in need is a commandment, a sacred obligation. Tzedakah comes from the Hebrew word 'tzedek', meaning righteousness or justice. So giving tzedakah isn't just a nice thing to do. It is the just or right thing to do, what God requires of his people. Many Jewish families put coins in the box before Shabbat begins on Friday, often just before lighting the candles. Money isn't handled on Shabbat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Jewish family it is a mitzvah to GIVE tzedakah every week to help other people. When the box is full, the money goes to a charity or to people who need it. Ask: Who might the money help? Look back at the pictures from the start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(4 mins): 'Shalom Sesame: Helping those in Need', from the official Shalom Sesame YouTube channel: https://www.youtube.com/watch?v=8YmXghVIYtk. Adina collects food for Shabbat to give to people in need, and so learns to make tzedakah part of every week. Watch it yourself before the lesson and check it plays on your school network (YouTube is sometimes blocked). The children tick off each kind of giving when they spot it. Background: the unit also suggests searching for 'Jewish primary school Mitzvah Day' to see how a Jewish school in Britain celebrates Mitzvah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CHALLENGE (10 mins). One small group decorates the box and makes the Hebrew letters (show slide 15 as a big model to copy). Everyone else draws their 'giving' idea on a slip of paper. Hebrew is written right to left. The 4 letters are tsadi, dalet, kuf, hey.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for the giant letters. Number 1 (on the right) is the first letter. Stick them on the box in the same order, right to left. The small vowel marks can be left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PLENARY (5 mins). Children share their ideas one by one, fold them and post them into the tzedakah box. Then THINK together: Is GIVING a mitzvah for everyone? Accept a range of views. Return to slide 3 for a thumbs check on the 'I can' statements. Say 'Shalom!' to finish.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8YmXghVIYtk"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3A8A"/>
        </a:solidFill>
      </p:bgPr>
    </p:bg>
    <p:spTree>
      <p:nvGrpSpPr>
        <p:cNvPr id="1" name=""/>
        <p:cNvGrpSpPr/>
        <p:nvPr/>
      </p:nvGrpSpPr>
      <p:grpSpPr>
        <a:xfrm>
          <a:off x="0" y="0"/>
          <a:ext cx="0" cy="0"/>
          <a:chOff x="0" y="0"/>
          <a:chExt cx="0" cy="0"/>
        </a:xfrm>
      </p:grpSpPr>
      <p:sp>
        <p:nvSpPr>
          <p:cNvPr id="2" name="Shape 0"/>
          <p:cNvSpPr/>
          <p:nvPr/>
        </p:nvSpPr>
        <p:spPr>
          <a:xfrm>
            <a:off x="457200" y="548640"/>
            <a:ext cx="1645920" cy="1399032"/>
          </a:xfrm>
          <a:prstGeom prst="rect">
            <a:avLst/>
          </a:prstGeom>
          <a:solidFill>
            <a:srgbClr val="3B82F6"/>
          </a:solidFill>
          <a:ln w="25400">
            <a:solidFill>
              <a:srgbClr val="1E3A8A"/>
            </a:solidFill>
            <a:prstDash val="solid"/>
          </a:ln>
        </p:spPr>
      </p:sp>
      <p:sp>
        <p:nvSpPr>
          <p:cNvPr id="3" name="Shape 1"/>
          <p:cNvSpPr/>
          <p:nvPr/>
        </p:nvSpPr>
        <p:spPr>
          <a:xfrm>
            <a:off x="950976" y="688543"/>
            <a:ext cx="658368" cy="97932"/>
          </a:xfrm>
          <a:prstGeom prst="rect">
            <a:avLst/>
          </a:prstGeom>
          <a:solidFill>
            <a:srgbClr val="1F2937"/>
          </a:solidFill>
          <a:ln/>
        </p:spPr>
      </p:sp>
      <p:sp>
        <p:nvSpPr>
          <p:cNvPr id="4" name="Text 2"/>
          <p:cNvSpPr/>
          <p:nvPr/>
        </p:nvSpPr>
        <p:spPr>
          <a:xfrm>
            <a:off x="457200" y="898398"/>
            <a:ext cx="1645920" cy="559613"/>
          </a:xfrm>
          <a:prstGeom prst="rect">
            <a:avLst/>
          </a:prstGeom>
          <a:noFill/>
          <a:ln/>
        </p:spPr>
        <p:txBody>
          <a:bodyPr wrap="square" rtlCol="0" anchor="ctr"/>
          <a:lstStyle/>
          <a:p>
            <a:pPr algn="ctr" indent="0" marL="0">
              <a:buNone/>
            </a:pPr>
            <a:r>
              <a:rPr lang="en-US" sz="2300" b="1" dirty="0">
                <a:solidFill>
                  <a:srgbClr val="FFFFFF"/>
                </a:solidFill>
                <a:latin typeface="Comic Sans MS" pitchFamily="34" charset="0"/>
                <a:ea typeface="Comic Sans MS" pitchFamily="34" charset="-122"/>
                <a:cs typeface="Comic Sans MS" pitchFamily="34" charset="-120"/>
              </a:rPr>
              <a:t>צְדָקָה</a:t>
            </a:r>
            <a:endParaRPr lang="en-US" sz="2300" dirty="0"/>
          </a:p>
        </p:txBody>
      </p:sp>
      <p:sp>
        <p:nvSpPr>
          <p:cNvPr id="5" name="Shape 3"/>
          <p:cNvSpPr/>
          <p:nvPr/>
        </p:nvSpPr>
        <p:spPr>
          <a:xfrm>
            <a:off x="1148486" y="1499982"/>
            <a:ext cx="263347" cy="229112"/>
          </a:xfrm>
          <a:prstGeom prst="triangle">
            <a:avLst/>
          </a:prstGeom>
          <a:solidFill>
            <a:srgbClr val="F2B705"/>
          </a:solidFill>
          <a:ln/>
        </p:spPr>
      </p:sp>
      <p:sp>
        <p:nvSpPr>
          <p:cNvPr id="6" name="Shape 4"/>
          <p:cNvSpPr/>
          <p:nvPr/>
        </p:nvSpPr>
        <p:spPr>
          <a:xfrm flipV="1">
            <a:off x="1148486" y="1576352"/>
            <a:ext cx="263347" cy="229112"/>
          </a:xfrm>
          <a:prstGeom prst="triangle">
            <a:avLst/>
          </a:prstGeom>
          <a:solidFill>
            <a:srgbClr val="F2B705"/>
          </a:solidFill>
          <a:ln/>
        </p:spPr>
      </p:sp>
      <p:sp>
        <p:nvSpPr>
          <p:cNvPr id="7" name="Shape 5"/>
          <p:cNvSpPr/>
          <p:nvPr/>
        </p:nvSpPr>
        <p:spPr>
          <a:xfrm>
            <a:off x="7589520" y="640080"/>
            <a:ext cx="548640" cy="548640"/>
          </a:xfrm>
          <a:prstGeom prst="ellipse">
            <a:avLst/>
          </a:prstGeom>
          <a:solidFill>
            <a:srgbClr val="F2B705"/>
          </a:solidFill>
          <a:ln w="19050">
            <a:solidFill>
              <a:srgbClr val="B45309"/>
            </a:solidFill>
            <a:prstDash val="solid"/>
          </a:ln>
        </p:spPr>
      </p:sp>
      <p:sp>
        <p:nvSpPr>
          <p:cNvPr id="8" name="Shape 6"/>
          <p:cNvSpPr/>
          <p:nvPr/>
        </p:nvSpPr>
        <p:spPr>
          <a:xfrm>
            <a:off x="8046720" y="1097280"/>
            <a:ext cx="457200" cy="457200"/>
          </a:xfrm>
          <a:prstGeom prst="ellipse">
            <a:avLst/>
          </a:prstGeom>
          <a:solidFill>
            <a:srgbClr val="F2B705"/>
          </a:solidFill>
          <a:ln w="19050">
            <a:solidFill>
              <a:srgbClr val="B45309"/>
            </a:solidFill>
            <a:prstDash val="solid"/>
          </a:ln>
        </p:spPr>
      </p:sp>
      <p:sp>
        <p:nvSpPr>
          <p:cNvPr id="9" name="Shape 7"/>
          <p:cNvSpPr/>
          <p:nvPr/>
        </p:nvSpPr>
        <p:spPr>
          <a:xfrm>
            <a:off x="7315200" y="3291840"/>
            <a:ext cx="1005840" cy="905256"/>
          </a:xfrm>
          <a:prstGeom prst="heart">
            <a:avLst/>
          </a:prstGeom>
          <a:solidFill>
            <a:srgbClr val="EC4899"/>
          </a:solidFill>
          <a:ln/>
        </p:spPr>
      </p:sp>
      <p:sp>
        <p:nvSpPr>
          <p:cNvPr id="10" name="Text 8"/>
          <p:cNvSpPr/>
          <p:nvPr/>
        </p:nvSpPr>
        <p:spPr>
          <a:xfrm>
            <a:off x="914400" y="822960"/>
            <a:ext cx="7315200" cy="1097280"/>
          </a:xfrm>
          <a:prstGeom prst="rect">
            <a:avLst/>
          </a:prstGeom>
          <a:noFill/>
          <a:ln/>
        </p:spPr>
        <p:txBody>
          <a:bodyPr wrap="square" rtlCol="0" anchor="ctr"/>
          <a:lstStyle/>
          <a:p>
            <a:pPr algn="ctr" indent="0" marL="0">
              <a:buNone/>
            </a:pPr>
            <a:r>
              <a:rPr lang="en-US" sz="6000" b="1" dirty="0">
                <a:solidFill>
                  <a:srgbClr val="FFFFFF"/>
                </a:solidFill>
                <a:latin typeface="Comic Sans MS" pitchFamily="34" charset="0"/>
                <a:ea typeface="Comic Sans MS" pitchFamily="34" charset="-122"/>
                <a:cs typeface="Comic Sans MS" pitchFamily="34" charset="-120"/>
              </a:rPr>
              <a:t>Tzedakah</a:t>
            </a:r>
            <a:endParaRPr lang="en-US" sz="6000" dirty="0"/>
          </a:p>
        </p:txBody>
      </p:sp>
      <p:sp>
        <p:nvSpPr>
          <p:cNvPr id="11" name="Text 9"/>
          <p:cNvSpPr/>
          <p:nvPr/>
        </p:nvSpPr>
        <p:spPr>
          <a:xfrm>
            <a:off x="914400" y="1828800"/>
            <a:ext cx="7315200" cy="731520"/>
          </a:xfrm>
          <a:prstGeom prst="rect">
            <a:avLst/>
          </a:prstGeom>
          <a:noFill/>
          <a:ln/>
        </p:spPr>
        <p:txBody>
          <a:bodyPr wrap="square" rtlCol="0" anchor="ctr"/>
          <a:lstStyle/>
          <a:p>
            <a:pPr algn="ctr" indent="0" marL="0">
              <a:buNone/>
            </a:pPr>
            <a:r>
              <a:rPr lang="en-US" sz="3600" dirty="0">
                <a:solidFill>
                  <a:srgbClr val="F2B705"/>
                </a:solidFill>
                <a:latin typeface="Comic Sans MS" pitchFamily="34" charset="0"/>
                <a:ea typeface="Comic Sans MS" pitchFamily="34" charset="-122"/>
                <a:cs typeface="Comic Sans MS" pitchFamily="34" charset="-120"/>
              </a:rPr>
              <a:t>צְדָקָה</a:t>
            </a:r>
            <a:endParaRPr lang="en-US" sz="3600" dirty="0"/>
          </a:p>
        </p:txBody>
      </p:sp>
      <p:sp>
        <p:nvSpPr>
          <p:cNvPr id="12" name="Text 10"/>
          <p:cNvSpPr/>
          <p:nvPr/>
        </p:nvSpPr>
        <p:spPr>
          <a:xfrm>
            <a:off x="914400" y="2651760"/>
            <a:ext cx="7315200" cy="822960"/>
          </a:xfrm>
          <a:prstGeom prst="rect">
            <a:avLst/>
          </a:prstGeom>
          <a:noFill/>
          <a:ln/>
        </p:spPr>
        <p:txBody>
          <a:bodyPr wrap="square" rtlCol="0" anchor="ctr"/>
          <a:lstStyle/>
          <a:p>
            <a:pPr algn="ctr" indent="0" marL="0">
              <a:buNone/>
            </a:pPr>
            <a:r>
              <a:rPr lang="en-US" sz="2400" dirty="0">
                <a:solidFill>
                  <a:srgbClr val="FFFFFF"/>
                </a:solidFill>
                <a:latin typeface="Comic Sans MS" pitchFamily="34" charset="0"/>
                <a:ea typeface="Comic Sans MS" pitchFamily="34" charset="-122"/>
                <a:cs typeface="Comic Sans MS" pitchFamily="34" charset="-120"/>
              </a:rPr>
              <a:t>How do mitzvot help Jewish people feel they belong to God?</a:t>
            </a:r>
            <a:endParaRPr lang="en-US" sz="2400" dirty="0"/>
          </a:p>
        </p:txBody>
      </p:sp>
      <p:sp>
        <p:nvSpPr>
          <p:cNvPr id="13" name="Text 11"/>
          <p:cNvSpPr/>
          <p:nvPr/>
        </p:nvSpPr>
        <p:spPr>
          <a:xfrm>
            <a:off x="914400" y="4297680"/>
            <a:ext cx="7315200" cy="457200"/>
          </a:xfrm>
          <a:prstGeom prst="rect">
            <a:avLst/>
          </a:prstGeom>
          <a:noFill/>
          <a:ln/>
        </p:spPr>
        <p:txBody>
          <a:bodyPr wrap="square" rtlCol="0" anchor="ctr"/>
          <a:lstStyle/>
          <a:p>
            <a:pPr algn="ctr" indent="0" marL="0">
              <a:buNone/>
            </a:pPr>
            <a:r>
              <a:rPr lang="en-US" sz="1600" dirty="0">
                <a:solidFill>
                  <a:srgbClr val="DBEAFE"/>
                </a:solidFill>
                <a:latin typeface="Comic Sans MS" pitchFamily="34" charset="0"/>
                <a:ea typeface="Comic Sans MS" pitchFamily="34" charset="-122"/>
                <a:cs typeface="Comic Sans MS" pitchFamily="34" charset="-120"/>
              </a:rPr>
              <a:t>RE · Year 1/2 · Judaism · Enquire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Do you remember…?</a:t>
            </a:r>
            <a:endParaRPr lang="en-US" sz="3000" dirty="0"/>
          </a:p>
        </p:txBody>
      </p:sp>
      <p:sp>
        <p:nvSpPr>
          <p:cNvPr id="5" name="Shape 3"/>
          <p:cNvSpPr/>
          <p:nvPr/>
        </p:nvSpPr>
        <p:spPr>
          <a:xfrm>
            <a:off x="457200" y="1188720"/>
            <a:ext cx="5120640" cy="749808"/>
          </a:xfrm>
          <a:prstGeom prst="roundRect">
            <a:avLst>
              <a:gd name="adj" fmla="val 18293"/>
            </a:avLst>
          </a:prstGeom>
          <a:solidFill>
            <a:srgbClr val="DBEAFE"/>
          </a:solidFill>
          <a:ln/>
        </p:spPr>
      </p:sp>
      <p:sp>
        <p:nvSpPr>
          <p:cNvPr id="6" name="Text 4"/>
          <p:cNvSpPr/>
          <p:nvPr/>
        </p:nvSpPr>
        <p:spPr>
          <a:xfrm>
            <a:off x="640080" y="1188720"/>
            <a:ext cx="4937760" cy="749808"/>
          </a:xfrm>
          <a:prstGeom prst="rect">
            <a:avLst/>
          </a:prstGeom>
          <a:noFill/>
          <a:ln/>
        </p:spPr>
        <p:txBody>
          <a:bodyPr wrap="square" rtlCol="0" anchor="ctr"/>
          <a:lstStyle/>
          <a:p>
            <a:pPr indent="0" marL="0">
              <a:buNone/>
            </a:pPr>
            <a:r>
              <a:rPr lang="en-US" sz="1900" dirty="0">
                <a:solidFill>
                  <a:srgbClr val="1F2937"/>
                </a:solidFill>
                <a:latin typeface="Comic Sans MS" pitchFamily="34" charset="0"/>
                <a:ea typeface="Comic Sans MS" pitchFamily="34" charset="-122"/>
                <a:cs typeface="Comic Sans MS" pitchFamily="34" charset="-120"/>
              </a:rPr>
              <a:t>What is the Jewish word for a good deed?</a:t>
            </a:r>
            <a:endParaRPr lang="en-US" sz="1900" dirty="0"/>
          </a:p>
        </p:txBody>
      </p:sp>
      <p:sp>
        <p:nvSpPr>
          <p:cNvPr id="7" name="Shape 5"/>
          <p:cNvSpPr/>
          <p:nvPr/>
        </p:nvSpPr>
        <p:spPr>
          <a:xfrm>
            <a:off x="5760720" y="1188720"/>
            <a:ext cx="2926080" cy="749808"/>
          </a:xfrm>
          <a:prstGeom prst="roundRect">
            <a:avLst>
              <a:gd name="adj" fmla="val 18293"/>
            </a:avLst>
          </a:prstGeom>
          <a:solidFill>
            <a:srgbClr val="F2B705"/>
          </a:solidFill>
          <a:ln/>
        </p:spPr>
      </p:sp>
      <p:sp>
        <p:nvSpPr>
          <p:cNvPr id="8" name="Text 6"/>
          <p:cNvSpPr/>
          <p:nvPr/>
        </p:nvSpPr>
        <p:spPr>
          <a:xfrm>
            <a:off x="5760720" y="1188720"/>
            <a:ext cx="2926080" cy="749808"/>
          </a:xfrm>
          <a:prstGeom prst="rect">
            <a:avLst/>
          </a:prstGeom>
          <a:noFill/>
          <a:ln/>
        </p:spPr>
        <p:txBody>
          <a:bodyPr wrap="square" rtlCol="0" anchor="ctr"/>
          <a:lstStyle/>
          <a:p>
            <a:pPr algn="ctr" indent="0" marL="0">
              <a:buNone/>
            </a:pPr>
            <a:r>
              <a:rPr lang="en-US" sz="1700" b="1" dirty="0">
                <a:solidFill>
                  <a:srgbClr val="1E3A8A"/>
                </a:solidFill>
                <a:latin typeface="Comic Sans MS" pitchFamily="34" charset="0"/>
                <a:ea typeface="Comic Sans MS" pitchFamily="34" charset="-122"/>
                <a:cs typeface="Comic Sans MS" pitchFamily="34" charset="-120"/>
              </a:rPr>
              <a:t>Mitzvah</a:t>
            </a:r>
            <a:endParaRPr lang="en-US" sz="1700" dirty="0"/>
          </a:p>
        </p:txBody>
      </p:sp>
      <p:sp>
        <p:nvSpPr>
          <p:cNvPr id="9" name="Shape 7"/>
          <p:cNvSpPr/>
          <p:nvPr/>
        </p:nvSpPr>
        <p:spPr>
          <a:xfrm>
            <a:off x="457200" y="2103120"/>
            <a:ext cx="5120640" cy="749808"/>
          </a:xfrm>
          <a:prstGeom prst="roundRect">
            <a:avLst>
              <a:gd name="adj" fmla="val 18293"/>
            </a:avLst>
          </a:prstGeom>
          <a:solidFill>
            <a:srgbClr val="DBEAFE"/>
          </a:solidFill>
          <a:ln/>
        </p:spPr>
      </p:sp>
      <p:sp>
        <p:nvSpPr>
          <p:cNvPr id="10" name="Text 8"/>
          <p:cNvSpPr/>
          <p:nvPr/>
        </p:nvSpPr>
        <p:spPr>
          <a:xfrm>
            <a:off x="640080" y="2103120"/>
            <a:ext cx="4937760" cy="749808"/>
          </a:xfrm>
          <a:prstGeom prst="rect">
            <a:avLst/>
          </a:prstGeom>
          <a:noFill/>
          <a:ln/>
        </p:spPr>
        <p:txBody>
          <a:bodyPr wrap="square" rtlCol="0" anchor="ctr"/>
          <a:lstStyle/>
          <a:p>
            <a:pPr indent="0" marL="0">
              <a:buNone/>
            </a:pPr>
            <a:r>
              <a:rPr lang="en-US" sz="1900" dirty="0">
                <a:solidFill>
                  <a:srgbClr val="1F2937"/>
                </a:solidFill>
                <a:latin typeface="Comic Sans MS" pitchFamily="34" charset="0"/>
                <a:ea typeface="Comic Sans MS" pitchFamily="34" charset="-122"/>
                <a:cs typeface="Comic Sans MS" pitchFamily="34" charset="-120"/>
              </a:rPr>
              <a:t>What is the word for more than one?</a:t>
            </a:r>
            <a:endParaRPr lang="en-US" sz="1900" dirty="0"/>
          </a:p>
        </p:txBody>
      </p:sp>
      <p:sp>
        <p:nvSpPr>
          <p:cNvPr id="11" name="Shape 9"/>
          <p:cNvSpPr/>
          <p:nvPr/>
        </p:nvSpPr>
        <p:spPr>
          <a:xfrm>
            <a:off x="5760720" y="2103120"/>
            <a:ext cx="2926080" cy="749808"/>
          </a:xfrm>
          <a:prstGeom prst="roundRect">
            <a:avLst>
              <a:gd name="adj" fmla="val 18293"/>
            </a:avLst>
          </a:prstGeom>
          <a:solidFill>
            <a:srgbClr val="F2B705"/>
          </a:solidFill>
          <a:ln/>
        </p:spPr>
      </p:sp>
      <p:sp>
        <p:nvSpPr>
          <p:cNvPr id="12" name="Text 10"/>
          <p:cNvSpPr/>
          <p:nvPr/>
        </p:nvSpPr>
        <p:spPr>
          <a:xfrm>
            <a:off x="5760720" y="2103120"/>
            <a:ext cx="2926080" cy="749808"/>
          </a:xfrm>
          <a:prstGeom prst="rect">
            <a:avLst/>
          </a:prstGeom>
          <a:noFill/>
          <a:ln/>
        </p:spPr>
        <p:txBody>
          <a:bodyPr wrap="square" rtlCol="0" anchor="ctr"/>
          <a:lstStyle/>
          <a:p>
            <a:pPr algn="ctr" indent="0" marL="0">
              <a:buNone/>
            </a:pPr>
            <a:r>
              <a:rPr lang="en-US" sz="1700" b="1" dirty="0">
                <a:solidFill>
                  <a:srgbClr val="1E3A8A"/>
                </a:solidFill>
                <a:latin typeface="Comic Sans MS" pitchFamily="34" charset="0"/>
                <a:ea typeface="Comic Sans MS" pitchFamily="34" charset="-122"/>
                <a:cs typeface="Comic Sans MS" pitchFamily="34" charset="-120"/>
              </a:rPr>
              <a:t>Mitzvot</a:t>
            </a:r>
            <a:endParaRPr lang="en-US" sz="1700" dirty="0"/>
          </a:p>
        </p:txBody>
      </p:sp>
      <p:sp>
        <p:nvSpPr>
          <p:cNvPr id="13" name="Shape 11"/>
          <p:cNvSpPr/>
          <p:nvPr/>
        </p:nvSpPr>
        <p:spPr>
          <a:xfrm>
            <a:off x="457200" y="3017520"/>
            <a:ext cx="5120640" cy="749808"/>
          </a:xfrm>
          <a:prstGeom prst="roundRect">
            <a:avLst>
              <a:gd name="adj" fmla="val 18293"/>
            </a:avLst>
          </a:prstGeom>
          <a:solidFill>
            <a:srgbClr val="DBEAFE"/>
          </a:solidFill>
          <a:ln/>
        </p:spPr>
      </p:sp>
      <p:sp>
        <p:nvSpPr>
          <p:cNvPr id="14" name="Text 12"/>
          <p:cNvSpPr/>
          <p:nvPr/>
        </p:nvSpPr>
        <p:spPr>
          <a:xfrm>
            <a:off x="640080" y="3017520"/>
            <a:ext cx="4937760" cy="749808"/>
          </a:xfrm>
          <a:prstGeom prst="rect">
            <a:avLst/>
          </a:prstGeom>
          <a:noFill/>
          <a:ln/>
        </p:spPr>
        <p:txBody>
          <a:bodyPr wrap="square" rtlCol="0" anchor="ctr"/>
          <a:lstStyle/>
          <a:p>
            <a:pPr indent="0" marL="0">
              <a:buNone/>
            </a:pPr>
            <a:r>
              <a:rPr lang="en-US" sz="1900" dirty="0">
                <a:solidFill>
                  <a:srgbClr val="1F2937"/>
                </a:solidFill>
                <a:latin typeface="Comic Sans MS" pitchFamily="34" charset="0"/>
                <a:ea typeface="Comic Sans MS" pitchFamily="34" charset="-122"/>
                <a:cs typeface="Comic Sans MS" pitchFamily="34" charset="-120"/>
              </a:rPr>
              <a:t>What mitzvah did Zoe do for Gran?</a:t>
            </a:r>
            <a:endParaRPr lang="en-US" sz="1900" dirty="0"/>
          </a:p>
        </p:txBody>
      </p:sp>
      <p:sp>
        <p:nvSpPr>
          <p:cNvPr id="15" name="Shape 13"/>
          <p:cNvSpPr/>
          <p:nvPr/>
        </p:nvSpPr>
        <p:spPr>
          <a:xfrm>
            <a:off x="5760720" y="3017520"/>
            <a:ext cx="2926080" cy="749808"/>
          </a:xfrm>
          <a:prstGeom prst="roundRect">
            <a:avLst>
              <a:gd name="adj" fmla="val 18293"/>
            </a:avLst>
          </a:prstGeom>
          <a:solidFill>
            <a:srgbClr val="F2B705"/>
          </a:solidFill>
          <a:ln/>
        </p:spPr>
      </p:sp>
      <p:sp>
        <p:nvSpPr>
          <p:cNvPr id="16" name="Text 14"/>
          <p:cNvSpPr/>
          <p:nvPr/>
        </p:nvSpPr>
        <p:spPr>
          <a:xfrm>
            <a:off x="5760720" y="3017520"/>
            <a:ext cx="2926080" cy="749808"/>
          </a:xfrm>
          <a:prstGeom prst="rect">
            <a:avLst/>
          </a:prstGeom>
          <a:noFill/>
          <a:ln/>
        </p:spPr>
        <p:txBody>
          <a:bodyPr wrap="square" rtlCol="0" anchor="ctr"/>
          <a:lstStyle/>
          <a:p>
            <a:pPr algn="ctr" indent="0" marL="0">
              <a:buNone/>
            </a:pPr>
            <a:r>
              <a:rPr lang="en-US" sz="1700" b="1" dirty="0">
                <a:solidFill>
                  <a:srgbClr val="1E3A8A"/>
                </a:solidFill>
                <a:latin typeface="Comic Sans MS" pitchFamily="34" charset="0"/>
                <a:ea typeface="Comic Sans MS" pitchFamily="34" charset="-122"/>
                <a:cs typeface="Comic Sans MS" pitchFamily="34" charset="-120"/>
              </a:rPr>
              <a:t>Visited her when she was poorly</a:t>
            </a:r>
            <a:endParaRPr lang="en-US" sz="1700" dirty="0"/>
          </a:p>
        </p:txBody>
      </p:sp>
      <p:sp>
        <p:nvSpPr>
          <p:cNvPr id="17" name="Shape 15"/>
          <p:cNvSpPr/>
          <p:nvPr/>
        </p:nvSpPr>
        <p:spPr>
          <a:xfrm>
            <a:off x="457200" y="3931920"/>
            <a:ext cx="5120640" cy="749808"/>
          </a:xfrm>
          <a:prstGeom prst="roundRect">
            <a:avLst>
              <a:gd name="adj" fmla="val 18293"/>
            </a:avLst>
          </a:prstGeom>
          <a:solidFill>
            <a:srgbClr val="DBEAFE"/>
          </a:solidFill>
          <a:ln/>
        </p:spPr>
      </p:sp>
      <p:sp>
        <p:nvSpPr>
          <p:cNvPr id="18" name="Text 16"/>
          <p:cNvSpPr/>
          <p:nvPr/>
        </p:nvSpPr>
        <p:spPr>
          <a:xfrm>
            <a:off x="640080" y="3931920"/>
            <a:ext cx="4937760" cy="749808"/>
          </a:xfrm>
          <a:prstGeom prst="rect">
            <a:avLst/>
          </a:prstGeom>
          <a:noFill/>
          <a:ln/>
        </p:spPr>
        <p:txBody>
          <a:bodyPr wrap="square" rtlCol="0" anchor="ctr"/>
          <a:lstStyle/>
          <a:p>
            <a:pPr indent="0" marL="0">
              <a:buNone/>
            </a:pPr>
            <a:r>
              <a:rPr lang="en-US" sz="1900" dirty="0">
                <a:solidFill>
                  <a:srgbClr val="1F2937"/>
                </a:solidFill>
                <a:latin typeface="Comic Sans MS" pitchFamily="34" charset="0"/>
                <a:ea typeface="Comic Sans MS" pitchFamily="34" charset="-122"/>
                <a:cs typeface="Comic Sans MS" pitchFamily="34" charset="-120"/>
              </a:rPr>
              <a:t>Who gives Jewish people the mitzvot?</a:t>
            </a:r>
            <a:endParaRPr lang="en-US" sz="1900" dirty="0"/>
          </a:p>
        </p:txBody>
      </p:sp>
      <p:sp>
        <p:nvSpPr>
          <p:cNvPr id="19" name="Shape 17"/>
          <p:cNvSpPr/>
          <p:nvPr/>
        </p:nvSpPr>
        <p:spPr>
          <a:xfrm>
            <a:off x="5760720" y="3931920"/>
            <a:ext cx="2926080" cy="749808"/>
          </a:xfrm>
          <a:prstGeom prst="roundRect">
            <a:avLst>
              <a:gd name="adj" fmla="val 18293"/>
            </a:avLst>
          </a:prstGeom>
          <a:solidFill>
            <a:srgbClr val="F2B705"/>
          </a:solidFill>
          <a:ln/>
        </p:spPr>
      </p:sp>
      <p:sp>
        <p:nvSpPr>
          <p:cNvPr id="20" name="Text 18"/>
          <p:cNvSpPr/>
          <p:nvPr/>
        </p:nvSpPr>
        <p:spPr>
          <a:xfrm>
            <a:off x="5760720" y="3931920"/>
            <a:ext cx="2926080" cy="749808"/>
          </a:xfrm>
          <a:prstGeom prst="rect">
            <a:avLst/>
          </a:prstGeom>
          <a:noFill/>
          <a:ln/>
        </p:spPr>
        <p:txBody>
          <a:bodyPr wrap="square" rtlCol="0" anchor="ctr"/>
          <a:lstStyle/>
          <a:p>
            <a:pPr algn="ctr" indent="0" marL="0">
              <a:buNone/>
            </a:pPr>
            <a:r>
              <a:rPr lang="en-US" sz="1700" b="1" dirty="0">
                <a:solidFill>
                  <a:srgbClr val="1E3A8A"/>
                </a:solidFill>
                <a:latin typeface="Comic Sans MS" pitchFamily="34" charset="0"/>
                <a:ea typeface="Comic Sans MS" pitchFamily="34" charset="-122"/>
                <a:cs typeface="Comic Sans MS" pitchFamily="34" charset="-120"/>
              </a:rPr>
              <a:t>God (in the Torah)</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Today we are finding out…</a:t>
            </a:r>
            <a:endParaRPr lang="en-US" sz="3000" dirty="0"/>
          </a:p>
        </p:txBody>
      </p:sp>
      <p:sp>
        <p:nvSpPr>
          <p:cNvPr id="5" name="Shape 3"/>
          <p:cNvSpPr/>
          <p:nvPr/>
        </p:nvSpPr>
        <p:spPr>
          <a:xfrm>
            <a:off x="457200" y="1188720"/>
            <a:ext cx="8229600" cy="1005840"/>
          </a:xfrm>
          <a:prstGeom prst="roundRect">
            <a:avLst>
              <a:gd name="adj" fmla="val 18182"/>
            </a:avLst>
          </a:prstGeom>
          <a:solidFill>
            <a:srgbClr val="DBEAFE"/>
          </a:solidFill>
          <a:ln w="25400">
            <a:solidFill>
              <a:srgbClr val="1E3A8A"/>
            </a:solidFill>
            <a:prstDash val="solid"/>
          </a:ln>
        </p:spPr>
      </p:sp>
      <p:sp>
        <p:nvSpPr>
          <p:cNvPr id="6" name="Text 4"/>
          <p:cNvSpPr/>
          <p:nvPr/>
        </p:nvSpPr>
        <p:spPr>
          <a:xfrm>
            <a:off x="640080" y="1188720"/>
            <a:ext cx="7863840" cy="1005840"/>
          </a:xfrm>
          <a:prstGeom prst="rect">
            <a:avLst/>
          </a:prstGeom>
          <a:noFill/>
          <a:ln/>
        </p:spPr>
        <p:txBody>
          <a:bodyPr wrap="square" rtlCol="0" anchor="ctr"/>
          <a:lstStyle/>
          <a:p>
            <a:pPr indent="0" marL="0">
              <a:buNone/>
            </a:pPr>
            <a:r>
              <a:rPr lang="en-US" sz="2200" b="1" dirty="0">
                <a:solidFill>
                  <a:srgbClr val="1E3A8A"/>
                </a:solidFill>
                <a:latin typeface="Comic Sans MS" pitchFamily="34" charset="0"/>
                <a:ea typeface="Comic Sans MS" pitchFamily="34" charset="-122"/>
                <a:cs typeface="Comic Sans MS" pitchFamily="34" charset="-120"/>
              </a:rPr>
              <a:t>How do mitzvot help Jewish people feel they belong to God?</a:t>
            </a:r>
            <a:endParaRPr lang="en-US" sz="2200" dirty="0"/>
          </a:p>
        </p:txBody>
      </p:sp>
      <p:sp>
        <p:nvSpPr>
          <p:cNvPr id="7" name="Text 5"/>
          <p:cNvSpPr/>
          <p:nvPr/>
        </p:nvSpPr>
        <p:spPr>
          <a:xfrm>
            <a:off x="548640" y="2468880"/>
            <a:ext cx="8046720" cy="219456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 can name some different mitzvot.</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 can say what a tzedakah box is for.</a:t>
            </a:r>
            <a:endParaRPr lang="en-US" sz="2200" dirty="0"/>
          </a:p>
          <a:p>
            <a:pPr marL="342900" indent="-342900">
              <a:buSzPct val="100000"/>
              <a:buChar char="✔"/>
            </a:pPr>
            <a:r>
              <a:rPr lang="en-US" sz="2200" dirty="0">
                <a:solidFill>
                  <a:srgbClr val="1F2937"/>
                </a:solidFill>
                <a:latin typeface="Comic Sans MS" pitchFamily="34" charset="0"/>
                <a:ea typeface="Comic Sans MS" pitchFamily="34" charset="-122"/>
                <a:cs typeface="Comic Sans MS" pitchFamily="34" charset="-120"/>
              </a:rPr>
              <a:t>I can think of ways to give that are not money.</a:t>
            </a:r>
            <a:endParaRPr lang="en-US" sz="2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Who should we give to?</a:t>
            </a:r>
            <a:endParaRPr lang="en-US" sz="3000" dirty="0"/>
          </a:p>
        </p:txBody>
      </p:sp>
      <p:sp>
        <p:nvSpPr>
          <p:cNvPr id="5" name="Shape 3"/>
          <p:cNvSpPr/>
          <p:nvPr/>
        </p:nvSpPr>
        <p:spPr>
          <a:xfrm>
            <a:off x="320040" y="1097280"/>
            <a:ext cx="2743200" cy="1828800"/>
          </a:xfrm>
          <a:prstGeom prst="roundRect">
            <a:avLst>
              <a:gd name="adj" fmla="val 7500"/>
            </a:avLst>
          </a:prstGeom>
          <a:solidFill>
            <a:srgbClr val="FFFFFF"/>
          </a:solidFill>
          <a:ln w="19050">
            <a:solidFill>
              <a:srgbClr val="1E3A8A"/>
            </a:solidFill>
            <a:prstDash val="solid"/>
          </a:ln>
        </p:spPr>
      </p:sp>
      <p:sp>
        <p:nvSpPr>
          <p:cNvPr id="6" name="Shape 4"/>
          <p:cNvSpPr/>
          <p:nvPr/>
        </p:nvSpPr>
        <p:spPr>
          <a:xfrm>
            <a:off x="1389888" y="1389888"/>
            <a:ext cx="603504" cy="603504"/>
          </a:xfrm>
          <a:prstGeom prst="ellipse">
            <a:avLst/>
          </a:prstGeom>
          <a:solidFill>
            <a:srgbClr val="FFFFFF"/>
          </a:solidFill>
          <a:ln w="38100">
            <a:solidFill>
              <a:srgbClr val="94A3B8"/>
            </a:solidFill>
            <a:prstDash val="solid"/>
          </a:ln>
        </p:spPr>
      </p:sp>
      <p:sp>
        <p:nvSpPr>
          <p:cNvPr id="7" name="Shape 5"/>
          <p:cNvSpPr/>
          <p:nvPr/>
        </p:nvSpPr>
        <p:spPr>
          <a:xfrm>
            <a:off x="1510589" y="1510589"/>
            <a:ext cx="362102" cy="362102"/>
          </a:xfrm>
          <a:prstGeom prst="ellipse">
            <a:avLst/>
          </a:prstGeom>
          <a:solidFill>
            <a:srgbClr val="FFFFFF"/>
          </a:solidFill>
          <a:ln w="19050">
            <a:solidFill>
              <a:srgbClr val="CBD5E1"/>
            </a:solidFill>
            <a:prstDash val="solid"/>
          </a:ln>
        </p:spPr>
      </p:sp>
      <p:sp>
        <p:nvSpPr>
          <p:cNvPr id="8" name="Shape 6"/>
          <p:cNvSpPr/>
          <p:nvPr/>
        </p:nvSpPr>
        <p:spPr>
          <a:xfrm>
            <a:off x="1269187" y="1389888"/>
            <a:ext cx="60350" cy="603504"/>
          </a:xfrm>
          <a:prstGeom prst="roundRect">
            <a:avLst>
              <a:gd name="adj" fmla="val 45455"/>
            </a:avLst>
          </a:prstGeom>
          <a:solidFill>
            <a:srgbClr val="94A3B8"/>
          </a:solidFill>
          <a:ln/>
        </p:spPr>
      </p:sp>
      <p:sp>
        <p:nvSpPr>
          <p:cNvPr id="9" name="Shape 7"/>
          <p:cNvSpPr/>
          <p:nvPr/>
        </p:nvSpPr>
        <p:spPr>
          <a:xfrm>
            <a:off x="2053742" y="1389888"/>
            <a:ext cx="60350" cy="603504"/>
          </a:xfrm>
          <a:prstGeom prst="roundRect">
            <a:avLst>
              <a:gd name="adj" fmla="val 45455"/>
            </a:avLst>
          </a:prstGeom>
          <a:solidFill>
            <a:srgbClr val="94A3B8"/>
          </a:solidFill>
          <a:ln/>
        </p:spPr>
      </p:sp>
      <p:sp>
        <p:nvSpPr>
          <p:cNvPr id="10" name="Text 8"/>
          <p:cNvSpPr/>
          <p:nvPr/>
        </p:nvSpPr>
        <p:spPr>
          <a:xfrm>
            <a:off x="411480" y="2240280"/>
            <a:ext cx="2560320" cy="64008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Someone who is hungry</a:t>
            </a:r>
            <a:endParaRPr lang="en-US" sz="1600" dirty="0"/>
          </a:p>
        </p:txBody>
      </p:sp>
      <p:sp>
        <p:nvSpPr>
          <p:cNvPr id="11" name="Shape 9"/>
          <p:cNvSpPr/>
          <p:nvPr/>
        </p:nvSpPr>
        <p:spPr>
          <a:xfrm>
            <a:off x="457200" y="1234440"/>
            <a:ext cx="320040" cy="320040"/>
          </a:xfrm>
          <a:prstGeom prst="ellipse">
            <a:avLst/>
          </a:prstGeom>
          <a:solidFill>
            <a:srgbClr val="F2B705"/>
          </a:solidFill>
          <a:ln w="19050">
            <a:solidFill>
              <a:srgbClr val="B45309"/>
            </a:solidFill>
            <a:prstDash val="solid"/>
          </a:ln>
        </p:spPr>
      </p:sp>
      <p:sp>
        <p:nvSpPr>
          <p:cNvPr id="12" name="Shape 10"/>
          <p:cNvSpPr/>
          <p:nvPr/>
        </p:nvSpPr>
        <p:spPr>
          <a:xfrm>
            <a:off x="3200400" y="1097280"/>
            <a:ext cx="2743200" cy="1828800"/>
          </a:xfrm>
          <a:prstGeom prst="roundRect">
            <a:avLst>
              <a:gd name="adj" fmla="val 7500"/>
            </a:avLst>
          </a:prstGeom>
          <a:solidFill>
            <a:srgbClr val="FFFFFF"/>
          </a:solidFill>
          <a:ln w="19050">
            <a:solidFill>
              <a:srgbClr val="1E3A8A"/>
            </a:solidFill>
            <a:prstDash val="solid"/>
          </a:ln>
        </p:spPr>
      </p:sp>
      <p:sp>
        <p:nvSpPr>
          <p:cNvPr id="13" name="Shape 11"/>
          <p:cNvSpPr/>
          <p:nvPr/>
        </p:nvSpPr>
        <p:spPr>
          <a:xfrm>
            <a:off x="4541825" y="1289304"/>
            <a:ext cx="60350" cy="804672"/>
          </a:xfrm>
          <a:prstGeom prst="rect">
            <a:avLst/>
          </a:prstGeom>
          <a:solidFill>
            <a:srgbClr val="3B82F6"/>
          </a:solidFill>
          <a:ln/>
        </p:spPr>
      </p:sp>
      <p:sp>
        <p:nvSpPr>
          <p:cNvPr id="14" name="Shape 12"/>
          <p:cNvSpPr/>
          <p:nvPr/>
        </p:nvSpPr>
        <p:spPr>
          <a:xfrm rot="3600000">
            <a:off x="4541825" y="1289304"/>
            <a:ext cx="60350" cy="804672"/>
          </a:xfrm>
          <a:prstGeom prst="rect">
            <a:avLst/>
          </a:prstGeom>
          <a:solidFill>
            <a:srgbClr val="3B82F6"/>
          </a:solidFill>
          <a:ln/>
        </p:spPr>
      </p:sp>
      <p:sp>
        <p:nvSpPr>
          <p:cNvPr id="15" name="Shape 13"/>
          <p:cNvSpPr/>
          <p:nvPr/>
        </p:nvSpPr>
        <p:spPr>
          <a:xfrm rot="7200000">
            <a:off x="4541825" y="1289304"/>
            <a:ext cx="60350" cy="804672"/>
          </a:xfrm>
          <a:prstGeom prst="rect">
            <a:avLst/>
          </a:prstGeom>
          <a:solidFill>
            <a:srgbClr val="3B82F6"/>
          </a:solidFill>
          <a:ln/>
        </p:spPr>
      </p:sp>
      <p:sp>
        <p:nvSpPr>
          <p:cNvPr id="16" name="Shape 14"/>
          <p:cNvSpPr/>
          <p:nvPr/>
        </p:nvSpPr>
        <p:spPr>
          <a:xfrm>
            <a:off x="4471416" y="1591056"/>
            <a:ext cx="201168" cy="201168"/>
          </a:xfrm>
          <a:prstGeom prst="ellipse">
            <a:avLst/>
          </a:prstGeom>
          <a:solidFill>
            <a:srgbClr val="FFFFFF"/>
          </a:solidFill>
          <a:ln w="25400">
            <a:solidFill>
              <a:srgbClr val="3B82F6"/>
            </a:solidFill>
            <a:prstDash val="solid"/>
          </a:ln>
        </p:spPr>
      </p:sp>
      <p:sp>
        <p:nvSpPr>
          <p:cNvPr id="17" name="Text 15"/>
          <p:cNvSpPr/>
          <p:nvPr/>
        </p:nvSpPr>
        <p:spPr>
          <a:xfrm>
            <a:off x="3291840" y="2240280"/>
            <a:ext cx="2560320" cy="64008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Someone who is cold</a:t>
            </a:r>
            <a:endParaRPr lang="en-US" sz="1600" dirty="0"/>
          </a:p>
        </p:txBody>
      </p:sp>
      <p:sp>
        <p:nvSpPr>
          <p:cNvPr id="18" name="Shape 16"/>
          <p:cNvSpPr/>
          <p:nvPr/>
        </p:nvSpPr>
        <p:spPr>
          <a:xfrm>
            <a:off x="3337560" y="1234440"/>
            <a:ext cx="320040" cy="320040"/>
          </a:xfrm>
          <a:prstGeom prst="ellipse">
            <a:avLst/>
          </a:prstGeom>
          <a:solidFill>
            <a:srgbClr val="F2B705"/>
          </a:solidFill>
          <a:ln w="19050">
            <a:solidFill>
              <a:srgbClr val="B45309"/>
            </a:solidFill>
            <a:prstDash val="solid"/>
          </a:ln>
        </p:spPr>
      </p:sp>
      <p:sp>
        <p:nvSpPr>
          <p:cNvPr id="19" name="Shape 17"/>
          <p:cNvSpPr/>
          <p:nvPr/>
        </p:nvSpPr>
        <p:spPr>
          <a:xfrm>
            <a:off x="6080760" y="1097280"/>
            <a:ext cx="2743200" cy="1828800"/>
          </a:xfrm>
          <a:prstGeom prst="roundRect">
            <a:avLst>
              <a:gd name="adj" fmla="val 7500"/>
            </a:avLst>
          </a:prstGeom>
          <a:solidFill>
            <a:srgbClr val="FFFFFF"/>
          </a:solidFill>
          <a:ln w="19050">
            <a:solidFill>
              <a:srgbClr val="1E3A8A"/>
            </a:solidFill>
            <a:prstDash val="solid"/>
          </a:ln>
        </p:spPr>
      </p:sp>
      <p:sp>
        <p:nvSpPr>
          <p:cNvPr id="20" name="Shape 18"/>
          <p:cNvSpPr/>
          <p:nvPr/>
        </p:nvSpPr>
        <p:spPr>
          <a:xfrm rot="-2100000">
            <a:off x="7050024" y="1570939"/>
            <a:ext cx="804672" cy="261518"/>
          </a:xfrm>
          <a:prstGeom prst="roundRect">
            <a:avLst>
              <a:gd name="adj" fmla="val 34965"/>
            </a:avLst>
          </a:prstGeom>
          <a:solidFill>
            <a:srgbClr val="FBCFA0"/>
          </a:solidFill>
          <a:ln w="19050">
            <a:solidFill>
              <a:srgbClr val="D97706"/>
            </a:solidFill>
            <a:prstDash val="solid"/>
          </a:ln>
        </p:spPr>
      </p:sp>
      <p:sp>
        <p:nvSpPr>
          <p:cNvPr id="21" name="Shape 19"/>
          <p:cNvSpPr/>
          <p:nvPr/>
        </p:nvSpPr>
        <p:spPr>
          <a:xfrm rot="-2100000">
            <a:off x="7331659" y="1591056"/>
            <a:ext cx="241402" cy="221285"/>
          </a:xfrm>
          <a:prstGeom prst="rect">
            <a:avLst/>
          </a:prstGeom>
          <a:solidFill>
            <a:srgbClr val="FDE7CC"/>
          </a:solidFill>
          <a:ln/>
        </p:spPr>
      </p:sp>
      <p:sp>
        <p:nvSpPr>
          <p:cNvPr id="22" name="Text 20"/>
          <p:cNvSpPr/>
          <p:nvPr/>
        </p:nvSpPr>
        <p:spPr>
          <a:xfrm>
            <a:off x="6172200" y="2240280"/>
            <a:ext cx="2560320" cy="64008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Someone who is poorly</a:t>
            </a:r>
            <a:endParaRPr lang="en-US" sz="1600" dirty="0"/>
          </a:p>
        </p:txBody>
      </p:sp>
      <p:sp>
        <p:nvSpPr>
          <p:cNvPr id="23" name="Shape 21"/>
          <p:cNvSpPr/>
          <p:nvPr/>
        </p:nvSpPr>
        <p:spPr>
          <a:xfrm>
            <a:off x="6217920" y="1234440"/>
            <a:ext cx="320040" cy="320040"/>
          </a:xfrm>
          <a:prstGeom prst="ellipse">
            <a:avLst/>
          </a:prstGeom>
          <a:solidFill>
            <a:srgbClr val="F2B705"/>
          </a:solidFill>
          <a:ln w="19050">
            <a:solidFill>
              <a:srgbClr val="B45309"/>
            </a:solidFill>
            <a:prstDash val="solid"/>
          </a:ln>
        </p:spPr>
      </p:sp>
      <p:sp>
        <p:nvSpPr>
          <p:cNvPr id="24" name="Shape 22"/>
          <p:cNvSpPr/>
          <p:nvPr/>
        </p:nvSpPr>
        <p:spPr>
          <a:xfrm>
            <a:off x="320040" y="3063240"/>
            <a:ext cx="2743200" cy="1828800"/>
          </a:xfrm>
          <a:prstGeom prst="roundRect">
            <a:avLst>
              <a:gd name="adj" fmla="val 7500"/>
            </a:avLst>
          </a:prstGeom>
          <a:solidFill>
            <a:srgbClr val="FFFFFF"/>
          </a:solidFill>
          <a:ln w="19050">
            <a:solidFill>
              <a:srgbClr val="1E3A8A"/>
            </a:solidFill>
            <a:prstDash val="solid"/>
          </a:ln>
        </p:spPr>
      </p:sp>
      <p:sp>
        <p:nvSpPr>
          <p:cNvPr id="25" name="Shape 23"/>
          <p:cNvSpPr/>
          <p:nvPr/>
        </p:nvSpPr>
        <p:spPr>
          <a:xfrm>
            <a:off x="1570939" y="3275381"/>
            <a:ext cx="241402" cy="241402"/>
          </a:xfrm>
          <a:prstGeom prst="ellipse">
            <a:avLst/>
          </a:prstGeom>
          <a:solidFill>
            <a:srgbClr val="94A3B8"/>
          </a:solidFill>
          <a:ln/>
        </p:spPr>
      </p:sp>
      <p:sp>
        <p:nvSpPr>
          <p:cNvPr id="26" name="Shape 24"/>
          <p:cNvSpPr/>
          <p:nvPr/>
        </p:nvSpPr>
        <p:spPr>
          <a:xfrm>
            <a:off x="1490472" y="3536899"/>
            <a:ext cx="402336" cy="452628"/>
          </a:xfrm>
          <a:prstGeom prst="trapezoid">
            <a:avLst/>
          </a:prstGeom>
          <a:solidFill>
            <a:srgbClr val="94A3B8"/>
          </a:solidFill>
          <a:ln/>
        </p:spPr>
      </p:sp>
      <p:sp>
        <p:nvSpPr>
          <p:cNvPr id="27" name="Shape 25"/>
          <p:cNvSpPr/>
          <p:nvPr/>
        </p:nvSpPr>
        <p:spPr>
          <a:xfrm>
            <a:off x="1812341" y="3204972"/>
            <a:ext cx="301752" cy="201168"/>
          </a:xfrm>
          <a:prstGeom prst="ellipse">
            <a:avLst/>
          </a:prstGeom>
          <a:solidFill>
            <a:srgbClr val="DBEAFE"/>
          </a:solidFill>
          <a:ln w="12700">
            <a:solidFill>
              <a:srgbClr val="94A3B8"/>
            </a:solidFill>
            <a:prstDash val="solid"/>
          </a:ln>
        </p:spPr>
      </p:sp>
      <p:sp>
        <p:nvSpPr>
          <p:cNvPr id="28" name="Text 26"/>
          <p:cNvSpPr/>
          <p:nvPr/>
        </p:nvSpPr>
        <p:spPr>
          <a:xfrm>
            <a:off x="1812341" y="3174797"/>
            <a:ext cx="301752" cy="201168"/>
          </a:xfrm>
          <a:prstGeom prst="rect">
            <a:avLst/>
          </a:prstGeom>
          <a:noFill/>
          <a:ln/>
        </p:spPr>
        <p:txBody>
          <a:bodyPr wrap="square" rtlCol="0" anchor="ctr"/>
          <a:lstStyle/>
          <a:p>
            <a:pPr algn="ctr" indent="0" marL="0">
              <a:buNone/>
            </a:pPr>
            <a:r>
              <a:rPr lang="en-US" sz="1400" dirty="0">
                <a:solidFill>
                  <a:srgbClr val="1F2937"/>
                </a:solidFill>
              </a:rPr>
              <a:t>…</a:t>
            </a:r>
            <a:endParaRPr lang="en-US" sz="1400" dirty="0"/>
          </a:p>
        </p:txBody>
      </p:sp>
      <p:sp>
        <p:nvSpPr>
          <p:cNvPr id="29" name="Text 27"/>
          <p:cNvSpPr/>
          <p:nvPr/>
        </p:nvSpPr>
        <p:spPr>
          <a:xfrm>
            <a:off x="411480" y="4206240"/>
            <a:ext cx="2560320" cy="64008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Someone who is lonely</a:t>
            </a:r>
            <a:endParaRPr lang="en-US" sz="1600" dirty="0"/>
          </a:p>
        </p:txBody>
      </p:sp>
      <p:sp>
        <p:nvSpPr>
          <p:cNvPr id="30" name="Shape 28"/>
          <p:cNvSpPr/>
          <p:nvPr/>
        </p:nvSpPr>
        <p:spPr>
          <a:xfrm>
            <a:off x="457200" y="3200400"/>
            <a:ext cx="320040" cy="320040"/>
          </a:xfrm>
          <a:prstGeom prst="ellipse">
            <a:avLst/>
          </a:prstGeom>
          <a:solidFill>
            <a:srgbClr val="F2B705"/>
          </a:solidFill>
          <a:ln w="19050">
            <a:solidFill>
              <a:srgbClr val="B45309"/>
            </a:solidFill>
            <a:prstDash val="solid"/>
          </a:ln>
        </p:spPr>
      </p:sp>
      <p:sp>
        <p:nvSpPr>
          <p:cNvPr id="31" name="Shape 29"/>
          <p:cNvSpPr/>
          <p:nvPr/>
        </p:nvSpPr>
        <p:spPr>
          <a:xfrm>
            <a:off x="3200400" y="3063240"/>
            <a:ext cx="2743200" cy="1828800"/>
          </a:xfrm>
          <a:prstGeom prst="roundRect">
            <a:avLst>
              <a:gd name="adj" fmla="val 7500"/>
            </a:avLst>
          </a:prstGeom>
          <a:solidFill>
            <a:srgbClr val="FFFFFF"/>
          </a:solidFill>
          <a:ln w="19050">
            <a:solidFill>
              <a:srgbClr val="1E3A8A"/>
            </a:solidFill>
            <a:prstDash val="solid"/>
          </a:ln>
        </p:spPr>
      </p:sp>
      <p:sp>
        <p:nvSpPr>
          <p:cNvPr id="32" name="Shape 30"/>
          <p:cNvSpPr/>
          <p:nvPr/>
        </p:nvSpPr>
        <p:spPr>
          <a:xfrm>
            <a:off x="4370832" y="3607308"/>
            <a:ext cx="402336" cy="352044"/>
          </a:xfrm>
          <a:prstGeom prst="ellipse">
            <a:avLst/>
          </a:prstGeom>
          <a:solidFill>
            <a:srgbClr val="8B5A2B"/>
          </a:solidFill>
          <a:ln/>
        </p:spPr>
      </p:sp>
      <p:sp>
        <p:nvSpPr>
          <p:cNvPr id="33" name="Shape 31"/>
          <p:cNvSpPr/>
          <p:nvPr/>
        </p:nvSpPr>
        <p:spPr>
          <a:xfrm>
            <a:off x="4250131" y="3456432"/>
            <a:ext cx="150876" cy="181051"/>
          </a:xfrm>
          <a:prstGeom prst="ellipse">
            <a:avLst/>
          </a:prstGeom>
          <a:solidFill>
            <a:srgbClr val="8B5A2B"/>
          </a:solidFill>
          <a:ln/>
        </p:spPr>
      </p:sp>
      <p:sp>
        <p:nvSpPr>
          <p:cNvPr id="34" name="Shape 32"/>
          <p:cNvSpPr/>
          <p:nvPr/>
        </p:nvSpPr>
        <p:spPr>
          <a:xfrm>
            <a:off x="4401007" y="3305556"/>
            <a:ext cx="150876" cy="181051"/>
          </a:xfrm>
          <a:prstGeom prst="ellipse">
            <a:avLst/>
          </a:prstGeom>
          <a:solidFill>
            <a:srgbClr val="8B5A2B"/>
          </a:solidFill>
          <a:ln/>
        </p:spPr>
      </p:sp>
      <p:sp>
        <p:nvSpPr>
          <p:cNvPr id="35" name="Shape 33"/>
          <p:cNvSpPr/>
          <p:nvPr/>
        </p:nvSpPr>
        <p:spPr>
          <a:xfrm>
            <a:off x="4602175" y="3305556"/>
            <a:ext cx="150876" cy="181051"/>
          </a:xfrm>
          <a:prstGeom prst="ellipse">
            <a:avLst/>
          </a:prstGeom>
          <a:solidFill>
            <a:srgbClr val="8B5A2B"/>
          </a:solidFill>
          <a:ln/>
        </p:spPr>
      </p:sp>
      <p:sp>
        <p:nvSpPr>
          <p:cNvPr id="36" name="Shape 34"/>
          <p:cNvSpPr/>
          <p:nvPr/>
        </p:nvSpPr>
        <p:spPr>
          <a:xfrm>
            <a:off x="4753051" y="3456432"/>
            <a:ext cx="150876" cy="181051"/>
          </a:xfrm>
          <a:prstGeom prst="ellipse">
            <a:avLst/>
          </a:prstGeom>
          <a:solidFill>
            <a:srgbClr val="8B5A2B"/>
          </a:solidFill>
          <a:ln/>
        </p:spPr>
      </p:sp>
      <p:sp>
        <p:nvSpPr>
          <p:cNvPr id="37" name="Text 35"/>
          <p:cNvSpPr/>
          <p:nvPr/>
        </p:nvSpPr>
        <p:spPr>
          <a:xfrm>
            <a:off x="3291840" y="4206240"/>
            <a:ext cx="2560320" cy="64008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An animal that needs a home</a:t>
            </a:r>
            <a:endParaRPr lang="en-US" sz="1600" dirty="0"/>
          </a:p>
        </p:txBody>
      </p:sp>
      <p:sp>
        <p:nvSpPr>
          <p:cNvPr id="38" name="Shape 36"/>
          <p:cNvSpPr/>
          <p:nvPr/>
        </p:nvSpPr>
        <p:spPr>
          <a:xfrm>
            <a:off x="3337560" y="3200400"/>
            <a:ext cx="320040" cy="320040"/>
          </a:xfrm>
          <a:prstGeom prst="ellipse">
            <a:avLst/>
          </a:prstGeom>
          <a:solidFill>
            <a:srgbClr val="F2B705"/>
          </a:solidFill>
          <a:ln w="19050">
            <a:solidFill>
              <a:srgbClr val="B45309"/>
            </a:solidFill>
            <a:prstDash val="solid"/>
          </a:ln>
        </p:spPr>
      </p:sp>
      <p:sp>
        <p:nvSpPr>
          <p:cNvPr id="39" name="Shape 37"/>
          <p:cNvSpPr/>
          <p:nvPr/>
        </p:nvSpPr>
        <p:spPr>
          <a:xfrm>
            <a:off x="6080760" y="3063240"/>
            <a:ext cx="2743200" cy="1828800"/>
          </a:xfrm>
          <a:prstGeom prst="roundRect">
            <a:avLst>
              <a:gd name="adj" fmla="val 7500"/>
            </a:avLst>
          </a:prstGeom>
          <a:solidFill>
            <a:srgbClr val="FFFFFF"/>
          </a:solidFill>
          <a:ln w="19050">
            <a:solidFill>
              <a:srgbClr val="1E3A8A"/>
            </a:solidFill>
            <a:prstDash val="solid"/>
          </a:ln>
        </p:spPr>
      </p:sp>
      <p:sp>
        <p:nvSpPr>
          <p:cNvPr id="40" name="Shape 38"/>
          <p:cNvSpPr/>
          <p:nvPr/>
        </p:nvSpPr>
        <p:spPr>
          <a:xfrm>
            <a:off x="7050024" y="3255264"/>
            <a:ext cx="804672" cy="352044"/>
          </a:xfrm>
          <a:prstGeom prst="triangle">
            <a:avLst/>
          </a:prstGeom>
          <a:solidFill>
            <a:srgbClr val="DC2626"/>
          </a:solidFill>
          <a:ln/>
        </p:spPr>
      </p:sp>
      <p:sp>
        <p:nvSpPr>
          <p:cNvPr id="41" name="Shape 39"/>
          <p:cNvSpPr/>
          <p:nvPr/>
        </p:nvSpPr>
        <p:spPr>
          <a:xfrm>
            <a:off x="7150608" y="3607308"/>
            <a:ext cx="603504" cy="402336"/>
          </a:xfrm>
          <a:prstGeom prst="rect">
            <a:avLst/>
          </a:prstGeom>
          <a:solidFill>
            <a:srgbClr val="DBEAFE"/>
          </a:solidFill>
          <a:ln w="19050">
            <a:solidFill>
              <a:srgbClr val="1E3A8A"/>
            </a:solidFill>
            <a:prstDash val="solid"/>
          </a:ln>
        </p:spPr>
      </p:sp>
      <p:sp>
        <p:nvSpPr>
          <p:cNvPr id="42" name="Shape 40"/>
          <p:cNvSpPr/>
          <p:nvPr/>
        </p:nvSpPr>
        <p:spPr>
          <a:xfrm>
            <a:off x="7371893" y="3758184"/>
            <a:ext cx="160934" cy="251460"/>
          </a:xfrm>
          <a:prstGeom prst="rect">
            <a:avLst/>
          </a:prstGeom>
          <a:solidFill>
            <a:srgbClr val="8B5A2B"/>
          </a:solidFill>
          <a:ln/>
        </p:spPr>
      </p:sp>
      <p:sp>
        <p:nvSpPr>
          <p:cNvPr id="43" name="Text 41"/>
          <p:cNvSpPr/>
          <p:nvPr/>
        </p:nvSpPr>
        <p:spPr>
          <a:xfrm>
            <a:off x="6172200" y="4206240"/>
            <a:ext cx="2560320" cy="64008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A family whose home was flooded</a:t>
            </a:r>
            <a:endParaRPr lang="en-US" sz="1600" dirty="0"/>
          </a:p>
        </p:txBody>
      </p:sp>
      <p:sp>
        <p:nvSpPr>
          <p:cNvPr id="44" name="Shape 42"/>
          <p:cNvSpPr/>
          <p:nvPr/>
        </p:nvSpPr>
        <p:spPr>
          <a:xfrm>
            <a:off x="6217920" y="3200400"/>
            <a:ext cx="320040" cy="320040"/>
          </a:xfrm>
          <a:prstGeom prst="ellipse">
            <a:avLst/>
          </a:prstGeom>
          <a:solidFill>
            <a:srgbClr val="F2B705"/>
          </a:solidFill>
          <a:ln w="19050">
            <a:solidFill>
              <a:srgbClr val="B45309"/>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Is money the only way to help?</a:t>
            </a:r>
            <a:endParaRPr lang="en-US" sz="3000" dirty="0"/>
          </a:p>
        </p:txBody>
      </p:sp>
      <p:sp>
        <p:nvSpPr>
          <p:cNvPr id="5" name="Shape 3"/>
          <p:cNvSpPr/>
          <p:nvPr/>
        </p:nvSpPr>
        <p:spPr>
          <a:xfrm>
            <a:off x="731520" y="1371600"/>
            <a:ext cx="822960" cy="822960"/>
          </a:xfrm>
          <a:prstGeom prst="ellipse">
            <a:avLst/>
          </a:prstGeom>
          <a:solidFill>
            <a:srgbClr val="F2B705"/>
          </a:solidFill>
          <a:ln w="19050">
            <a:solidFill>
              <a:srgbClr val="B45309"/>
            </a:solidFill>
            <a:prstDash val="solid"/>
          </a:ln>
        </p:spPr>
      </p:sp>
      <p:sp>
        <p:nvSpPr>
          <p:cNvPr id="6" name="Shape 4"/>
          <p:cNvSpPr/>
          <p:nvPr/>
        </p:nvSpPr>
        <p:spPr>
          <a:xfrm>
            <a:off x="1371600" y="1737360"/>
            <a:ext cx="640080" cy="640080"/>
          </a:xfrm>
          <a:prstGeom prst="ellipse">
            <a:avLst/>
          </a:prstGeom>
          <a:solidFill>
            <a:srgbClr val="F2B705"/>
          </a:solidFill>
          <a:ln w="19050">
            <a:solidFill>
              <a:srgbClr val="B45309"/>
            </a:solidFill>
            <a:prstDash val="solid"/>
          </a:ln>
        </p:spPr>
      </p:sp>
      <p:sp>
        <p:nvSpPr>
          <p:cNvPr id="7" name="Shape 5"/>
          <p:cNvSpPr/>
          <p:nvPr/>
        </p:nvSpPr>
        <p:spPr>
          <a:xfrm>
            <a:off x="822960" y="2286000"/>
            <a:ext cx="548640" cy="548640"/>
          </a:xfrm>
          <a:prstGeom prst="ellipse">
            <a:avLst/>
          </a:prstGeom>
          <a:solidFill>
            <a:srgbClr val="F2B705"/>
          </a:solidFill>
          <a:ln w="19050">
            <a:solidFill>
              <a:srgbClr val="B45309"/>
            </a:solidFill>
            <a:prstDash val="solid"/>
          </a:ln>
        </p:spPr>
      </p:sp>
      <p:sp>
        <p:nvSpPr>
          <p:cNvPr id="8" name="Text 6"/>
          <p:cNvSpPr/>
          <p:nvPr/>
        </p:nvSpPr>
        <p:spPr>
          <a:xfrm>
            <a:off x="2377440" y="1371600"/>
            <a:ext cx="6309360" cy="914400"/>
          </a:xfrm>
          <a:prstGeom prst="rect">
            <a:avLst/>
          </a:prstGeom>
          <a:noFill/>
          <a:ln/>
        </p:spPr>
        <p:txBody>
          <a:bodyPr wrap="square" rtlCol="0" anchor="ctr"/>
          <a:lstStyle/>
          <a:p>
            <a:pPr indent="0" marL="0">
              <a:buNone/>
            </a:pPr>
            <a:r>
              <a:rPr lang="en-US" sz="2200" dirty="0">
                <a:solidFill>
                  <a:srgbClr val="1F2937"/>
                </a:solidFill>
                <a:latin typeface="Comic Sans MS" pitchFamily="34" charset="0"/>
                <a:ea typeface="Comic Sans MS" pitchFamily="34" charset="-122"/>
                <a:cs typeface="Comic Sans MS" pitchFamily="34" charset="-120"/>
              </a:rPr>
              <a:t>This is only plastic money, so it can't really help…</a:t>
            </a:r>
            <a:endParaRPr lang="en-US" sz="2200" dirty="0"/>
          </a:p>
        </p:txBody>
      </p:sp>
      <p:sp>
        <p:nvSpPr>
          <p:cNvPr id="9" name="Shape 7"/>
          <p:cNvSpPr/>
          <p:nvPr/>
        </p:nvSpPr>
        <p:spPr>
          <a:xfrm>
            <a:off x="457200" y="2743200"/>
            <a:ext cx="4206240" cy="2103120"/>
          </a:xfrm>
          <a:prstGeom prst="cloudCallout">
            <a:avLst/>
          </a:prstGeom>
          <a:solidFill>
            <a:srgbClr val="DCFCE7"/>
          </a:solidFill>
          <a:ln w="19050">
            <a:solidFill>
              <a:srgbClr val="1E3A8A"/>
            </a:solidFill>
            <a:prstDash val="solid"/>
          </a:ln>
        </p:spPr>
      </p:sp>
      <p:sp>
        <p:nvSpPr>
          <p:cNvPr id="10" name="Text 8"/>
          <p:cNvSpPr/>
          <p:nvPr/>
        </p:nvSpPr>
        <p:spPr>
          <a:xfrm>
            <a:off x="961949" y="3058668"/>
            <a:ext cx="3196742" cy="136702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What else could we give if we don't have money?</a:t>
            </a:r>
            <a:endParaRPr lang="en-US" sz="2000" dirty="0"/>
          </a:p>
        </p:txBody>
      </p:sp>
      <p:sp>
        <p:nvSpPr>
          <p:cNvPr id="11" name="Shape 9"/>
          <p:cNvSpPr/>
          <p:nvPr/>
        </p:nvSpPr>
        <p:spPr>
          <a:xfrm>
            <a:off x="4663440" y="2743200"/>
            <a:ext cx="4023360" cy="2103120"/>
          </a:xfrm>
          <a:prstGeom prst="cloudCallout">
            <a:avLst/>
          </a:prstGeom>
          <a:solidFill>
            <a:srgbClr val="FCE7F3"/>
          </a:solidFill>
          <a:ln w="19050">
            <a:solidFill>
              <a:srgbClr val="1E3A8A"/>
            </a:solidFill>
            <a:prstDash val="solid"/>
          </a:ln>
        </p:spPr>
      </p:sp>
      <p:sp>
        <p:nvSpPr>
          <p:cNvPr id="12" name="Text 10"/>
          <p:cNvSpPr/>
          <p:nvPr/>
        </p:nvSpPr>
        <p:spPr>
          <a:xfrm>
            <a:off x="5146243" y="3058668"/>
            <a:ext cx="3057754" cy="1367028"/>
          </a:xfrm>
          <a:prstGeom prst="rect">
            <a:avLst/>
          </a:prstGeom>
          <a:noFill/>
          <a:ln/>
        </p:spPr>
        <p:txBody>
          <a:bodyPr wrap="square" rtlCol="0" anchor="ctr"/>
          <a:lstStyle/>
          <a:p>
            <a:pPr algn="ctr" indent="0" marL="0">
              <a:buNone/>
            </a:pPr>
            <a:r>
              <a:rPr lang="en-US" sz="2000" dirty="0">
                <a:solidFill>
                  <a:srgbClr val="1F2937"/>
                </a:solidFill>
                <a:latin typeface="Comic Sans MS" pitchFamily="34" charset="0"/>
                <a:ea typeface="Comic Sans MS" pitchFamily="34" charset="-122"/>
                <a:cs typeface="Comic Sans MS" pitchFamily="34" charset="-120"/>
              </a:rPr>
              <a:t>Can you remember how Zoe helped her Gran?</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Zoe has sent us a present!</a:t>
            </a:r>
            <a:endParaRPr lang="en-US" sz="3000" dirty="0"/>
          </a:p>
        </p:txBody>
      </p:sp>
      <p:sp>
        <p:nvSpPr>
          <p:cNvPr id="5" name="Shape 3"/>
          <p:cNvSpPr/>
          <p:nvPr/>
        </p:nvSpPr>
        <p:spPr>
          <a:xfrm>
            <a:off x="822960" y="1737360"/>
            <a:ext cx="2743200" cy="2560320"/>
          </a:xfrm>
          <a:prstGeom prst="rect">
            <a:avLst/>
          </a:prstGeom>
          <a:solidFill>
            <a:srgbClr val="DC2626"/>
          </a:solidFill>
          <a:ln/>
        </p:spPr>
      </p:sp>
      <p:sp>
        <p:nvSpPr>
          <p:cNvPr id="6" name="Shape 4"/>
          <p:cNvSpPr/>
          <p:nvPr/>
        </p:nvSpPr>
        <p:spPr>
          <a:xfrm>
            <a:off x="2057400" y="1737360"/>
            <a:ext cx="274320" cy="2560320"/>
          </a:xfrm>
          <a:prstGeom prst="rect">
            <a:avLst/>
          </a:prstGeom>
          <a:solidFill>
            <a:srgbClr val="F2B705"/>
          </a:solidFill>
          <a:ln/>
        </p:spPr>
      </p:sp>
      <p:sp>
        <p:nvSpPr>
          <p:cNvPr id="7" name="Shape 5"/>
          <p:cNvSpPr/>
          <p:nvPr/>
        </p:nvSpPr>
        <p:spPr>
          <a:xfrm>
            <a:off x="822960" y="2880360"/>
            <a:ext cx="2743200" cy="274320"/>
          </a:xfrm>
          <a:prstGeom prst="rect">
            <a:avLst/>
          </a:prstGeom>
          <a:solidFill>
            <a:srgbClr val="F2B705"/>
          </a:solidFill>
          <a:ln/>
        </p:spPr>
      </p:sp>
      <p:sp>
        <p:nvSpPr>
          <p:cNvPr id="8" name="Shape 6"/>
          <p:cNvSpPr/>
          <p:nvPr/>
        </p:nvSpPr>
        <p:spPr>
          <a:xfrm>
            <a:off x="1600200" y="1325880"/>
            <a:ext cx="594360" cy="457200"/>
          </a:xfrm>
          <a:prstGeom prst="ellipse">
            <a:avLst/>
          </a:prstGeom>
          <a:ln w="76200">
            <a:solidFill>
              <a:srgbClr val="F2B705"/>
            </a:solidFill>
            <a:prstDash val="solid"/>
          </a:ln>
        </p:spPr>
      </p:sp>
      <p:sp>
        <p:nvSpPr>
          <p:cNvPr id="9" name="Shape 7"/>
          <p:cNvSpPr/>
          <p:nvPr/>
        </p:nvSpPr>
        <p:spPr>
          <a:xfrm>
            <a:off x="2194560" y="1325880"/>
            <a:ext cx="594360" cy="457200"/>
          </a:xfrm>
          <a:prstGeom prst="ellipse">
            <a:avLst/>
          </a:prstGeom>
          <a:ln w="76200">
            <a:solidFill>
              <a:srgbClr val="F2B705"/>
            </a:solidFill>
            <a:prstDash val="solid"/>
          </a:ln>
        </p:spPr>
      </p:sp>
      <p:sp>
        <p:nvSpPr>
          <p:cNvPr id="10" name="Text 8"/>
          <p:cNvSpPr/>
          <p:nvPr/>
        </p:nvSpPr>
        <p:spPr>
          <a:xfrm>
            <a:off x="4206240" y="1280160"/>
            <a:ext cx="4572000" cy="2377440"/>
          </a:xfrm>
          <a:prstGeom prst="rect">
            <a:avLst/>
          </a:prstGeom>
          <a:noFill/>
          <a:ln/>
        </p:spPr>
        <p:txBody>
          <a:bodyPr wrap="square" rtlCol="0" anchor="ctr"/>
          <a:lstStyle/>
          <a:p>
            <a:pPr indent="0" marL="0">
              <a:buNone/>
            </a:pPr>
            <a:r>
              <a:rPr lang="en-US" sz="4000" b="1" dirty="0">
                <a:solidFill>
                  <a:srgbClr val="1E3A8A"/>
                </a:solidFill>
                <a:latin typeface="Comic Sans MS" pitchFamily="34" charset="0"/>
                <a:ea typeface="Comic Sans MS" pitchFamily="34" charset="-122"/>
                <a:cs typeface="Comic Sans MS" pitchFamily="34" charset="-120"/>
              </a:rPr>
              <a:t>It's a…</a:t>
            </a:r>
            <a:endParaRPr lang="en-US" sz="4000" dirty="0"/>
          </a:p>
          <a:p>
            <a:pPr indent="0" marL="0">
              <a:buNone/>
            </a:pPr>
            <a:r>
              <a:rPr lang="en-US" sz="4000" b="1" dirty="0">
                <a:solidFill>
                  <a:srgbClr val="1E3A8A"/>
                </a:solidFill>
                <a:latin typeface="Comic Sans MS" pitchFamily="34" charset="0"/>
                <a:ea typeface="Comic Sans MS" pitchFamily="34" charset="-122"/>
                <a:cs typeface="Comic Sans MS" pitchFamily="34" charset="-120"/>
              </a:rPr>
              <a:t>It's a…</a:t>
            </a:r>
            <a:endParaRPr lang="en-US" sz="4000" dirty="0"/>
          </a:p>
          <a:p>
            <a:pPr indent="0" marL="0">
              <a:buNone/>
            </a:pPr>
            <a:r>
              <a:rPr lang="en-US" sz="4000" b="1" dirty="0">
                <a:solidFill>
                  <a:srgbClr val="1E3A8A"/>
                </a:solidFill>
                <a:latin typeface="Comic Sans MS" pitchFamily="34" charset="0"/>
                <a:ea typeface="Comic Sans MS" pitchFamily="34" charset="-122"/>
                <a:cs typeface="Comic Sans MS" pitchFamily="34" charset="-120"/>
              </a:rPr>
              <a:t>It's a…</a:t>
            </a:r>
            <a:endParaRPr lang="en-US" sz="4000" dirty="0"/>
          </a:p>
        </p:txBody>
      </p:sp>
      <p:sp>
        <p:nvSpPr>
          <p:cNvPr id="11" name="Text 9"/>
          <p:cNvSpPr/>
          <p:nvPr/>
        </p:nvSpPr>
        <p:spPr>
          <a:xfrm>
            <a:off x="6949440" y="3291840"/>
            <a:ext cx="1371600" cy="1371600"/>
          </a:xfrm>
          <a:prstGeom prst="rect">
            <a:avLst/>
          </a:prstGeom>
          <a:noFill/>
          <a:ln/>
        </p:spPr>
        <p:txBody>
          <a:bodyPr wrap="square" rtlCol="0" anchor="ctr"/>
          <a:lstStyle/>
          <a:p>
            <a:pPr algn="ctr" indent="0" marL="0">
              <a:buNone/>
            </a:pPr>
            <a:r>
              <a:rPr lang="en-US" sz="8000" b="1" dirty="0">
                <a:solidFill>
                  <a:srgbClr val="F2B705"/>
                </a:solidFill>
                <a:latin typeface="Comic Sans MS" pitchFamily="34" charset="0"/>
                <a:ea typeface="Comic Sans MS" pitchFamily="34" charset="-122"/>
                <a:cs typeface="Comic Sans MS" pitchFamily="34" charset="-120"/>
              </a:rPr>
              <a:t>?</a:t>
            </a:r>
            <a:endParaRPr lang="en-US" sz="8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A note from Zoe</a:t>
            </a:r>
            <a:endParaRPr lang="en-US" sz="3000" dirty="0"/>
          </a:p>
        </p:txBody>
      </p:sp>
      <p:sp>
        <p:nvSpPr>
          <p:cNvPr id="5" name="Shape 3"/>
          <p:cNvSpPr/>
          <p:nvPr/>
        </p:nvSpPr>
        <p:spPr>
          <a:xfrm>
            <a:off x="457200" y="1143000"/>
            <a:ext cx="5669280" cy="3794760"/>
          </a:xfrm>
          <a:prstGeom prst="rect">
            <a:avLst/>
          </a:prstGeom>
          <a:solidFill>
            <a:srgbClr val="FFFFFF"/>
          </a:solidFill>
          <a:ln w="12700">
            <a:solidFill>
              <a:srgbClr val="CBD5E1"/>
            </a:solidFill>
            <a:prstDash val="solid"/>
          </a:ln>
          <a:effectLst>
            <a:outerShdw sx="100000" sy="100000" kx="0" ky="0" algn="bl" rotWithShape="0" blurRad="76200" dist="38100" dir="2700000">
              <a:srgbClr val="000000">
                <a:alpha val="20000"/>
              </a:srgbClr>
            </a:outerShdw>
          </a:effectLst>
        </p:spPr>
      </p:sp>
      <p:sp>
        <p:nvSpPr>
          <p:cNvPr id="6" name="Shape 4"/>
          <p:cNvSpPr/>
          <p:nvPr/>
        </p:nvSpPr>
        <p:spPr>
          <a:xfrm>
            <a:off x="914400" y="1143000"/>
            <a:ext cx="0" cy="3794760"/>
          </a:xfrm>
          <a:prstGeom prst="line">
            <a:avLst/>
          </a:prstGeom>
          <a:noFill/>
          <a:ln w="19050">
            <a:solidFill>
              <a:srgbClr val="FCA5A5"/>
            </a:solidFill>
            <a:prstDash val="solid"/>
          </a:ln>
        </p:spPr>
      </p:sp>
      <p:sp>
        <p:nvSpPr>
          <p:cNvPr id="7" name="Text 5"/>
          <p:cNvSpPr/>
          <p:nvPr/>
        </p:nvSpPr>
        <p:spPr>
          <a:xfrm>
            <a:off x="1005840" y="1234440"/>
            <a:ext cx="4983480" cy="3611880"/>
          </a:xfrm>
          <a:prstGeom prst="rect">
            <a:avLst/>
          </a:prstGeom>
          <a:noFill/>
          <a:ln/>
        </p:spPr>
        <p:txBody>
          <a:bodyPr wrap="square" rtlCol="0" anchor="t"/>
          <a:lstStyle/>
          <a:p>
            <a:pPr indent="0" marL="0">
              <a:buNone/>
            </a:pPr>
            <a:r>
              <a:rPr lang="en-US" sz="1900" dirty="0">
                <a:solidFill>
                  <a:srgbClr val="1F2937"/>
                </a:solidFill>
                <a:latin typeface="Comic Sans MS" pitchFamily="34" charset="0"/>
                <a:ea typeface="Comic Sans MS" pitchFamily="34" charset="-122"/>
                <a:cs typeface="Comic Sans MS" pitchFamily="34" charset="-120"/>
              </a:rPr>
              <a:t>Hi everyone! It's me again.</a:t>
            </a:r>
            <a:endParaRPr lang="en-US" sz="1900" dirty="0"/>
          </a:p>
          <a:p>
            <a:pPr indent="0" marL="0">
              <a:buNone/>
            </a:pPr>
            <a:endParaRPr lang="en-US" sz="1900" dirty="0"/>
          </a:p>
          <a:p>
            <a:pPr indent="0" marL="0">
              <a:buNone/>
            </a:pPr>
            <a:r>
              <a:rPr lang="en-US" sz="1900" dirty="0">
                <a:solidFill>
                  <a:srgbClr val="1F2937"/>
                </a:solidFill>
                <a:latin typeface="Comic Sans MS" pitchFamily="34" charset="0"/>
                <a:ea typeface="Comic Sans MS" pitchFamily="34" charset="-122"/>
                <a:cs typeface="Comic Sans MS" pitchFamily="34" charset="-120"/>
              </a:rPr>
              <a:t>Gran got better really quickly. When I went to visit, she gave me a present. This is it!</a:t>
            </a:r>
            <a:endParaRPr lang="en-US" sz="1900" dirty="0"/>
          </a:p>
          <a:p>
            <a:pPr indent="0" marL="0">
              <a:buNone/>
            </a:pPr>
            <a:endParaRPr lang="en-US" sz="1900" dirty="0"/>
          </a:p>
          <a:p>
            <a:pPr indent="0" marL="0">
              <a:buNone/>
            </a:pPr>
            <a:r>
              <a:rPr lang="en-US" sz="1900" dirty="0">
                <a:solidFill>
                  <a:srgbClr val="1F2937"/>
                </a:solidFill>
                <a:latin typeface="Comic Sans MS" pitchFamily="34" charset="0"/>
                <a:ea typeface="Comic Sans MS" pitchFamily="34" charset="-122"/>
                <a:cs typeface="Comic Sans MS" pitchFamily="34" charset="-120"/>
              </a:rPr>
              <a:t>Gran said it would help me learn more about mitzvot. I hope you enjoy it as much as me!</a:t>
            </a:r>
            <a:endParaRPr lang="en-US" sz="1900" dirty="0"/>
          </a:p>
          <a:p>
            <a:pPr indent="0" marL="0">
              <a:buNone/>
            </a:pPr>
            <a:endParaRPr lang="en-US" sz="1900" dirty="0"/>
          </a:p>
          <a:p>
            <a:pPr indent="0" marL="0">
              <a:buNone/>
            </a:pPr>
            <a:r>
              <a:rPr lang="en-US" sz="1900" dirty="0">
                <a:solidFill>
                  <a:srgbClr val="1F2937"/>
                </a:solidFill>
                <a:latin typeface="Comic Sans MS" pitchFamily="34" charset="0"/>
                <a:ea typeface="Comic Sans MS" pitchFamily="34" charset="-122"/>
                <a:cs typeface="Comic Sans MS" pitchFamily="34" charset="-120"/>
              </a:rPr>
              <a:t>Zoe</a:t>
            </a:r>
            <a:endParaRPr lang="en-US" sz="1900" dirty="0"/>
          </a:p>
        </p:txBody>
      </p:sp>
      <p:sp>
        <p:nvSpPr>
          <p:cNvPr id="8" name="Shape 6"/>
          <p:cNvSpPr/>
          <p:nvPr/>
        </p:nvSpPr>
        <p:spPr>
          <a:xfrm>
            <a:off x="6725412" y="1623060"/>
            <a:ext cx="402336" cy="553212"/>
          </a:xfrm>
          <a:prstGeom prst="ellipse">
            <a:avLst/>
          </a:prstGeom>
          <a:solidFill>
            <a:srgbClr val="4A2C17"/>
          </a:solidFill>
          <a:ln/>
        </p:spPr>
      </p:sp>
      <p:sp>
        <p:nvSpPr>
          <p:cNvPr id="9" name="Shape 7"/>
          <p:cNvSpPr/>
          <p:nvPr/>
        </p:nvSpPr>
        <p:spPr>
          <a:xfrm>
            <a:off x="7831836" y="1623060"/>
            <a:ext cx="402336" cy="553212"/>
          </a:xfrm>
          <a:prstGeom prst="ellipse">
            <a:avLst/>
          </a:prstGeom>
          <a:solidFill>
            <a:srgbClr val="4A2C17"/>
          </a:solidFill>
          <a:ln/>
        </p:spPr>
      </p:sp>
      <p:sp>
        <p:nvSpPr>
          <p:cNvPr id="10" name="Shape 8"/>
          <p:cNvSpPr/>
          <p:nvPr/>
        </p:nvSpPr>
        <p:spPr>
          <a:xfrm>
            <a:off x="6926580" y="1371600"/>
            <a:ext cx="1106424" cy="1005840"/>
          </a:xfrm>
          <a:prstGeom prst="ellipse">
            <a:avLst/>
          </a:prstGeom>
          <a:solidFill>
            <a:srgbClr val="4A2C17"/>
          </a:solidFill>
          <a:ln/>
        </p:spPr>
      </p:sp>
      <p:sp>
        <p:nvSpPr>
          <p:cNvPr id="11" name="Shape 9"/>
          <p:cNvSpPr/>
          <p:nvPr/>
        </p:nvSpPr>
        <p:spPr>
          <a:xfrm>
            <a:off x="6996989" y="1492301"/>
            <a:ext cx="965606" cy="965606"/>
          </a:xfrm>
          <a:prstGeom prst="ellipse">
            <a:avLst/>
          </a:prstGeom>
          <a:solidFill>
            <a:srgbClr val="E0AC69"/>
          </a:solidFill>
          <a:ln/>
        </p:spPr>
      </p:sp>
      <p:sp>
        <p:nvSpPr>
          <p:cNvPr id="12" name="Shape 10"/>
          <p:cNvSpPr/>
          <p:nvPr/>
        </p:nvSpPr>
        <p:spPr>
          <a:xfrm>
            <a:off x="6976872" y="1371600"/>
            <a:ext cx="1005840" cy="352044"/>
          </a:xfrm>
          <a:prstGeom prst="ellipse">
            <a:avLst/>
          </a:prstGeom>
          <a:solidFill>
            <a:srgbClr val="4A2C17"/>
          </a:solidFill>
          <a:ln/>
        </p:spPr>
      </p:sp>
      <p:sp>
        <p:nvSpPr>
          <p:cNvPr id="13" name="Shape 11"/>
          <p:cNvSpPr/>
          <p:nvPr/>
        </p:nvSpPr>
        <p:spPr>
          <a:xfrm>
            <a:off x="7228332" y="1874520"/>
            <a:ext cx="120701" cy="150876"/>
          </a:xfrm>
          <a:prstGeom prst="ellipse">
            <a:avLst/>
          </a:prstGeom>
          <a:solidFill>
            <a:srgbClr val="1F2937"/>
          </a:solidFill>
          <a:ln/>
        </p:spPr>
      </p:sp>
      <p:sp>
        <p:nvSpPr>
          <p:cNvPr id="14" name="Shape 12"/>
          <p:cNvSpPr/>
          <p:nvPr/>
        </p:nvSpPr>
        <p:spPr>
          <a:xfrm>
            <a:off x="7610551" y="1874520"/>
            <a:ext cx="120701" cy="150876"/>
          </a:xfrm>
          <a:prstGeom prst="ellipse">
            <a:avLst/>
          </a:prstGeom>
          <a:solidFill>
            <a:srgbClr val="1F2937"/>
          </a:solidFill>
          <a:ln/>
        </p:spPr>
      </p:sp>
      <p:sp>
        <p:nvSpPr>
          <p:cNvPr id="15" name="Shape 13"/>
          <p:cNvSpPr/>
          <p:nvPr/>
        </p:nvSpPr>
        <p:spPr>
          <a:xfrm>
            <a:off x="7097573" y="2075688"/>
            <a:ext cx="160934" cy="100584"/>
          </a:xfrm>
          <a:prstGeom prst="ellipse">
            <a:avLst/>
          </a:prstGeom>
          <a:solidFill>
            <a:srgbClr val="F4A3A3"/>
          </a:solidFill>
          <a:ln/>
        </p:spPr>
      </p:sp>
      <p:sp>
        <p:nvSpPr>
          <p:cNvPr id="16" name="Shape 14"/>
          <p:cNvSpPr/>
          <p:nvPr/>
        </p:nvSpPr>
        <p:spPr>
          <a:xfrm>
            <a:off x="7701077" y="2075688"/>
            <a:ext cx="160934" cy="100584"/>
          </a:xfrm>
          <a:prstGeom prst="ellipse">
            <a:avLst/>
          </a:prstGeom>
          <a:solidFill>
            <a:srgbClr val="F4A3A3"/>
          </a:solidFill>
          <a:ln/>
        </p:spPr>
      </p:sp>
      <p:sp>
        <p:nvSpPr>
          <p:cNvPr id="17" name="Shape 15"/>
          <p:cNvSpPr/>
          <p:nvPr/>
        </p:nvSpPr>
        <p:spPr>
          <a:xfrm>
            <a:off x="7278624" y="1924812"/>
            <a:ext cx="402336" cy="301752"/>
          </a:xfrm>
          <a:prstGeom prst="arc">
            <a:avLst>
              <a:gd name="adj1" fmla="val 1200000"/>
              <a:gd name="adj2" fmla="val 9600000"/>
            </a:avLst>
          </a:prstGeom>
          <a:noFill/>
          <a:ln w="25400">
            <a:solidFill>
              <a:srgbClr val="1F2937"/>
            </a:solidFill>
            <a:prstDash val="solid"/>
          </a:ln>
        </p:spPr>
      </p:sp>
      <p:sp>
        <p:nvSpPr>
          <p:cNvPr id="18" name="Shape 16"/>
          <p:cNvSpPr/>
          <p:nvPr/>
        </p:nvSpPr>
        <p:spPr>
          <a:xfrm>
            <a:off x="7379208" y="2427732"/>
            <a:ext cx="201168" cy="150876"/>
          </a:xfrm>
          <a:prstGeom prst="rect">
            <a:avLst/>
          </a:prstGeom>
          <a:solidFill>
            <a:srgbClr val="E0AC69"/>
          </a:solidFill>
          <a:ln/>
        </p:spPr>
      </p:sp>
      <p:sp>
        <p:nvSpPr>
          <p:cNvPr id="19" name="Shape 17"/>
          <p:cNvSpPr/>
          <p:nvPr/>
        </p:nvSpPr>
        <p:spPr>
          <a:xfrm>
            <a:off x="6876288" y="2558491"/>
            <a:ext cx="1207008" cy="1257300"/>
          </a:xfrm>
          <a:prstGeom prst="trapezoid">
            <a:avLst/>
          </a:prstGeom>
          <a:solidFill>
            <a:srgbClr val="7C3AED"/>
          </a:solidFill>
          <a:ln/>
        </p:spPr>
      </p:sp>
      <p:sp>
        <p:nvSpPr>
          <p:cNvPr id="20" name="Shape 18"/>
          <p:cNvSpPr/>
          <p:nvPr/>
        </p:nvSpPr>
        <p:spPr>
          <a:xfrm rot="1200000">
            <a:off x="6675120" y="2679192"/>
            <a:ext cx="221285" cy="754380"/>
          </a:xfrm>
          <a:prstGeom prst="rect">
            <a:avLst/>
          </a:prstGeom>
          <a:solidFill>
            <a:srgbClr val="E0AC69"/>
          </a:solidFill>
          <a:ln/>
        </p:spPr>
      </p:sp>
      <p:sp>
        <p:nvSpPr>
          <p:cNvPr id="21" name="Shape 19"/>
          <p:cNvSpPr/>
          <p:nvPr/>
        </p:nvSpPr>
        <p:spPr>
          <a:xfrm rot="-1200000">
            <a:off x="8063179" y="2679192"/>
            <a:ext cx="221285" cy="754380"/>
          </a:xfrm>
          <a:prstGeom prst="rect">
            <a:avLst/>
          </a:prstGeom>
          <a:solidFill>
            <a:srgbClr val="E0AC69"/>
          </a:solidFill>
          <a:ln/>
        </p:spPr>
      </p:sp>
      <p:sp>
        <p:nvSpPr>
          <p:cNvPr id="22" name="Shape 20"/>
          <p:cNvSpPr/>
          <p:nvPr/>
        </p:nvSpPr>
        <p:spPr>
          <a:xfrm>
            <a:off x="7178040" y="3815791"/>
            <a:ext cx="181051" cy="452628"/>
          </a:xfrm>
          <a:prstGeom prst="rect">
            <a:avLst/>
          </a:prstGeom>
          <a:solidFill>
            <a:srgbClr val="E0AC69"/>
          </a:solidFill>
          <a:ln/>
        </p:spPr>
      </p:sp>
      <p:sp>
        <p:nvSpPr>
          <p:cNvPr id="23" name="Shape 21"/>
          <p:cNvSpPr/>
          <p:nvPr/>
        </p:nvSpPr>
        <p:spPr>
          <a:xfrm>
            <a:off x="7600493" y="3815791"/>
            <a:ext cx="181051" cy="452628"/>
          </a:xfrm>
          <a:prstGeom prst="rect">
            <a:avLst/>
          </a:prstGeom>
          <a:solidFill>
            <a:srgbClr val="E0AC69"/>
          </a:solidFill>
          <a:ln/>
        </p:spPr>
      </p:sp>
      <p:sp>
        <p:nvSpPr>
          <p:cNvPr id="24" name="Shape 22"/>
          <p:cNvSpPr/>
          <p:nvPr/>
        </p:nvSpPr>
        <p:spPr>
          <a:xfrm>
            <a:off x="7057339" y="4208069"/>
            <a:ext cx="362102" cy="181051"/>
          </a:xfrm>
          <a:prstGeom prst="roundRect">
            <a:avLst>
              <a:gd name="adj" fmla="val 30303"/>
            </a:avLst>
          </a:prstGeom>
          <a:solidFill>
            <a:srgbClr val="DC2626"/>
          </a:solidFill>
          <a:ln/>
        </p:spPr>
      </p:sp>
      <p:sp>
        <p:nvSpPr>
          <p:cNvPr id="25" name="Shape 23"/>
          <p:cNvSpPr/>
          <p:nvPr/>
        </p:nvSpPr>
        <p:spPr>
          <a:xfrm>
            <a:off x="7540142" y="4208069"/>
            <a:ext cx="362102" cy="181051"/>
          </a:xfrm>
          <a:prstGeom prst="roundRect">
            <a:avLst>
              <a:gd name="adj" fmla="val 30303"/>
            </a:avLst>
          </a:prstGeom>
          <a:solidFill>
            <a:srgbClr val="DC2626"/>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What does the book tell us about mitzvot?</a:t>
            </a:r>
            <a:endParaRPr lang="en-US" sz="3000" dirty="0"/>
          </a:p>
        </p:txBody>
      </p:sp>
      <p:sp>
        <p:nvSpPr>
          <p:cNvPr id="5" name="Shape 3"/>
          <p:cNvSpPr/>
          <p:nvPr/>
        </p:nvSpPr>
        <p:spPr>
          <a:xfrm>
            <a:off x="457200" y="1188720"/>
            <a:ext cx="3017520" cy="3657600"/>
          </a:xfrm>
          <a:prstGeom prst="roundRect">
            <a:avLst>
              <a:gd name="adj" fmla="val 3030"/>
            </a:avLst>
          </a:prstGeom>
          <a:solidFill>
            <a:srgbClr val="FDE68A"/>
          </a:solidFill>
          <a:ln w="38100">
            <a:solidFill>
              <a:srgbClr val="8B5A2B"/>
            </a:solidFill>
            <a:prstDash val="solid"/>
          </a:ln>
        </p:spPr>
      </p:sp>
      <p:sp>
        <p:nvSpPr>
          <p:cNvPr id="6" name="Text 4"/>
          <p:cNvSpPr/>
          <p:nvPr/>
        </p:nvSpPr>
        <p:spPr>
          <a:xfrm>
            <a:off x="548640" y="1280160"/>
            <a:ext cx="2834640" cy="2560320"/>
          </a:xfrm>
          <a:prstGeom prst="rect">
            <a:avLst/>
          </a:prstGeom>
          <a:noFill/>
          <a:ln/>
        </p:spPr>
        <p:txBody>
          <a:bodyPr wrap="square" rtlCol="0" anchor="ctr"/>
          <a:lstStyle/>
          <a:p>
            <a:pPr algn="ctr" indent="0" marL="0">
              <a:buNone/>
            </a:pPr>
            <a:r>
              <a:rPr lang="en-US" sz="3000" b="1" dirty="0">
                <a:solidFill>
                  <a:srgbClr val="1E3A8A"/>
                </a:solidFill>
                <a:latin typeface="Comic Sans MS" pitchFamily="34" charset="0"/>
                <a:ea typeface="Comic Sans MS" pitchFamily="34" charset="-122"/>
                <a:cs typeface="Comic Sans MS" pitchFamily="34" charset="-120"/>
              </a:rPr>
              <a:t>It's a…</a:t>
            </a:r>
            <a:endParaRPr lang="en-US" sz="3000" dirty="0"/>
          </a:p>
          <a:p>
            <a:pPr algn="ctr" indent="0" marL="0">
              <a:buNone/>
            </a:pPr>
            <a:r>
              <a:rPr lang="en-US" sz="3000" b="1" dirty="0">
                <a:solidFill>
                  <a:srgbClr val="1E3A8A"/>
                </a:solidFill>
                <a:latin typeface="Comic Sans MS" pitchFamily="34" charset="0"/>
                <a:ea typeface="Comic Sans MS" pitchFamily="34" charset="-122"/>
                <a:cs typeface="Comic Sans MS" pitchFamily="34" charset="-120"/>
              </a:rPr>
              <a:t>It's a…</a:t>
            </a:r>
            <a:endParaRPr lang="en-US" sz="3000" dirty="0"/>
          </a:p>
          <a:p>
            <a:pPr algn="ctr" indent="0" marL="0">
              <a:buNone/>
            </a:pPr>
            <a:r>
              <a:rPr lang="en-US" sz="3000" b="1" dirty="0">
                <a:solidFill>
                  <a:srgbClr val="1E3A8A"/>
                </a:solidFill>
                <a:latin typeface="Comic Sans MS" pitchFamily="34" charset="0"/>
                <a:ea typeface="Comic Sans MS" pitchFamily="34" charset="-122"/>
                <a:cs typeface="Comic Sans MS" pitchFamily="34" charset="-120"/>
              </a:rPr>
              <a:t>It's a</a:t>
            </a:r>
            <a:endParaRPr lang="en-US" sz="3000" dirty="0"/>
          </a:p>
          <a:p>
            <a:pPr algn="ctr" indent="0" marL="0">
              <a:buNone/>
            </a:pPr>
            <a:r>
              <a:rPr lang="en-US" sz="3000" b="1" dirty="0">
                <a:solidFill>
                  <a:srgbClr val="1E3A8A"/>
                </a:solidFill>
                <a:latin typeface="Comic Sans MS" pitchFamily="34" charset="0"/>
                <a:ea typeface="Comic Sans MS" pitchFamily="34" charset="-122"/>
                <a:cs typeface="Comic Sans MS" pitchFamily="34" charset="-120"/>
              </a:rPr>
              <a:t>Mitzvah</a:t>
            </a:r>
            <a:endParaRPr lang="en-US" sz="3000" dirty="0"/>
          </a:p>
        </p:txBody>
      </p:sp>
      <p:sp>
        <p:nvSpPr>
          <p:cNvPr id="7" name="Text 5"/>
          <p:cNvSpPr/>
          <p:nvPr/>
        </p:nvSpPr>
        <p:spPr>
          <a:xfrm>
            <a:off x="548640" y="3931920"/>
            <a:ext cx="2834640" cy="731520"/>
          </a:xfrm>
          <a:prstGeom prst="rect">
            <a:avLst/>
          </a:prstGeom>
          <a:noFill/>
          <a:ln/>
        </p:spPr>
        <p:txBody>
          <a:bodyPr wrap="square" rtlCol="0" anchor="ctr"/>
          <a:lstStyle/>
          <a:p>
            <a:pPr algn="ctr" indent="0" marL="0">
              <a:buNone/>
            </a:pPr>
            <a:r>
              <a:rPr lang="en-US" sz="1400" dirty="0">
                <a:solidFill>
                  <a:srgbClr val="8B5A2B"/>
                </a:solidFill>
                <a:latin typeface="Comic Sans MS" pitchFamily="34" charset="0"/>
                <a:ea typeface="Comic Sans MS" pitchFamily="34" charset="-122"/>
                <a:cs typeface="Comic Sans MS" pitchFamily="34" charset="-120"/>
              </a:rPr>
              <a:t>Liz Suneby &amp; Diane Heiman</a:t>
            </a:r>
            <a:endParaRPr lang="en-US" sz="1400" dirty="0"/>
          </a:p>
        </p:txBody>
      </p:sp>
      <p:sp>
        <p:nvSpPr>
          <p:cNvPr id="8" name="Text 6"/>
          <p:cNvSpPr/>
          <p:nvPr/>
        </p:nvSpPr>
        <p:spPr>
          <a:xfrm>
            <a:off x="3840480" y="1188720"/>
            <a:ext cx="4846320" cy="548640"/>
          </a:xfrm>
          <a:prstGeom prst="rect">
            <a:avLst/>
          </a:prstGeom>
          <a:noFill/>
          <a:ln/>
        </p:spPr>
        <p:txBody>
          <a:bodyPr wrap="square" rtlCol="0" anchor="ctr"/>
          <a:lstStyle/>
          <a:p>
            <a:pPr indent="0" marL="0">
              <a:buNone/>
            </a:pPr>
            <a:r>
              <a:rPr lang="en-US" sz="2200" b="1" dirty="0">
                <a:solidFill>
                  <a:srgbClr val="1E3A8A"/>
                </a:solidFill>
                <a:latin typeface="Comic Sans MS" pitchFamily="34" charset="0"/>
                <a:ea typeface="Comic Sans MS" pitchFamily="34" charset="-122"/>
                <a:cs typeface="Comic Sans MS" pitchFamily="34" charset="-120"/>
              </a:rPr>
              <a:t>Listen and spot these words:</a:t>
            </a:r>
            <a:endParaRPr lang="en-US" sz="2200" dirty="0"/>
          </a:p>
        </p:txBody>
      </p:sp>
      <p:sp>
        <p:nvSpPr>
          <p:cNvPr id="9" name="Shape 7"/>
          <p:cNvSpPr/>
          <p:nvPr/>
        </p:nvSpPr>
        <p:spPr>
          <a:xfrm>
            <a:off x="3840480" y="1874520"/>
            <a:ext cx="4846320" cy="960120"/>
          </a:xfrm>
          <a:prstGeom prst="roundRect">
            <a:avLst>
              <a:gd name="adj" fmla="val 14286"/>
            </a:avLst>
          </a:prstGeom>
          <a:solidFill>
            <a:srgbClr val="FFFFFF"/>
          </a:solidFill>
          <a:ln w="38100">
            <a:solidFill>
              <a:srgbClr val="7C3AED"/>
            </a:solidFill>
            <a:prstDash val="solid"/>
          </a:ln>
        </p:spPr>
      </p:sp>
      <p:sp>
        <p:nvSpPr>
          <p:cNvPr id="10" name="Text 8"/>
          <p:cNvSpPr/>
          <p:nvPr/>
        </p:nvSpPr>
        <p:spPr>
          <a:xfrm>
            <a:off x="4023360" y="1874520"/>
            <a:ext cx="4572000" cy="960120"/>
          </a:xfrm>
          <a:prstGeom prst="rect">
            <a:avLst/>
          </a:prstGeom>
          <a:noFill/>
          <a:ln/>
        </p:spPr>
        <p:txBody>
          <a:bodyPr wrap="square" rtlCol="0" anchor="ctr"/>
          <a:lstStyle/>
          <a:p>
            <a:pPr indent="0" marL="0">
              <a:buNone/>
            </a:pPr>
            <a:r>
              <a:rPr lang="en-US" sz="2400" b="1" dirty="0">
                <a:solidFill>
                  <a:srgbClr val="1E3A8A"/>
                </a:solidFill>
                <a:latin typeface="Comic Sans MS" pitchFamily="34" charset="0"/>
                <a:ea typeface="Comic Sans MS" pitchFamily="34" charset="-122"/>
                <a:cs typeface="Comic Sans MS" pitchFamily="34" charset="-120"/>
              </a:rPr>
              <a:t>Shabbat</a:t>
            </a:r>
            <a:endParaRPr lang="en-US" sz="2400" dirty="0"/>
          </a:p>
          <a:p>
            <a:pPr indent="0" marL="0">
              <a:buNone/>
            </a:pPr>
            <a:r>
              <a:rPr lang="en-US" sz="1800" dirty="0">
                <a:solidFill>
                  <a:srgbClr val="1F2937"/>
                </a:solidFill>
                <a:latin typeface="Comic Sans MS" pitchFamily="34" charset="0"/>
                <a:ea typeface="Comic Sans MS" pitchFamily="34" charset="-122"/>
                <a:cs typeface="Comic Sans MS" pitchFamily="34" charset="-120"/>
              </a:rPr>
              <a:t>the Jewish day of rest</a:t>
            </a:r>
            <a:endParaRPr lang="en-US" sz="2400" dirty="0"/>
          </a:p>
        </p:txBody>
      </p:sp>
      <p:sp>
        <p:nvSpPr>
          <p:cNvPr id="11" name="Shape 9"/>
          <p:cNvSpPr/>
          <p:nvPr/>
        </p:nvSpPr>
        <p:spPr>
          <a:xfrm>
            <a:off x="3840480" y="3017520"/>
            <a:ext cx="4846320" cy="960120"/>
          </a:xfrm>
          <a:prstGeom prst="roundRect">
            <a:avLst>
              <a:gd name="adj" fmla="val 14286"/>
            </a:avLst>
          </a:prstGeom>
          <a:solidFill>
            <a:srgbClr val="FFFFFF"/>
          </a:solidFill>
          <a:ln w="38100">
            <a:solidFill>
              <a:srgbClr val="F2B705"/>
            </a:solidFill>
            <a:prstDash val="solid"/>
          </a:ln>
        </p:spPr>
      </p:sp>
      <p:sp>
        <p:nvSpPr>
          <p:cNvPr id="12" name="Text 10"/>
          <p:cNvSpPr/>
          <p:nvPr/>
        </p:nvSpPr>
        <p:spPr>
          <a:xfrm>
            <a:off x="4023360" y="3017520"/>
            <a:ext cx="4572000" cy="960120"/>
          </a:xfrm>
          <a:prstGeom prst="rect">
            <a:avLst/>
          </a:prstGeom>
          <a:noFill/>
          <a:ln/>
        </p:spPr>
        <p:txBody>
          <a:bodyPr wrap="square" rtlCol="0" anchor="ctr"/>
          <a:lstStyle/>
          <a:p>
            <a:pPr indent="0" marL="0">
              <a:buNone/>
            </a:pPr>
            <a:r>
              <a:rPr lang="en-US" sz="2400" b="1" dirty="0">
                <a:solidFill>
                  <a:srgbClr val="1E3A8A"/>
                </a:solidFill>
                <a:latin typeface="Comic Sans MS" pitchFamily="34" charset="0"/>
                <a:ea typeface="Comic Sans MS" pitchFamily="34" charset="-122"/>
                <a:cs typeface="Comic Sans MS" pitchFamily="34" charset="-120"/>
              </a:rPr>
              <a:t>Tzedakah</a:t>
            </a:r>
            <a:endParaRPr lang="en-US" sz="2400" dirty="0"/>
          </a:p>
          <a:p>
            <a:pPr indent="0" marL="0">
              <a:buNone/>
            </a:pPr>
            <a:r>
              <a:rPr lang="en-US" sz="1800" dirty="0">
                <a:solidFill>
                  <a:srgbClr val="1F2937"/>
                </a:solidFill>
                <a:latin typeface="Comic Sans MS" pitchFamily="34" charset="0"/>
                <a:ea typeface="Comic Sans MS" pitchFamily="34" charset="-122"/>
                <a:cs typeface="Comic Sans MS" pitchFamily="34" charset="-120"/>
              </a:rPr>
              <a:t>giving to help people in need</a:t>
            </a:r>
            <a:endParaRPr lang="en-US" sz="2400" dirty="0"/>
          </a:p>
        </p:txBody>
      </p:sp>
      <p:sp>
        <p:nvSpPr>
          <p:cNvPr id="13" name="Text 11"/>
          <p:cNvSpPr/>
          <p:nvPr/>
        </p:nvSpPr>
        <p:spPr>
          <a:xfrm>
            <a:off x="3840480" y="4251960"/>
            <a:ext cx="4846320" cy="548640"/>
          </a:xfrm>
          <a:prstGeom prst="rect">
            <a:avLst/>
          </a:prstGeom>
          <a:noFill/>
          <a:ln/>
        </p:spPr>
        <p:txBody>
          <a:bodyPr wrap="square" rtlCol="0" anchor="ctr"/>
          <a:lstStyle/>
          <a:p>
            <a:pPr indent="0" marL="0">
              <a:buNone/>
            </a:pPr>
            <a:r>
              <a:rPr lang="en-US" sz="1800" i="1" dirty="0">
                <a:solidFill>
                  <a:srgbClr val="1F2937"/>
                </a:solidFill>
                <a:latin typeface="Comic Sans MS" pitchFamily="34" charset="0"/>
                <a:ea typeface="Comic Sans MS" pitchFamily="34" charset="-122"/>
                <a:cs typeface="Comic Sans MS" pitchFamily="34" charset="-120"/>
              </a:rPr>
              <a:t>Join in: "It's a… It's a… It's a MITZVAH!"</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What different mitzvot are there?</a:t>
            </a:r>
            <a:endParaRPr lang="en-US" sz="3000" dirty="0"/>
          </a:p>
        </p:txBody>
      </p:sp>
      <p:sp>
        <p:nvSpPr>
          <p:cNvPr id="5" name="Shape 3"/>
          <p:cNvSpPr/>
          <p:nvPr/>
        </p:nvSpPr>
        <p:spPr>
          <a:xfrm>
            <a:off x="320040" y="1188720"/>
            <a:ext cx="2011680" cy="1691640"/>
          </a:xfrm>
          <a:prstGeom prst="roundRect">
            <a:avLst>
              <a:gd name="adj" fmla="val 8108"/>
            </a:avLst>
          </a:prstGeom>
          <a:solidFill>
            <a:srgbClr val="FFFFFF"/>
          </a:solidFill>
          <a:ln w="38100">
            <a:solidFill>
              <a:srgbClr val="EC4899"/>
            </a:solidFill>
            <a:prstDash val="solid"/>
          </a:ln>
        </p:spPr>
      </p:sp>
      <p:sp>
        <p:nvSpPr>
          <p:cNvPr id="6" name="Shape 4"/>
          <p:cNvSpPr/>
          <p:nvPr/>
        </p:nvSpPr>
        <p:spPr>
          <a:xfrm>
            <a:off x="320040" y="1188720"/>
            <a:ext cx="2011680" cy="274320"/>
          </a:xfrm>
          <a:prstGeom prst="rect">
            <a:avLst/>
          </a:prstGeom>
          <a:solidFill>
            <a:srgbClr val="EC4899"/>
          </a:solidFill>
          <a:ln/>
        </p:spPr>
      </p:sp>
      <p:sp>
        <p:nvSpPr>
          <p:cNvPr id="7" name="Text 5"/>
          <p:cNvSpPr/>
          <p:nvPr/>
        </p:nvSpPr>
        <p:spPr>
          <a:xfrm>
            <a:off x="411480" y="1463040"/>
            <a:ext cx="1828800" cy="141732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Visit someone who is ill</a:t>
            </a:r>
            <a:endParaRPr lang="en-US" sz="1600" dirty="0"/>
          </a:p>
        </p:txBody>
      </p:sp>
      <p:sp>
        <p:nvSpPr>
          <p:cNvPr id="8" name="Shape 6"/>
          <p:cNvSpPr/>
          <p:nvPr/>
        </p:nvSpPr>
        <p:spPr>
          <a:xfrm>
            <a:off x="2468880" y="1188720"/>
            <a:ext cx="2011680" cy="1691640"/>
          </a:xfrm>
          <a:prstGeom prst="roundRect">
            <a:avLst>
              <a:gd name="adj" fmla="val 8108"/>
            </a:avLst>
          </a:prstGeom>
          <a:solidFill>
            <a:srgbClr val="FFFFFF"/>
          </a:solidFill>
          <a:ln w="38100">
            <a:solidFill>
              <a:srgbClr val="F2B705"/>
            </a:solidFill>
            <a:prstDash val="solid"/>
          </a:ln>
        </p:spPr>
      </p:sp>
      <p:sp>
        <p:nvSpPr>
          <p:cNvPr id="9" name="Shape 7"/>
          <p:cNvSpPr/>
          <p:nvPr/>
        </p:nvSpPr>
        <p:spPr>
          <a:xfrm>
            <a:off x="2468880" y="1188720"/>
            <a:ext cx="2011680" cy="274320"/>
          </a:xfrm>
          <a:prstGeom prst="rect">
            <a:avLst/>
          </a:prstGeom>
          <a:solidFill>
            <a:srgbClr val="F2B705"/>
          </a:solidFill>
          <a:ln/>
        </p:spPr>
      </p:sp>
      <p:sp>
        <p:nvSpPr>
          <p:cNvPr id="10" name="Text 8"/>
          <p:cNvSpPr/>
          <p:nvPr/>
        </p:nvSpPr>
        <p:spPr>
          <a:xfrm>
            <a:off x="2560320" y="1463040"/>
            <a:ext cx="1828800" cy="141732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Give tzedakah to help others</a:t>
            </a:r>
            <a:endParaRPr lang="en-US" sz="1600" dirty="0"/>
          </a:p>
        </p:txBody>
      </p:sp>
      <p:sp>
        <p:nvSpPr>
          <p:cNvPr id="11" name="Shape 9"/>
          <p:cNvSpPr/>
          <p:nvPr/>
        </p:nvSpPr>
        <p:spPr>
          <a:xfrm>
            <a:off x="4617720" y="1188720"/>
            <a:ext cx="2011680" cy="1691640"/>
          </a:xfrm>
          <a:prstGeom prst="roundRect">
            <a:avLst>
              <a:gd name="adj" fmla="val 8108"/>
            </a:avLst>
          </a:prstGeom>
          <a:solidFill>
            <a:srgbClr val="FFFFFF"/>
          </a:solidFill>
          <a:ln w="38100">
            <a:solidFill>
              <a:srgbClr val="16A34A"/>
            </a:solidFill>
            <a:prstDash val="solid"/>
          </a:ln>
        </p:spPr>
      </p:sp>
      <p:sp>
        <p:nvSpPr>
          <p:cNvPr id="12" name="Shape 10"/>
          <p:cNvSpPr/>
          <p:nvPr/>
        </p:nvSpPr>
        <p:spPr>
          <a:xfrm>
            <a:off x="4617720" y="1188720"/>
            <a:ext cx="2011680" cy="274320"/>
          </a:xfrm>
          <a:prstGeom prst="rect">
            <a:avLst/>
          </a:prstGeom>
          <a:solidFill>
            <a:srgbClr val="16A34A"/>
          </a:solidFill>
          <a:ln/>
        </p:spPr>
      </p:sp>
      <p:sp>
        <p:nvSpPr>
          <p:cNvPr id="13" name="Text 11"/>
          <p:cNvSpPr/>
          <p:nvPr/>
        </p:nvSpPr>
        <p:spPr>
          <a:xfrm>
            <a:off x="4709160" y="1463040"/>
            <a:ext cx="1828800" cy="141732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Welcome guests into your home</a:t>
            </a:r>
            <a:endParaRPr lang="en-US" sz="1600" dirty="0"/>
          </a:p>
        </p:txBody>
      </p:sp>
      <p:sp>
        <p:nvSpPr>
          <p:cNvPr id="14" name="Shape 12"/>
          <p:cNvSpPr/>
          <p:nvPr/>
        </p:nvSpPr>
        <p:spPr>
          <a:xfrm>
            <a:off x="6766560" y="1188720"/>
            <a:ext cx="2011680" cy="1691640"/>
          </a:xfrm>
          <a:prstGeom prst="roundRect">
            <a:avLst>
              <a:gd name="adj" fmla="val 8108"/>
            </a:avLst>
          </a:prstGeom>
          <a:solidFill>
            <a:srgbClr val="FFFFFF"/>
          </a:solidFill>
          <a:ln w="38100">
            <a:solidFill>
              <a:srgbClr val="3B82F6"/>
            </a:solidFill>
            <a:prstDash val="solid"/>
          </a:ln>
        </p:spPr>
      </p:sp>
      <p:sp>
        <p:nvSpPr>
          <p:cNvPr id="15" name="Shape 13"/>
          <p:cNvSpPr/>
          <p:nvPr/>
        </p:nvSpPr>
        <p:spPr>
          <a:xfrm>
            <a:off x="6766560" y="1188720"/>
            <a:ext cx="2011680" cy="274320"/>
          </a:xfrm>
          <a:prstGeom prst="rect">
            <a:avLst/>
          </a:prstGeom>
          <a:solidFill>
            <a:srgbClr val="3B82F6"/>
          </a:solidFill>
          <a:ln/>
        </p:spPr>
      </p:sp>
      <p:sp>
        <p:nvSpPr>
          <p:cNvPr id="16" name="Text 14"/>
          <p:cNvSpPr/>
          <p:nvPr/>
        </p:nvSpPr>
        <p:spPr>
          <a:xfrm>
            <a:off x="6858000" y="1463040"/>
            <a:ext cx="1828800" cy="141732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Respect your parents and grandparents</a:t>
            </a:r>
            <a:endParaRPr lang="en-US" sz="1600" dirty="0"/>
          </a:p>
        </p:txBody>
      </p:sp>
      <p:sp>
        <p:nvSpPr>
          <p:cNvPr id="17" name="Shape 15"/>
          <p:cNvSpPr/>
          <p:nvPr/>
        </p:nvSpPr>
        <p:spPr>
          <a:xfrm>
            <a:off x="320040" y="3063240"/>
            <a:ext cx="2011680" cy="1691640"/>
          </a:xfrm>
          <a:prstGeom prst="roundRect">
            <a:avLst>
              <a:gd name="adj" fmla="val 8108"/>
            </a:avLst>
          </a:prstGeom>
          <a:solidFill>
            <a:srgbClr val="FFFFFF"/>
          </a:solidFill>
          <a:ln w="38100">
            <a:solidFill>
              <a:srgbClr val="8B5A2B"/>
            </a:solidFill>
            <a:prstDash val="solid"/>
          </a:ln>
        </p:spPr>
      </p:sp>
      <p:sp>
        <p:nvSpPr>
          <p:cNvPr id="18" name="Shape 16"/>
          <p:cNvSpPr/>
          <p:nvPr/>
        </p:nvSpPr>
        <p:spPr>
          <a:xfrm>
            <a:off x="320040" y="3063240"/>
            <a:ext cx="2011680" cy="274320"/>
          </a:xfrm>
          <a:prstGeom prst="rect">
            <a:avLst/>
          </a:prstGeom>
          <a:solidFill>
            <a:srgbClr val="8B5A2B"/>
          </a:solidFill>
          <a:ln/>
        </p:spPr>
      </p:sp>
      <p:sp>
        <p:nvSpPr>
          <p:cNvPr id="19" name="Text 17"/>
          <p:cNvSpPr/>
          <p:nvPr/>
        </p:nvSpPr>
        <p:spPr>
          <a:xfrm>
            <a:off x="411480" y="3337560"/>
            <a:ext cx="1828800" cy="141732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Be kind to animals</a:t>
            </a:r>
            <a:endParaRPr lang="en-US" sz="1600" dirty="0"/>
          </a:p>
        </p:txBody>
      </p:sp>
      <p:sp>
        <p:nvSpPr>
          <p:cNvPr id="20" name="Shape 18"/>
          <p:cNvSpPr/>
          <p:nvPr/>
        </p:nvSpPr>
        <p:spPr>
          <a:xfrm>
            <a:off x="2468880" y="3063240"/>
            <a:ext cx="2011680" cy="1691640"/>
          </a:xfrm>
          <a:prstGeom prst="roundRect">
            <a:avLst>
              <a:gd name="adj" fmla="val 8108"/>
            </a:avLst>
          </a:prstGeom>
          <a:solidFill>
            <a:srgbClr val="FFFFFF"/>
          </a:solidFill>
          <a:ln w="38100">
            <a:solidFill>
              <a:srgbClr val="7C3AED"/>
            </a:solidFill>
            <a:prstDash val="solid"/>
          </a:ln>
        </p:spPr>
      </p:sp>
      <p:sp>
        <p:nvSpPr>
          <p:cNvPr id="21" name="Shape 19"/>
          <p:cNvSpPr/>
          <p:nvPr/>
        </p:nvSpPr>
        <p:spPr>
          <a:xfrm>
            <a:off x="2468880" y="3063240"/>
            <a:ext cx="2011680" cy="274320"/>
          </a:xfrm>
          <a:prstGeom prst="rect">
            <a:avLst/>
          </a:prstGeom>
          <a:solidFill>
            <a:srgbClr val="7C3AED"/>
          </a:solidFill>
          <a:ln/>
        </p:spPr>
      </p:sp>
      <p:sp>
        <p:nvSpPr>
          <p:cNvPr id="22" name="Text 20"/>
          <p:cNvSpPr/>
          <p:nvPr/>
        </p:nvSpPr>
        <p:spPr>
          <a:xfrm>
            <a:off x="2560320" y="3337560"/>
            <a:ext cx="1828800" cy="141732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Rest on Shabbat</a:t>
            </a:r>
            <a:endParaRPr lang="en-US" sz="1600" dirty="0"/>
          </a:p>
        </p:txBody>
      </p:sp>
      <p:sp>
        <p:nvSpPr>
          <p:cNvPr id="23" name="Shape 21"/>
          <p:cNvSpPr/>
          <p:nvPr/>
        </p:nvSpPr>
        <p:spPr>
          <a:xfrm>
            <a:off x="4617720" y="3063240"/>
            <a:ext cx="2011680" cy="1691640"/>
          </a:xfrm>
          <a:prstGeom prst="roundRect">
            <a:avLst>
              <a:gd name="adj" fmla="val 8108"/>
            </a:avLst>
          </a:prstGeom>
          <a:solidFill>
            <a:srgbClr val="FFFFFF"/>
          </a:solidFill>
          <a:ln w="38100">
            <a:solidFill>
              <a:srgbClr val="0D9488"/>
            </a:solidFill>
            <a:prstDash val="solid"/>
          </a:ln>
        </p:spPr>
      </p:sp>
      <p:sp>
        <p:nvSpPr>
          <p:cNvPr id="24" name="Shape 22"/>
          <p:cNvSpPr/>
          <p:nvPr/>
        </p:nvSpPr>
        <p:spPr>
          <a:xfrm>
            <a:off x="4617720" y="3063240"/>
            <a:ext cx="2011680" cy="274320"/>
          </a:xfrm>
          <a:prstGeom prst="rect">
            <a:avLst/>
          </a:prstGeom>
          <a:solidFill>
            <a:srgbClr val="0D9488"/>
          </a:solidFill>
          <a:ln/>
        </p:spPr>
      </p:sp>
      <p:sp>
        <p:nvSpPr>
          <p:cNvPr id="25" name="Text 23"/>
          <p:cNvSpPr/>
          <p:nvPr/>
        </p:nvSpPr>
        <p:spPr>
          <a:xfrm>
            <a:off x="4709160" y="3337560"/>
            <a:ext cx="1828800" cy="141732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Look after the world and don't waste things</a:t>
            </a:r>
            <a:endParaRPr lang="en-US" sz="1600" dirty="0"/>
          </a:p>
        </p:txBody>
      </p:sp>
      <p:sp>
        <p:nvSpPr>
          <p:cNvPr id="26" name="Shape 24"/>
          <p:cNvSpPr/>
          <p:nvPr/>
        </p:nvSpPr>
        <p:spPr>
          <a:xfrm>
            <a:off x="6766560" y="3063240"/>
            <a:ext cx="2011680" cy="1691640"/>
          </a:xfrm>
          <a:prstGeom prst="roundRect">
            <a:avLst>
              <a:gd name="adj" fmla="val 8108"/>
            </a:avLst>
          </a:prstGeom>
          <a:solidFill>
            <a:srgbClr val="FFFFFF"/>
          </a:solidFill>
          <a:ln w="38100">
            <a:solidFill>
              <a:srgbClr val="F97316"/>
            </a:solidFill>
            <a:prstDash val="solid"/>
          </a:ln>
        </p:spPr>
      </p:sp>
      <p:sp>
        <p:nvSpPr>
          <p:cNvPr id="27" name="Shape 25"/>
          <p:cNvSpPr/>
          <p:nvPr/>
        </p:nvSpPr>
        <p:spPr>
          <a:xfrm>
            <a:off x="6766560" y="3063240"/>
            <a:ext cx="2011680" cy="274320"/>
          </a:xfrm>
          <a:prstGeom prst="rect">
            <a:avLst/>
          </a:prstGeom>
          <a:solidFill>
            <a:srgbClr val="F97316"/>
          </a:solidFill>
          <a:ln/>
        </p:spPr>
      </p:sp>
      <p:sp>
        <p:nvSpPr>
          <p:cNvPr id="28" name="Text 26"/>
          <p:cNvSpPr/>
          <p:nvPr/>
        </p:nvSpPr>
        <p:spPr>
          <a:xfrm>
            <a:off x="6858000" y="3337560"/>
            <a:ext cx="1828800" cy="1417320"/>
          </a:xfrm>
          <a:prstGeom prst="rect">
            <a:avLst/>
          </a:prstGeom>
          <a:noFill/>
          <a:ln/>
        </p:spPr>
        <p:txBody>
          <a:bodyPr wrap="square" rtlCol="0" anchor="ctr"/>
          <a:lstStyle/>
          <a:p>
            <a:pPr algn="ctr" indent="0" marL="0">
              <a:buNone/>
            </a:pPr>
            <a:r>
              <a:rPr lang="en-US" sz="1600" dirty="0">
                <a:solidFill>
                  <a:srgbClr val="1F2937"/>
                </a:solidFill>
                <a:latin typeface="Comic Sans MS" pitchFamily="34" charset="0"/>
                <a:ea typeface="Comic Sans MS" pitchFamily="34" charset="-122"/>
                <a:cs typeface="Comic Sans MS" pitchFamily="34" charset="-120"/>
              </a:rPr>
              <a:t>Say thank you to God for your food</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Zoe's new idea…</a:t>
            </a:r>
            <a:endParaRPr lang="en-US" sz="3000" dirty="0"/>
          </a:p>
        </p:txBody>
      </p:sp>
      <p:sp>
        <p:nvSpPr>
          <p:cNvPr id="5" name="Shape 3"/>
          <p:cNvSpPr/>
          <p:nvPr/>
        </p:nvSpPr>
        <p:spPr>
          <a:xfrm>
            <a:off x="731520" y="2011680"/>
            <a:ext cx="2926080" cy="2194560"/>
          </a:xfrm>
          <a:prstGeom prst="rect">
            <a:avLst/>
          </a:prstGeom>
          <a:solidFill>
            <a:srgbClr val="C8A165"/>
          </a:solidFill>
          <a:ln w="25400">
            <a:solidFill>
              <a:srgbClr val="8B5A2B"/>
            </a:solidFill>
            <a:prstDash val="solid"/>
          </a:ln>
        </p:spPr>
      </p:sp>
      <p:sp>
        <p:nvSpPr>
          <p:cNvPr id="6" name="Shape 4"/>
          <p:cNvSpPr/>
          <p:nvPr/>
        </p:nvSpPr>
        <p:spPr>
          <a:xfrm>
            <a:off x="731520" y="1463040"/>
            <a:ext cx="2926080" cy="548640"/>
          </a:xfrm>
          <a:prstGeom prst="rect">
            <a:avLst/>
          </a:prstGeom>
          <a:solidFill>
            <a:srgbClr val="D9B77E"/>
          </a:solidFill>
          <a:ln w="25400">
            <a:solidFill>
              <a:srgbClr val="8B5A2B"/>
            </a:solidFill>
            <a:prstDash val="solid"/>
          </a:ln>
        </p:spPr>
      </p:sp>
      <p:sp>
        <p:nvSpPr>
          <p:cNvPr id="7" name="Text 5"/>
          <p:cNvSpPr/>
          <p:nvPr/>
        </p:nvSpPr>
        <p:spPr>
          <a:xfrm>
            <a:off x="731520" y="2011680"/>
            <a:ext cx="2926080" cy="2194560"/>
          </a:xfrm>
          <a:prstGeom prst="rect">
            <a:avLst/>
          </a:prstGeom>
          <a:noFill/>
          <a:ln/>
        </p:spPr>
        <p:txBody>
          <a:bodyPr wrap="square" rtlCol="0" anchor="ctr"/>
          <a:lstStyle/>
          <a:p>
            <a:pPr algn="ctr" indent="0" marL="0">
              <a:buNone/>
            </a:pPr>
            <a:r>
              <a:rPr lang="en-US" sz="9000" b="1" dirty="0">
                <a:solidFill>
                  <a:srgbClr val="FFFFFF"/>
                </a:solidFill>
                <a:latin typeface="Comic Sans MS" pitchFamily="34" charset="0"/>
                <a:ea typeface="Comic Sans MS" pitchFamily="34" charset="-122"/>
                <a:cs typeface="Comic Sans MS" pitchFamily="34" charset="-120"/>
              </a:rPr>
              <a:t>?</a:t>
            </a:r>
            <a:endParaRPr lang="en-US" sz="9000" dirty="0"/>
          </a:p>
        </p:txBody>
      </p:sp>
      <p:sp>
        <p:nvSpPr>
          <p:cNvPr id="8" name="Shape 6"/>
          <p:cNvSpPr/>
          <p:nvPr/>
        </p:nvSpPr>
        <p:spPr>
          <a:xfrm>
            <a:off x="4206240" y="1188720"/>
            <a:ext cx="4480560" cy="3566160"/>
          </a:xfrm>
          <a:prstGeom prst="rect">
            <a:avLst/>
          </a:prstGeom>
          <a:solidFill>
            <a:srgbClr val="FFFFFF"/>
          </a:solidFill>
          <a:ln w="12700">
            <a:solidFill>
              <a:srgbClr val="CBD5E1"/>
            </a:solidFill>
            <a:prstDash val="solid"/>
          </a:ln>
          <a:effectLst>
            <a:outerShdw sx="100000" sy="100000" kx="0" ky="0" algn="bl" rotWithShape="0" blurRad="76200" dist="38100" dir="2700000">
              <a:srgbClr val="000000">
                <a:alpha val="20000"/>
              </a:srgbClr>
            </a:outerShdw>
          </a:effectLst>
        </p:spPr>
      </p:sp>
      <p:sp>
        <p:nvSpPr>
          <p:cNvPr id="9" name="Shape 7"/>
          <p:cNvSpPr/>
          <p:nvPr/>
        </p:nvSpPr>
        <p:spPr>
          <a:xfrm>
            <a:off x="4663440" y="1188720"/>
            <a:ext cx="0" cy="3566160"/>
          </a:xfrm>
          <a:prstGeom prst="line">
            <a:avLst/>
          </a:prstGeom>
          <a:noFill/>
          <a:ln w="19050">
            <a:solidFill>
              <a:srgbClr val="FCA5A5"/>
            </a:solidFill>
            <a:prstDash val="solid"/>
          </a:ln>
        </p:spPr>
      </p:sp>
      <p:sp>
        <p:nvSpPr>
          <p:cNvPr id="10" name="Text 8"/>
          <p:cNvSpPr/>
          <p:nvPr/>
        </p:nvSpPr>
        <p:spPr>
          <a:xfrm>
            <a:off x="4754880" y="1280160"/>
            <a:ext cx="3794760" cy="3383280"/>
          </a:xfrm>
          <a:prstGeom prst="rect">
            <a:avLst/>
          </a:prstGeom>
          <a:noFill/>
          <a:ln/>
        </p:spPr>
        <p:txBody>
          <a:bodyPr wrap="square" rtlCol="0" anchor="t"/>
          <a:lstStyle/>
          <a:p>
            <a:pPr indent="0" marL="0">
              <a:buNone/>
            </a:pPr>
            <a:r>
              <a:rPr lang="en-US" sz="1800" dirty="0">
                <a:solidFill>
                  <a:srgbClr val="1F2937"/>
                </a:solidFill>
                <a:latin typeface="Comic Sans MS" pitchFamily="34" charset="0"/>
                <a:ea typeface="Comic Sans MS" pitchFamily="34" charset="-122"/>
                <a:cs typeface="Comic Sans MS" pitchFamily="34" charset="-120"/>
              </a:rPr>
              <a:t>When Zoe got home from Gran's, she decided to make something to help her do another mitzvah. She will show Gran next time she visits.</a:t>
            </a:r>
            <a:endParaRPr lang="en-US" sz="1800" dirty="0"/>
          </a:p>
          <a:p>
            <a:pPr indent="0" marL="0">
              <a:buNone/>
            </a:pPr>
            <a:endParaRPr lang="en-US" sz="1800" dirty="0"/>
          </a:p>
          <a:p>
            <a:pPr indent="0" marL="0">
              <a:buNone/>
            </a:pPr>
            <a:r>
              <a:rPr lang="en-US" sz="1800" dirty="0">
                <a:solidFill>
                  <a:srgbClr val="1F2937"/>
                </a:solidFill>
                <a:latin typeface="Comic Sans MS" pitchFamily="34" charset="0"/>
                <a:ea typeface="Comic Sans MS" pitchFamily="34" charset="-122"/>
                <a:cs typeface="Comic Sans MS" pitchFamily="34" charset="-120"/>
              </a:rPr>
              <a:t>But it isn't finished yet! What do you think it could be?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What is a tzedakah box?</a:t>
            </a:r>
            <a:endParaRPr lang="en-US" sz="3000" dirty="0"/>
          </a:p>
        </p:txBody>
      </p:sp>
      <p:sp>
        <p:nvSpPr>
          <p:cNvPr id="5" name="Shape 3"/>
          <p:cNvSpPr/>
          <p:nvPr/>
        </p:nvSpPr>
        <p:spPr>
          <a:xfrm>
            <a:off x="640080" y="1371600"/>
            <a:ext cx="2377440" cy="2020824"/>
          </a:xfrm>
          <a:prstGeom prst="rect">
            <a:avLst/>
          </a:prstGeom>
          <a:solidFill>
            <a:srgbClr val="3B82F6"/>
          </a:solidFill>
          <a:ln w="25400">
            <a:solidFill>
              <a:srgbClr val="1E3A8A"/>
            </a:solidFill>
            <a:prstDash val="solid"/>
          </a:ln>
        </p:spPr>
      </p:sp>
      <p:sp>
        <p:nvSpPr>
          <p:cNvPr id="6" name="Shape 4"/>
          <p:cNvSpPr/>
          <p:nvPr/>
        </p:nvSpPr>
        <p:spPr>
          <a:xfrm>
            <a:off x="1353312" y="1573682"/>
            <a:ext cx="950976" cy="141458"/>
          </a:xfrm>
          <a:prstGeom prst="rect">
            <a:avLst/>
          </a:prstGeom>
          <a:solidFill>
            <a:srgbClr val="1F2937"/>
          </a:solidFill>
          <a:ln/>
        </p:spPr>
      </p:sp>
      <p:sp>
        <p:nvSpPr>
          <p:cNvPr id="7" name="Text 5"/>
          <p:cNvSpPr/>
          <p:nvPr/>
        </p:nvSpPr>
        <p:spPr>
          <a:xfrm>
            <a:off x="640080" y="1876806"/>
            <a:ext cx="2377440" cy="808330"/>
          </a:xfrm>
          <a:prstGeom prst="rect">
            <a:avLst/>
          </a:prstGeom>
          <a:noFill/>
          <a:ln/>
        </p:spPr>
        <p:txBody>
          <a:bodyPr wrap="square" rtlCol="0" anchor="ctr"/>
          <a:lstStyle/>
          <a:p>
            <a:pPr algn="ctr" indent="0" marL="0">
              <a:buNone/>
            </a:pPr>
            <a:r>
              <a:rPr lang="en-US" sz="3400" b="1" dirty="0">
                <a:solidFill>
                  <a:srgbClr val="FFFFFF"/>
                </a:solidFill>
                <a:latin typeface="Comic Sans MS" pitchFamily="34" charset="0"/>
                <a:ea typeface="Comic Sans MS" pitchFamily="34" charset="-122"/>
                <a:cs typeface="Comic Sans MS" pitchFamily="34" charset="-120"/>
              </a:rPr>
              <a:t>צְדָקָה</a:t>
            </a:r>
            <a:endParaRPr lang="en-US" sz="3400" dirty="0"/>
          </a:p>
        </p:txBody>
      </p:sp>
      <p:sp>
        <p:nvSpPr>
          <p:cNvPr id="8" name="Shape 6"/>
          <p:cNvSpPr/>
          <p:nvPr/>
        </p:nvSpPr>
        <p:spPr>
          <a:xfrm>
            <a:off x="1638605" y="2745760"/>
            <a:ext cx="380390" cy="330940"/>
          </a:xfrm>
          <a:prstGeom prst="triangle">
            <a:avLst/>
          </a:prstGeom>
          <a:solidFill>
            <a:srgbClr val="F2B705"/>
          </a:solidFill>
          <a:ln/>
        </p:spPr>
      </p:sp>
      <p:sp>
        <p:nvSpPr>
          <p:cNvPr id="9" name="Shape 7"/>
          <p:cNvSpPr/>
          <p:nvPr/>
        </p:nvSpPr>
        <p:spPr>
          <a:xfrm flipV="1">
            <a:off x="1638605" y="2856074"/>
            <a:ext cx="380390" cy="330940"/>
          </a:xfrm>
          <a:prstGeom prst="triangle">
            <a:avLst/>
          </a:prstGeom>
          <a:solidFill>
            <a:srgbClr val="F2B705"/>
          </a:solidFill>
          <a:ln/>
        </p:spPr>
      </p:sp>
      <p:sp>
        <p:nvSpPr>
          <p:cNvPr id="10" name="Shape 8"/>
          <p:cNvSpPr/>
          <p:nvPr/>
        </p:nvSpPr>
        <p:spPr>
          <a:xfrm>
            <a:off x="1600200" y="960120"/>
            <a:ext cx="411480" cy="411480"/>
          </a:xfrm>
          <a:prstGeom prst="ellipse">
            <a:avLst/>
          </a:prstGeom>
          <a:solidFill>
            <a:srgbClr val="F2B705"/>
          </a:solidFill>
          <a:ln w="19050">
            <a:solidFill>
              <a:srgbClr val="B45309"/>
            </a:solidFill>
            <a:prstDash val="solid"/>
          </a:ln>
        </p:spPr>
      </p:sp>
      <p:sp>
        <p:nvSpPr>
          <p:cNvPr id="11" name="Text 9"/>
          <p:cNvSpPr/>
          <p:nvPr/>
        </p:nvSpPr>
        <p:spPr>
          <a:xfrm>
            <a:off x="3474720" y="1188720"/>
            <a:ext cx="5303520" cy="292608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Some Jewish families have a tzedakah box at home. Some people call it a pushke.</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Can you work out what it is for?</a:t>
            </a:r>
            <a:endParaRPr lang="en-US" sz="2200" dirty="0"/>
          </a:p>
          <a:p>
            <a:pPr marL="342900" indent="-342900">
              <a:buSzPct val="100000"/>
              <a:buChar char="★"/>
            </a:pPr>
            <a:r>
              <a:rPr lang="en-US" sz="2200" dirty="0">
                <a:solidFill>
                  <a:srgbClr val="1F2937"/>
                </a:solidFill>
                <a:latin typeface="Comic Sans MS" pitchFamily="34" charset="0"/>
                <a:ea typeface="Comic Sans MS" pitchFamily="34" charset="-122"/>
                <a:cs typeface="Comic Sans MS" pitchFamily="34" charset="-120"/>
              </a:rPr>
              <a:t>It collects money… but NOT to keep!</a:t>
            </a:r>
            <a:endParaRPr lang="en-US" sz="2200" dirty="0"/>
          </a:p>
        </p:txBody>
      </p:sp>
      <p:sp>
        <p:nvSpPr>
          <p:cNvPr id="12" name="Shape 10"/>
          <p:cNvSpPr/>
          <p:nvPr/>
        </p:nvSpPr>
        <p:spPr>
          <a:xfrm>
            <a:off x="3474720" y="4114800"/>
            <a:ext cx="5212080" cy="731520"/>
          </a:xfrm>
          <a:prstGeom prst="roundRect">
            <a:avLst>
              <a:gd name="adj" fmla="val 18750"/>
            </a:avLst>
          </a:prstGeom>
          <a:solidFill>
            <a:srgbClr val="F2B705"/>
          </a:solidFill>
          <a:ln/>
        </p:spPr>
      </p:sp>
      <p:sp>
        <p:nvSpPr>
          <p:cNvPr id="13" name="Text 11"/>
          <p:cNvSpPr/>
          <p:nvPr/>
        </p:nvSpPr>
        <p:spPr>
          <a:xfrm>
            <a:off x="3611880" y="4114800"/>
            <a:ext cx="5029200" cy="731520"/>
          </a:xfrm>
          <a:prstGeom prst="rect">
            <a:avLst/>
          </a:prstGeom>
          <a:noFill/>
          <a:ln/>
        </p:spPr>
        <p:txBody>
          <a:bodyPr wrap="square" rtlCol="0" anchor="ctr"/>
          <a:lstStyle/>
          <a:p>
            <a:pPr indent="0" marL="0">
              <a:buNone/>
            </a:pPr>
            <a:r>
              <a:rPr lang="en-US" sz="1800" b="1" dirty="0">
                <a:solidFill>
                  <a:srgbClr val="1E3A8A"/>
                </a:solidFill>
                <a:latin typeface="Comic Sans MS" pitchFamily="34" charset="0"/>
                <a:ea typeface="Comic Sans MS" pitchFamily="34" charset="-122"/>
                <a:cs typeface="Comic Sans MS" pitchFamily="34" charset="-120"/>
              </a:rPr>
              <a:t>Tzedakah</a:t>
            </a:r>
            <a:pPr indent="0" marL="0">
              <a:buNone/>
            </a:pPr>
            <a:r>
              <a:rPr lang="en-US" sz="1800" dirty="0">
                <a:solidFill>
                  <a:srgbClr val="1F2937"/>
                </a:solidFill>
                <a:latin typeface="Comic Sans MS" pitchFamily="34" charset="0"/>
                <a:ea typeface="Comic Sans MS" pitchFamily="34" charset="-122"/>
                <a:cs typeface="Comic Sans MS" pitchFamily="34" charset="-120"/>
              </a:rPr>
              <a:t> = giving to help people in need. It is the RIGHT thing to do.</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Piggy bank or tzedakah box?</a:t>
            </a:r>
            <a:endParaRPr lang="en-US" sz="3000" dirty="0"/>
          </a:p>
        </p:txBody>
      </p:sp>
      <p:sp>
        <p:nvSpPr>
          <p:cNvPr id="5" name="Shape 3"/>
          <p:cNvSpPr/>
          <p:nvPr/>
        </p:nvSpPr>
        <p:spPr>
          <a:xfrm>
            <a:off x="1671523" y="1278697"/>
            <a:ext cx="395021" cy="384048"/>
          </a:xfrm>
          <a:prstGeom prst="triangle">
            <a:avLst/>
          </a:prstGeom>
          <a:solidFill>
            <a:srgbClr val="F9A8D4"/>
          </a:solidFill>
          <a:ln/>
        </p:spPr>
      </p:sp>
      <p:sp>
        <p:nvSpPr>
          <p:cNvPr id="6" name="Shape 4"/>
          <p:cNvSpPr/>
          <p:nvPr/>
        </p:nvSpPr>
        <p:spPr>
          <a:xfrm>
            <a:off x="1627632" y="2615184"/>
            <a:ext cx="219456" cy="460858"/>
          </a:xfrm>
          <a:prstGeom prst="rect">
            <a:avLst/>
          </a:prstGeom>
          <a:solidFill>
            <a:srgbClr val="F9A8D4"/>
          </a:solidFill>
          <a:ln/>
        </p:spPr>
      </p:sp>
      <p:sp>
        <p:nvSpPr>
          <p:cNvPr id="7" name="Shape 5"/>
          <p:cNvSpPr/>
          <p:nvPr/>
        </p:nvSpPr>
        <p:spPr>
          <a:xfrm>
            <a:off x="1956816" y="2615184"/>
            <a:ext cx="219456" cy="460858"/>
          </a:xfrm>
          <a:prstGeom prst="rect">
            <a:avLst/>
          </a:prstGeom>
          <a:solidFill>
            <a:srgbClr val="F9A8D4"/>
          </a:solidFill>
          <a:ln/>
        </p:spPr>
      </p:sp>
      <p:sp>
        <p:nvSpPr>
          <p:cNvPr id="8" name="Shape 6"/>
          <p:cNvSpPr/>
          <p:nvPr/>
        </p:nvSpPr>
        <p:spPr>
          <a:xfrm>
            <a:off x="2505456" y="2615184"/>
            <a:ext cx="219456" cy="460858"/>
          </a:xfrm>
          <a:prstGeom prst="rect">
            <a:avLst/>
          </a:prstGeom>
          <a:solidFill>
            <a:srgbClr val="F9A8D4"/>
          </a:solidFill>
          <a:ln/>
        </p:spPr>
      </p:sp>
      <p:sp>
        <p:nvSpPr>
          <p:cNvPr id="9" name="Shape 7"/>
          <p:cNvSpPr/>
          <p:nvPr/>
        </p:nvSpPr>
        <p:spPr>
          <a:xfrm>
            <a:off x="2834640" y="2615184"/>
            <a:ext cx="219456" cy="460858"/>
          </a:xfrm>
          <a:prstGeom prst="rect">
            <a:avLst/>
          </a:prstGeom>
          <a:solidFill>
            <a:srgbClr val="F9A8D4"/>
          </a:solidFill>
          <a:ln/>
        </p:spPr>
      </p:sp>
      <p:sp>
        <p:nvSpPr>
          <p:cNvPr id="10" name="Shape 8"/>
          <p:cNvSpPr/>
          <p:nvPr/>
        </p:nvSpPr>
        <p:spPr>
          <a:xfrm>
            <a:off x="1188720" y="1463040"/>
            <a:ext cx="2194560" cy="1382573"/>
          </a:xfrm>
          <a:prstGeom prst="ellipse">
            <a:avLst/>
          </a:prstGeom>
          <a:solidFill>
            <a:srgbClr val="F9A8D4"/>
          </a:solidFill>
          <a:ln/>
        </p:spPr>
      </p:sp>
      <p:sp>
        <p:nvSpPr>
          <p:cNvPr id="11" name="Shape 9"/>
          <p:cNvSpPr/>
          <p:nvPr/>
        </p:nvSpPr>
        <p:spPr>
          <a:xfrm>
            <a:off x="1013155" y="1923898"/>
            <a:ext cx="438912" cy="384048"/>
          </a:xfrm>
          <a:prstGeom prst="ellipse">
            <a:avLst/>
          </a:prstGeom>
          <a:solidFill>
            <a:srgbClr val="F472B6"/>
          </a:solidFill>
          <a:ln/>
        </p:spPr>
      </p:sp>
      <p:sp>
        <p:nvSpPr>
          <p:cNvPr id="12" name="Shape 10"/>
          <p:cNvSpPr/>
          <p:nvPr/>
        </p:nvSpPr>
        <p:spPr>
          <a:xfrm>
            <a:off x="1627632" y="1847088"/>
            <a:ext cx="153619" cy="153619"/>
          </a:xfrm>
          <a:prstGeom prst="ellipse">
            <a:avLst/>
          </a:prstGeom>
          <a:solidFill>
            <a:srgbClr val="1F2937"/>
          </a:solidFill>
          <a:ln/>
        </p:spPr>
      </p:sp>
      <p:sp>
        <p:nvSpPr>
          <p:cNvPr id="13" name="Shape 11"/>
          <p:cNvSpPr/>
          <p:nvPr/>
        </p:nvSpPr>
        <p:spPr>
          <a:xfrm>
            <a:off x="2176272" y="1509126"/>
            <a:ext cx="548640" cy="92172"/>
          </a:xfrm>
          <a:prstGeom prst="rect">
            <a:avLst/>
          </a:prstGeom>
          <a:solidFill>
            <a:srgbClr val="1F2937"/>
          </a:solidFill>
          <a:ln/>
        </p:spPr>
      </p:sp>
      <p:sp>
        <p:nvSpPr>
          <p:cNvPr id="14" name="Shape 12"/>
          <p:cNvSpPr/>
          <p:nvPr/>
        </p:nvSpPr>
        <p:spPr>
          <a:xfrm>
            <a:off x="5669280" y="1371600"/>
            <a:ext cx="2103120" cy="1787652"/>
          </a:xfrm>
          <a:prstGeom prst="rect">
            <a:avLst/>
          </a:prstGeom>
          <a:solidFill>
            <a:srgbClr val="3B82F6"/>
          </a:solidFill>
          <a:ln w="25400">
            <a:solidFill>
              <a:srgbClr val="1E3A8A"/>
            </a:solidFill>
            <a:prstDash val="solid"/>
          </a:ln>
        </p:spPr>
      </p:sp>
      <p:sp>
        <p:nvSpPr>
          <p:cNvPr id="15" name="Shape 13"/>
          <p:cNvSpPr/>
          <p:nvPr/>
        </p:nvSpPr>
        <p:spPr>
          <a:xfrm>
            <a:off x="6300216" y="1550365"/>
            <a:ext cx="841248" cy="125136"/>
          </a:xfrm>
          <a:prstGeom prst="rect">
            <a:avLst/>
          </a:prstGeom>
          <a:solidFill>
            <a:srgbClr val="1F2937"/>
          </a:solidFill>
          <a:ln/>
        </p:spPr>
      </p:sp>
      <p:sp>
        <p:nvSpPr>
          <p:cNvPr id="16" name="Text 14"/>
          <p:cNvSpPr/>
          <p:nvPr/>
        </p:nvSpPr>
        <p:spPr>
          <a:xfrm>
            <a:off x="5669280" y="1818513"/>
            <a:ext cx="2103120" cy="715061"/>
          </a:xfrm>
          <a:prstGeom prst="rect">
            <a:avLst/>
          </a:prstGeom>
          <a:noFill/>
          <a:ln/>
        </p:spPr>
        <p:txBody>
          <a:bodyPr wrap="square" rtlCol="0" anchor="ctr"/>
          <a:lstStyle/>
          <a:p>
            <a:pPr algn="ctr" indent="0" marL="0">
              <a:buNone/>
            </a:pPr>
            <a:r>
              <a:rPr lang="en-US" sz="3000" b="1" dirty="0">
                <a:solidFill>
                  <a:srgbClr val="FFFFFF"/>
                </a:solidFill>
                <a:latin typeface="Comic Sans MS" pitchFamily="34" charset="0"/>
                <a:ea typeface="Comic Sans MS" pitchFamily="34" charset="-122"/>
                <a:cs typeface="Comic Sans MS" pitchFamily="34" charset="-120"/>
              </a:rPr>
              <a:t>צְדָקָה</a:t>
            </a:r>
            <a:endParaRPr lang="en-US" sz="3000" dirty="0"/>
          </a:p>
        </p:txBody>
      </p:sp>
      <p:sp>
        <p:nvSpPr>
          <p:cNvPr id="17" name="Shape 15"/>
          <p:cNvSpPr/>
          <p:nvPr/>
        </p:nvSpPr>
        <p:spPr>
          <a:xfrm>
            <a:off x="6552590" y="2587203"/>
            <a:ext cx="336499" cy="292754"/>
          </a:xfrm>
          <a:prstGeom prst="triangle">
            <a:avLst/>
          </a:prstGeom>
          <a:solidFill>
            <a:srgbClr val="F2B705"/>
          </a:solidFill>
          <a:ln/>
        </p:spPr>
      </p:sp>
      <p:sp>
        <p:nvSpPr>
          <p:cNvPr id="18" name="Shape 16"/>
          <p:cNvSpPr/>
          <p:nvPr/>
        </p:nvSpPr>
        <p:spPr>
          <a:xfrm flipV="1">
            <a:off x="6552590" y="2684788"/>
            <a:ext cx="336499" cy="292754"/>
          </a:xfrm>
          <a:prstGeom prst="triangle">
            <a:avLst/>
          </a:prstGeom>
          <a:solidFill>
            <a:srgbClr val="F2B705"/>
          </a:solidFill>
          <a:ln/>
        </p:spPr>
      </p:sp>
      <p:sp>
        <p:nvSpPr>
          <p:cNvPr id="19" name="Shape 17"/>
          <p:cNvSpPr/>
          <p:nvPr/>
        </p:nvSpPr>
        <p:spPr>
          <a:xfrm>
            <a:off x="457200" y="3200400"/>
            <a:ext cx="3840480" cy="1554480"/>
          </a:xfrm>
          <a:prstGeom prst="roundRect">
            <a:avLst>
              <a:gd name="adj" fmla="val 8824"/>
            </a:avLst>
          </a:prstGeom>
          <a:solidFill>
            <a:srgbClr val="FCE7F3"/>
          </a:solidFill>
          <a:ln w="25400">
            <a:solidFill>
              <a:srgbClr val="EC4899"/>
            </a:solidFill>
            <a:prstDash val="solid"/>
          </a:ln>
        </p:spPr>
      </p:sp>
      <p:sp>
        <p:nvSpPr>
          <p:cNvPr id="20" name="Text 18"/>
          <p:cNvSpPr/>
          <p:nvPr/>
        </p:nvSpPr>
        <p:spPr>
          <a:xfrm>
            <a:off x="457200" y="3200400"/>
            <a:ext cx="3840480" cy="1554480"/>
          </a:xfrm>
          <a:prstGeom prst="rect">
            <a:avLst/>
          </a:prstGeom>
          <a:noFill/>
          <a:ln/>
        </p:spPr>
        <p:txBody>
          <a:bodyPr wrap="square" rtlCol="0" anchor="ctr"/>
          <a:lstStyle/>
          <a:p>
            <a:pPr algn="ctr" indent="0" marL="0">
              <a:buNone/>
            </a:pPr>
            <a:r>
              <a:rPr lang="en-US" sz="2200" b="1" dirty="0">
                <a:solidFill>
                  <a:srgbClr val="1F2937"/>
                </a:solidFill>
                <a:latin typeface="Comic Sans MS" pitchFamily="34" charset="0"/>
                <a:ea typeface="Comic Sans MS" pitchFamily="34" charset="-122"/>
                <a:cs typeface="Comic Sans MS" pitchFamily="34" charset="-120"/>
              </a:rPr>
              <a:t>Piggy bank</a:t>
            </a:r>
            <a:endParaRPr lang="en-US" sz="2200" dirty="0"/>
          </a:p>
          <a:p>
            <a:pPr algn="ctr" indent="0" marL="0">
              <a:buNone/>
            </a:pPr>
            <a:r>
              <a:rPr lang="en-US" sz="2200" dirty="0">
                <a:solidFill>
                  <a:srgbClr val="1F2937"/>
                </a:solidFill>
                <a:latin typeface="Comic Sans MS" pitchFamily="34" charset="0"/>
                <a:ea typeface="Comic Sans MS" pitchFamily="34" charset="-122"/>
                <a:cs typeface="Comic Sans MS" pitchFamily="34" charset="-120"/>
              </a:rPr>
              <a:t>Saves money for ME</a:t>
            </a:r>
            <a:endParaRPr lang="en-US" sz="2200" dirty="0"/>
          </a:p>
        </p:txBody>
      </p:sp>
      <p:sp>
        <p:nvSpPr>
          <p:cNvPr id="21" name="Shape 19"/>
          <p:cNvSpPr/>
          <p:nvPr/>
        </p:nvSpPr>
        <p:spPr>
          <a:xfrm>
            <a:off x="4846320" y="3200400"/>
            <a:ext cx="3840480" cy="1554480"/>
          </a:xfrm>
          <a:prstGeom prst="roundRect">
            <a:avLst>
              <a:gd name="adj" fmla="val 8824"/>
            </a:avLst>
          </a:prstGeom>
          <a:solidFill>
            <a:srgbClr val="DBEAFE"/>
          </a:solidFill>
          <a:ln w="25400">
            <a:solidFill>
              <a:srgbClr val="3B82F6"/>
            </a:solidFill>
            <a:prstDash val="solid"/>
          </a:ln>
        </p:spPr>
      </p:sp>
      <p:sp>
        <p:nvSpPr>
          <p:cNvPr id="22" name="Text 20"/>
          <p:cNvSpPr/>
          <p:nvPr/>
        </p:nvSpPr>
        <p:spPr>
          <a:xfrm>
            <a:off x="4846320" y="3200400"/>
            <a:ext cx="3840480" cy="1554480"/>
          </a:xfrm>
          <a:prstGeom prst="rect">
            <a:avLst/>
          </a:prstGeom>
          <a:noFill/>
          <a:ln/>
        </p:spPr>
        <p:txBody>
          <a:bodyPr wrap="square" rtlCol="0" anchor="ctr"/>
          <a:lstStyle/>
          <a:p>
            <a:pPr algn="ctr" indent="0" marL="0">
              <a:buNone/>
            </a:pPr>
            <a:r>
              <a:rPr lang="en-US" sz="2200" b="1" dirty="0">
                <a:solidFill>
                  <a:srgbClr val="1F2937"/>
                </a:solidFill>
                <a:latin typeface="Comic Sans MS" pitchFamily="34" charset="0"/>
                <a:ea typeface="Comic Sans MS" pitchFamily="34" charset="-122"/>
                <a:cs typeface="Comic Sans MS" pitchFamily="34" charset="-120"/>
              </a:rPr>
              <a:t>Tzedakah box</a:t>
            </a:r>
            <a:endParaRPr lang="en-US" sz="2200" dirty="0"/>
          </a:p>
          <a:p>
            <a:pPr algn="ctr" indent="0" marL="0">
              <a:buNone/>
            </a:pPr>
            <a:r>
              <a:rPr lang="en-US" sz="2200" dirty="0">
                <a:solidFill>
                  <a:srgbClr val="1F2937"/>
                </a:solidFill>
                <a:latin typeface="Comic Sans MS" pitchFamily="34" charset="0"/>
                <a:ea typeface="Comic Sans MS" pitchFamily="34" charset="-122"/>
                <a:cs typeface="Comic Sans MS" pitchFamily="34" charset="-120"/>
              </a:rPr>
              <a:t>GIVES money to help OTHERS</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3A8A"/>
        </a:solidFill>
      </p:bgPr>
    </p:bg>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rtlCol="0" anchor="ctr"/>
          <a:lstStyle/>
          <a:p>
            <a:pPr indent="0" marL="0">
              <a:buNone/>
            </a:pPr>
            <a:r>
              <a:rPr lang="en-US" sz="3600" b="1" dirty="0">
                <a:solidFill>
                  <a:srgbClr val="F2B705"/>
                </a:solidFill>
                <a:latin typeface="Comic Sans MS" pitchFamily="34" charset="0"/>
                <a:ea typeface="Comic Sans MS" pitchFamily="34" charset="-122"/>
                <a:cs typeface="Comic Sans MS" pitchFamily="34" charset="-120"/>
              </a:rPr>
              <a:t>Video time: spot the GIVING!</a:t>
            </a:r>
            <a:endParaRPr lang="en-US" sz="3600" dirty="0"/>
          </a:p>
        </p:txBody>
      </p:sp>
      <p:sp>
        <p:nvSpPr>
          <p:cNvPr id="3" name="Shape 1"/>
          <p:cNvSpPr/>
          <p:nvPr/>
        </p:nvSpPr>
        <p:spPr>
          <a:xfrm>
            <a:off x="548640" y="1143000"/>
            <a:ext cx="4206240" cy="2560320"/>
          </a:xfrm>
          <a:prstGeom prst="roundRect">
            <a:avLst>
              <a:gd name="adj" fmla="val 5357"/>
            </a:avLst>
          </a:prstGeom>
          <a:solidFill>
            <a:srgbClr val="0F172A"/>
          </a:solidFill>
          <a:ln w="38100">
            <a:solidFill>
              <a:srgbClr val="F2B705"/>
            </a:solidFill>
            <a:prstDash val="solid"/>
          </a:ln>
        </p:spPr>
      </p:sp>
      <p:sp>
        <p:nvSpPr>
          <p:cNvPr id="4" name="Shape 2"/>
          <p:cNvSpPr/>
          <p:nvPr/>
        </p:nvSpPr>
        <p:spPr>
          <a:xfrm rot="5400000">
            <a:off x="2286000" y="1965960"/>
            <a:ext cx="914400" cy="822960"/>
          </a:xfrm>
          <a:prstGeom prst="triangle">
            <a:avLst/>
          </a:prstGeom>
          <a:solidFill>
            <a:srgbClr val="FFFFFF"/>
          </a:solidFill>
          <a:ln/>
        </p:spPr>
      </p:sp>
      <p:sp>
        <p:nvSpPr>
          <p:cNvPr id="5" name="Text 3">
            <a:hlinkClick r:id="rId1" tooltip="Shalom Sesame: Helping those in Need (YouTube)"/>
          </p:cNvPr>
          <p:cNvSpPr/>
          <p:nvPr/>
        </p:nvSpPr>
        <p:spPr>
          <a:xfrm>
            <a:off x="548640" y="3794760"/>
            <a:ext cx="4206240" cy="457200"/>
          </a:xfrm>
          <a:prstGeom prst="rect">
            <a:avLst/>
          </a:prstGeom>
          <a:noFill/>
          <a:ln/>
        </p:spPr>
        <p:txBody>
          <a:bodyPr wrap="square" rtlCol="0" anchor="ctr"/>
          <a:lstStyle/>
          <a:p>
            <a:pPr algn="ctr" indent="0" marL="0">
              <a:buNone/>
            </a:pPr>
            <a:r>
              <a:rPr lang="en-US" sz="1600" b="1" u="sng" dirty="0">
                <a:solidFill>
                  <a:srgbClr val="FFFFFF"/>
                </a:solidFill>
                <a:latin typeface="Comic Sans MS" pitchFamily="34" charset="0"/>
                <a:ea typeface="Comic Sans MS" pitchFamily="34" charset="-122"/>
                <a:cs typeface="Comic Sans MS" pitchFamily="34" charset="-120"/>
                <a:hlinkClick r:id="rId1" invalidUrl="" action="" tgtFrame="" tooltip="Shalom Sesame: Helping those in Need (YouTube)" history="1" highlightClick="0" endSnd="0">
                  <a:extLst>
                    <a:ext uri="{A12FA001-AC4F-418D-AE19-62706E023703}">
                      <ahyp:hlinkClr xmlns:ahyp="http://schemas.microsoft.com/office/drawing/2018/hyperlinkcolor" val="tx"/>
                    </a:ext>
                  </a:extLst>
                </a:hlinkClick>
              </a:rPr>
              <a:t>Shalom Sesame: Helping those in Need</a:t>
            </a:r>
            <a:endParaRPr lang="en-US" sz="1600" dirty="0"/>
          </a:p>
        </p:txBody>
      </p:sp>
      <p:sp>
        <p:nvSpPr>
          <p:cNvPr id="6" name="Text 4"/>
          <p:cNvSpPr/>
          <p:nvPr/>
        </p:nvSpPr>
        <p:spPr>
          <a:xfrm>
            <a:off x="548640" y="4206240"/>
            <a:ext cx="4206240" cy="365760"/>
          </a:xfrm>
          <a:prstGeom prst="rect">
            <a:avLst/>
          </a:prstGeom>
          <a:noFill/>
          <a:ln/>
        </p:spPr>
        <p:txBody>
          <a:bodyPr wrap="square" rtlCol="0" anchor="ctr"/>
          <a:lstStyle/>
          <a:p>
            <a:pPr algn="ctr" indent="0" marL="0">
              <a:buNone/>
            </a:pPr>
            <a:r>
              <a:rPr lang="en-US" sz="1300" dirty="0">
                <a:solidFill>
                  <a:srgbClr val="DBEAFE"/>
                </a:solidFill>
                <a:latin typeface="Comic Sans MS" pitchFamily="34" charset="0"/>
                <a:ea typeface="Comic Sans MS" pitchFamily="34" charset="-122"/>
                <a:cs typeface="Comic Sans MS" pitchFamily="34" charset="-120"/>
              </a:rPr>
              <a:t>Click the title to open the video</a:t>
            </a:r>
            <a:endParaRPr lang="en-US" sz="1300" dirty="0"/>
          </a:p>
        </p:txBody>
      </p:sp>
      <p:sp>
        <p:nvSpPr>
          <p:cNvPr id="7" name="Text 5"/>
          <p:cNvSpPr/>
          <p:nvPr/>
        </p:nvSpPr>
        <p:spPr>
          <a:xfrm>
            <a:off x="5029200" y="1143000"/>
            <a:ext cx="3840480" cy="548640"/>
          </a:xfrm>
          <a:prstGeom prst="rect">
            <a:avLst/>
          </a:prstGeom>
          <a:noFill/>
          <a:ln/>
        </p:spPr>
        <p:txBody>
          <a:bodyPr wrap="square" rtlCol="0" anchor="ctr"/>
          <a:lstStyle/>
          <a:p>
            <a:pPr indent="0" marL="0">
              <a:buNone/>
            </a:pPr>
            <a:r>
              <a:rPr lang="en-US" sz="2200" b="1" dirty="0">
                <a:solidFill>
                  <a:srgbClr val="F2B705"/>
                </a:solidFill>
                <a:latin typeface="Comic Sans MS" pitchFamily="34" charset="0"/>
                <a:ea typeface="Comic Sans MS" pitchFamily="34" charset="-122"/>
                <a:cs typeface="Comic Sans MS" pitchFamily="34" charset="-120"/>
              </a:rPr>
              <a:t>What kinds of giving can you see?</a:t>
            </a:r>
            <a:endParaRPr lang="en-US" sz="2200" dirty="0"/>
          </a:p>
        </p:txBody>
      </p:sp>
      <p:sp>
        <p:nvSpPr>
          <p:cNvPr id="8" name="Text 6"/>
          <p:cNvSpPr/>
          <p:nvPr/>
        </p:nvSpPr>
        <p:spPr>
          <a:xfrm>
            <a:off x="5029200" y="1737360"/>
            <a:ext cx="3840480" cy="2377440"/>
          </a:xfrm>
          <a:prstGeom prst="rect">
            <a:avLst/>
          </a:prstGeom>
          <a:noFill/>
          <a:ln/>
        </p:spPr>
        <p:txBody>
          <a:bodyPr wrap="square" rtlCol="0" anchor="t"/>
          <a:lstStyle/>
          <a:p>
            <a:pPr marL="342900" indent="-342900">
              <a:spcAft>
                <a:spcPts val="800"/>
              </a:spcAft>
              <a:buSzPct val="100000"/>
              <a:buChar char="□"/>
            </a:pPr>
            <a:r>
              <a:rPr lang="en-US" sz="2400" dirty="0">
                <a:solidFill>
                  <a:srgbClr val="FFFFFF"/>
                </a:solidFill>
                <a:latin typeface="Comic Sans MS" pitchFamily="34" charset="0"/>
                <a:ea typeface="Comic Sans MS" pitchFamily="34" charset="-122"/>
                <a:cs typeface="Comic Sans MS" pitchFamily="34" charset="-120"/>
              </a:rPr>
              <a:t>money</a:t>
            </a:r>
            <a:endParaRPr lang="en-US" sz="2400" dirty="0"/>
          </a:p>
          <a:p>
            <a:pPr marL="342900" indent="-342900">
              <a:spcAft>
                <a:spcPts val="800"/>
              </a:spcAft>
              <a:buSzPct val="100000"/>
              <a:buChar char="□"/>
            </a:pPr>
            <a:r>
              <a:rPr lang="en-US" sz="2400" dirty="0">
                <a:solidFill>
                  <a:srgbClr val="FFFFFF"/>
                </a:solidFill>
                <a:latin typeface="Comic Sans MS" pitchFamily="34" charset="0"/>
                <a:ea typeface="Comic Sans MS" pitchFamily="34" charset="-122"/>
                <a:cs typeface="Comic Sans MS" pitchFamily="34" charset="-120"/>
              </a:rPr>
              <a:t>food</a:t>
            </a:r>
            <a:endParaRPr lang="en-US" sz="2400" dirty="0"/>
          </a:p>
          <a:p>
            <a:pPr marL="342900" indent="-342900">
              <a:spcAft>
                <a:spcPts val="800"/>
              </a:spcAft>
              <a:buSzPct val="100000"/>
              <a:buChar char="□"/>
            </a:pPr>
            <a:r>
              <a:rPr lang="en-US" sz="2400" dirty="0">
                <a:solidFill>
                  <a:srgbClr val="FFFFFF"/>
                </a:solidFill>
                <a:latin typeface="Comic Sans MS" pitchFamily="34" charset="0"/>
                <a:ea typeface="Comic Sans MS" pitchFamily="34" charset="-122"/>
                <a:cs typeface="Comic Sans MS" pitchFamily="34" charset="-120"/>
              </a:rPr>
              <a:t>time</a:t>
            </a:r>
            <a:endParaRPr lang="en-US" sz="2400" dirty="0"/>
          </a:p>
          <a:p>
            <a:pPr marL="342900" indent="-342900">
              <a:spcAft>
                <a:spcPts val="800"/>
              </a:spcAft>
              <a:buSzPct val="100000"/>
              <a:buChar char="□"/>
            </a:pPr>
            <a:r>
              <a:rPr lang="en-US" sz="2400" dirty="0">
                <a:solidFill>
                  <a:srgbClr val="FFFFFF"/>
                </a:solidFill>
                <a:latin typeface="Comic Sans MS" pitchFamily="34" charset="0"/>
                <a:ea typeface="Comic Sans MS" pitchFamily="34" charset="-122"/>
                <a:cs typeface="Comic Sans MS" pitchFamily="34" charset="-120"/>
              </a:rPr>
              <a:t>kindness</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Class challenge: a giant tzedakah box for Zoe!</a:t>
            </a:r>
            <a:endParaRPr lang="en-US" sz="3000" dirty="0"/>
          </a:p>
        </p:txBody>
      </p:sp>
      <p:sp>
        <p:nvSpPr>
          <p:cNvPr id="5" name="Shape 3"/>
          <p:cNvSpPr/>
          <p:nvPr/>
        </p:nvSpPr>
        <p:spPr>
          <a:xfrm>
            <a:off x="6035040" y="1280160"/>
            <a:ext cx="2651760" cy="2253996"/>
          </a:xfrm>
          <a:prstGeom prst="rect">
            <a:avLst/>
          </a:prstGeom>
          <a:solidFill>
            <a:srgbClr val="3B82F6"/>
          </a:solidFill>
          <a:ln w="25400">
            <a:solidFill>
              <a:srgbClr val="1E3A8A"/>
            </a:solidFill>
            <a:prstDash val="solid"/>
          </a:ln>
        </p:spPr>
      </p:sp>
      <p:sp>
        <p:nvSpPr>
          <p:cNvPr id="6" name="Shape 4"/>
          <p:cNvSpPr/>
          <p:nvPr/>
        </p:nvSpPr>
        <p:spPr>
          <a:xfrm>
            <a:off x="6830568" y="1505560"/>
            <a:ext cx="1060704" cy="157780"/>
          </a:xfrm>
          <a:prstGeom prst="rect">
            <a:avLst/>
          </a:prstGeom>
          <a:solidFill>
            <a:srgbClr val="1F2937"/>
          </a:solidFill>
          <a:ln/>
        </p:spPr>
      </p:sp>
      <p:sp>
        <p:nvSpPr>
          <p:cNvPr id="7" name="Text 5"/>
          <p:cNvSpPr/>
          <p:nvPr/>
        </p:nvSpPr>
        <p:spPr>
          <a:xfrm>
            <a:off x="6035040" y="1843659"/>
            <a:ext cx="2651760" cy="901598"/>
          </a:xfrm>
          <a:prstGeom prst="rect">
            <a:avLst/>
          </a:prstGeom>
          <a:noFill/>
          <a:ln/>
        </p:spPr>
        <p:txBody>
          <a:bodyPr wrap="square" rtlCol="0" anchor="ctr"/>
          <a:lstStyle/>
          <a:p>
            <a:pPr algn="ctr" indent="0" marL="0">
              <a:buNone/>
            </a:pPr>
            <a:r>
              <a:rPr lang="en-US" sz="3800" b="1" dirty="0">
                <a:solidFill>
                  <a:srgbClr val="FFFFFF"/>
                </a:solidFill>
                <a:latin typeface="Comic Sans MS" pitchFamily="34" charset="0"/>
                <a:ea typeface="Comic Sans MS" pitchFamily="34" charset="-122"/>
                <a:cs typeface="Comic Sans MS" pitchFamily="34" charset="-120"/>
              </a:rPr>
              <a:t>צְדָקָה</a:t>
            </a:r>
            <a:endParaRPr lang="en-US" sz="3800" dirty="0"/>
          </a:p>
        </p:txBody>
      </p:sp>
      <p:sp>
        <p:nvSpPr>
          <p:cNvPr id="8" name="Shape 6"/>
          <p:cNvSpPr/>
          <p:nvPr/>
        </p:nvSpPr>
        <p:spPr>
          <a:xfrm>
            <a:off x="7148779" y="2812877"/>
            <a:ext cx="424282" cy="369125"/>
          </a:xfrm>
          <a:prstGeom prst="triangle">
            <a:avLst/>
          </a:prstGeom>
          <a:solidFill>
            <a:srgbClr val="F2B705"/>
          </a:solidFill>
          <a:ln/>
        </p:spPr>
      </p:sp>
      <p:sp>
        <p:nvSpPr>
          <p:cNvPr id="9" name="Shape 7"/>
          <p:cNvSpPr/>
          <p:nvPr/>
        </p:nvSpPr>
        <p:spPr>
          <a:xfrm flipV="1">
            <a:off x="7148779" y="2935919"/>
            <a:ext cx="424282" cy="369125"/>
          </a:xfrm>
          <a:prstGeom prst="triangle">
            <a:avLst/>
          </a:prstGeom>
          <a:solidFill>
            <a:srgbClr val="F2B705"/>
          </a:solidFill>
          <a:ln/>
        </p:spPr>
      </p:sp>
      <p:sp>
        <p:nvSpPr>
          <p:cNvPr id="10" name="Text 8"/>
          <p:cNvSpPr/>
          <p:nvPr/>
        </p:nvSpPr>
        <p:spPr>
          <a:xfrm>
            <a:off x="457200" y="1188720"/>
            <a:ext cx="5394960" cy="2560320"/>
          </a:xfrm>
          <a:prstGeom prst="rect">
            <a:avLst/>
          </a:prstGeom>
          <a:noFill/>
          <a:ln/>
        </p:spPr>
        <p:txBody>
          <a:bodyPr wrap="square" rtlCol="0" anchor="t"/>
          <a:lstStyle/>
          <a:p>
            <a:pPr marL="342900" indent="-342900">
              <a:spcAft>
                <a:spcPts val="1000"/>
              </a:spcAft>
              <a:buSzPct val="100000"/>
              <a:buFont typeface="+mj-lt"/>
              <a:buAutoNum type="arabicPeriod" startAt="1"/>
            </a:pPr>
            <a:r>
              <a:rPr lang="en-US" sz="2000" dirty="0">
                <a:solidFill>
                  <a:srgbClr val="1F2937"/>
                </a:solidFill>
                <a:latin typeface="Comic Sans MS" pitchFamily="34" charset="0"/>
                <a:ea typeface="Comic Sans MS" pitchFamily="34" charset="-122"/>
                <a:cs typeface="Comic Sans MS" pitchFamily="34" charset="-120"/>
              </a:rPr>
              <a:t>Turn Zoe's box into a giant tzedakah box. Cut a slot in the top!</a:t>
            </a:r>
            <a:endParaRPr lang="en-US" sz="2000" dirty="0"/>
          </a:p>
          <a:p>
            <a:pPr marL="342900" indent="-342900">
              <a:spcAft>
                <a:spcPts val="1000"/>
              </a:spcAft>
              <a:buSzPct val="100000"/>
              <a:buFont typeface="+mj-lt"/>
              <a:buAutoNum type="arabicPeriod" startAt="1"/>
            </a:pPr>
            <a:r>
              <a:rPr lang="en-US" sz="2000" dirty="0">
                <a:solidFill>
                  <a:srgbClr val="1F2937"/>
                </a:solidFill>
                <a:latin typeface="Comic Sans MS" pitchFamily="34" charset="0"/>
                <a:ea typeface="Comic Sans MS" pitchFamily="34" charset="-122"/>
                <a:cs typeface="Comic Sans MS" pitchFamily="34" charset="-120"/>
              </a:rPr>
              <a:t>Make the Hebrew letters צְדָקָה to stick on the outside.</a:t>
            </a:r>
            <a:endParaRPr lang="en-US" sz="2000" dirty="0"/>
          </a:p>
          <a:p>
            <a:pPr marL="342900" indent="-342900">
              <a:buSzPct val="100000"/>
              <a:buFont typeface="+mj-lt"/>
              <a:buAutoNum type="arabicPeriod" startAt="1"/>
            </a:pPr>
            <a:r>
              <a:rPr lang="en-US" sz="2000" dirty="0">
                <a:solidFill>
                  <a:srgbClr val="1F2937"/>
                </a:solidFill>
                <a:latin typeface="Comic Sans MS" pitchFamily="34" charset="0"/>
                <a:ea typeface="Comic Sans MS" pitchFamily="34" charset="-122"/>
                <a:cs typeface="Comic Sans MS" pitchFamily="34" charset="-120"/>
              </a:rPr>
              <a:t>On a slip of paper, draw something you could GIVE that is not money.</a:t>
            </a:r>
            <a:endParaRPr lang="en-US" sz="2000" dirty="0"/>
          </a:p>
        </p:txBody>
      </p:sp>
      <p:sp>
        <p:nvSpPr>
          <p:cNvPr id="11" name="Shape 9"/>
          <p:cNvSpPr/>
          <p:nvPr/>
        </p:nvSpPr>
        <p:spPr>
          <a:xfrm>
            <a:off x="457200" y="3840480"/>
            <a:ext cx="5394960" cy="1005840"/>
          </a:xfrm>
          <a:prstGeom prst="roundRect">
            <a:avLst>
              <a:gd name="adj" fmla="val 13636"/>
            </a:avLst>
          </a:prstGeom>
          <a:solidFill>
            <a:srgbClr val="DCFCE7"/>
          </a:solidFill>
          <a:ln w="25400">
            <a:solidFill>
              <a:srgbClr val="16A34A"/>
            </a:solidFill>
            <a:prstDash val="solid"/>
          </a:ln>
        </p:spPr>
      </p:sp>
      <p:sp>
        <p:nvSpPr>
          <p:cNvPr id="12" name="Text 10"/>
          <p:cNvSpPr/>
          <p:nvPr/>
        </p:nvSpPr>
        <p:spPr>
          <a:xfrm>
            <a:off x="594360" y="3840480"/>
            <a:ext cx="5120640" cy="1005840"/>
          </a:xfrm>
          <a:prstGeom prst="rect">
            <a:avLst/>
          </a:prstGeom>
          <a:noFill/>
          <a:ln/>
        </p:spPr>
        <p:txBody>
          <a:bodyPr wrap="square" rtlCol="0" anchor="ctr"/>
          <a:lstStyle/>
          <a:p>
            <a:pPr indent="0" marL="0">
              <a:buNone/>
            </a:pPr>
            <a:r>
              <a:rPr lang="en-US" sz="1600" dirty="0">
                <a:solidFill>
                  <a:srgbClr val="1F2937"/>
                </a:solidFill>
                <a:latin typeface="Comic Sans MS" pitchFamily="34" charset="0"/>
                <a:ea typeface="Comic Sans MS" pitchFamily="34" charset="-122"/>
                <a:cs typeface="Comic Sans MS" pitchFamily="34" charset="-120"/>
              </a:rPr>
              <a:t>Ideas: a hug · helping at home · sharing toys · reading to someone · a smile · tidying up · a card</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E3A8A"/>
        </a:solidFill>
      </p:bgPr>
    </p:bg>
    <p:spTree>
      <p:nvGrpSpPr>
        <p:cNvPr id="1" name=""/>
        <p:cNvGrpSpPr/>
        <p:nvPr/>
      </p:nvGrpSpPr>
      <p:grpSpPr>
        <a:xfrm>
          <a:off x="0" y="0"/>
          <a:ext cx="0" cy="0"/>
          <a:chOff x="0" y="0"/>
          <a:chExt cx="0" cy="0"/>
        </a:xfrm>
      </p:grpSpPr>
      <p:sp>
        <p:nvSpPr>
          <p:cNvPr id="2" name="Text 0"/>
          <p:cNvSpPr/>
          <p:nvPr/>
        </p:nvSpPr>
        <p:spPr>
          <a:xfrm>
            <a:off x="457200" y="274320"/>
            <a:ext cx="8229600" cy="640080"/>
          </a:xfrm>
          <a:prstGeom prst="rect">
            <a:avLst/>
          </a:prstGeom>
          <a:noFill/>
          <a:ln/>
        </p:spPr>
        <p:txBody>
          <a:bodyPr wrap="square" rtlCol="0" anchor="ctr"/>
          <a:lstStyle/>
          <a:p>
            <a:pPr algn="ctr" indent="0" marL="0">
              <a:buNone/>
            </a:pPr>
            <a:r>
              <a:rPr lang="en-US" sz="3000" b="1" dirty="0">
                <a:solidFill>
                  <a:srgbClr val="F2B705"/>
                </a:solidFill>
                <a:latin typeface="Comic Sans MS" pitchFamily="34" charset="0"/>
                <a:ea typeface="Comic Sans MS" pitchFamily="34" charset="-122"/>
                <a:cs typeface="Comic Sans MS" pitchFamily="34" charset="-120"/>
              </a:rPr>
              <a:t>Tzedakah in Hebrew</a:t>
            </a:r>
            <a:endParaRPr lang="en-US" sz="3000" dirty="0"/>
          </a:p>
        </p:txBody>
      </p:sp>
      <p:sp>
        <p:nvSpPr>
          <p:cNvPr id="3" name="Shape 1"/>
          <p:cNvSpPr/>
          <p:nvPr/>
        </p:nvSpPr>
        <p:spPr>
          <a:xfrm>
            <a:off x="6537960" y="1143000"/>
            <a:ext cx="1691640" cy="2194560"/>
          </a:xfrm>
          <a:prstGeom prst="roundRect">
            <a:avLst>
              <a:gd name="adj" fmla="val 10811"/>
            </a:avLst>
          </a:prstGeom>
          <a:solidFill>
            <a:srgbClr val="DC2626"/>
          </a:solidFill>
          <a:ln/>
        </p:spPr>
      </p:sp>
      <p:sp>
        <p:nvSpPr>
          <p:cNvPr id="4" name="Text 2"/>
          <p:cNvSpPr/>
          <p:nvPr/>
        </p:nvSpPr>
        <p:spPr>
          <a:xfrm>
            <a:off x="6537960" y="1143000"/>
            <a:ext cx="1691640" cy="2194560"/>
          </a:xfrm>
          <a:prstGeom prst="rect">
            <a:avLst/>
          </a:prstGeom>
          <a:noFill/>
          <a:ln/>
        </p:spPr>
        <p:txBody>
          <a:bodyPr wrap="square" rtlCol="0" anchor="ctr"/>
          <a:lstStyle/>
          <a:p>
            <a:pPr algn="ctr" indent="0" marL="0">
              <a:buNone/>
            </a:pPr>
            <a:r>
              <a:rPr lang="en-US" sz="11000" b="1" dirty="0">
                <a:solidFill>
                  <a:srgbClr val="FFFFFF"/>
                </a:solidFill>
                <a:latin typeface="Arial" pitchFamily="34" charset="0"/>
                <a:ea typeface="Arial" pitchFamily="34" charset="-122"/>
                <a:cs typeface="Arial" pitchFamily="34" charset="-120"/>
              </a:rPr>
              <a:t>צ</a:t>
            </a:r>
            <a:endParaRPr lang="en-US" sz="11000" dirty="0"/>
          </a:p>
        </p:txBody>
      </p:sp>
      <p:sp>
        <p:nvSpPr>
          <p:cNvPr id="5" name="Text 3"/>
          <p:cNvSpPr/>
          <p:nvPr/>
        </p:nvSpPr>
        <p:spPr>
          <a:xfrm>
            <a:off x="6537960" y="3383280"/>
            <a:ext cx="1691640" cy="457200"/>
          </a:xfrm>
          <a:prstGeom prst="rect">
            <a:avLst/>
          </a:prstGeom>
          <a:noFill/>
          <a:ln/>
        </p:spPr>
        <p:txBody>
          <a:bodyPr wrap="square" rtlCol="0" anchor="ctr"/>
          <a:lstStyle/>
          <a:p>
            <a:pPr algn="ctr" indent="0" marL="0">
              <a:buNone/>
            </a:pPr>
            <a:r>
              <a:rPr lang="en-US" sz="2000" b="1" dirty="0">
                <a:solidFill>
                  <a:srgbClr val="F2B705"/>
                </a:solidFill>
                <a:latin typeface="Comic Sans MS" pitchFamily="34" charset="0"/>
                <a:ea typeface="Comic Sans MS" pitchFamily="34" charset="-122"/>
                <a:cs typeface="Comic Sans MS" pitchFamily="34" charset="-120"/>
              </a:rPr>
              <a:t>1</a:t>
            </a:r>
            <a:endParaRPr lang="en-US" sz="2000" dirty="0"/>
          </a:p>
        </p:txBody>
      </p:sp>
      <p:sp>
        <p:nvSpPr>
          <p:cNvPr id="6" name="Shape 4"/>
          <p:cNvSpPr/>
          <p:nvPr/>
        </p:nvSpPr>
        <p:spPr>
          <a:xfrm>
            <a:off x="4617720" y="1143000"/>
            <a:ext cx="1691640" cy="2194560"/>
          </a:xfrm>
          <a:prstGeom prst="roundRect">
            <a:avLst>
              <a:gd name="adj" fmla="val 10811"/>
            </a:avLst>
          </a:prstGeom>
          <a:solidFill>
            <a:srgbClr val="16A34A"/>
          </a:solidFill>
          <a:ln/>
        </p:spPr>
      </p:sp>
      <p:sp>
        <p:nvSpPr>
          <p:cNvPr id="7" name="Text 5"/>
          <p:cNvSpPr/>
          <p:nvPr/>
        </p:nvSpPr>
        <p:spPr>
          <a:xfrm>
            <a:off x="4617720" y="1143000"/>
            <a:ext cx="1691640" cy="2194560"/>
          </a:xfrm>
          <a:prstGeom prst="rect">
            <a:avLst/>
          </a:prstGeom>
          <a:noFill/>
          <a:ln/>
        </p:spPr>
        <p:txBody>
          <a:bodyPr wrap="square" rtlCol="0" anchor="ctr"/>
          <a:lstStyle/>
          <a:p>
            <a:pPr algn="ctr" indent="0" marL="0">
              <a:buNone/>
            </a:pPr>
            <a:r>
              <a:rPr lang="en-US" sz="11000" b="1" dirty="0">
                <a:solidFill>
                  <a:srgbClr val="FFFFFF"/>
                </a:solidFill>
                <a:latin typeface="Arial" pitchFamily="34" charset="0"/>
                <a:ea typeface="Arial" pitchFamily="34" charset="-122"/>
                <a:cs typeface="Arial" pitchFamily="34" charset="-120"/>
              </a:rPr>
              <a:t>ד</a:t>
            </a:r>
            <a:endParaRPr lang="en-US" sz="11000" dirty="0"/>
          </a:p>
        </p:txBody>
      </p:sp>
      <p:sp>
        <p:nvSpPr>
          <p:cNvPr id="8" name="Text 6"/>
          <p:cNvSpPr/>
          <p:nvPr/>
        </p:nvSpPr>
        <p:spPr>
          <a:xfrm>
            <a:off x="4617720" y="3383280"/>
            <a:ext cx="1691640" cy="457200"/>
          </a:xfrm>
          <a:prstGeom prst="rect">
            <a:avLst/>
          </a:prstGeom>
          <a:noFill/>
          <a:ln/>
        </p:spPr>
        <p:txBody>
          <a:bodyPr wrap="square" rtlCol="0" anchor="ctr"/>
          <a:lstStyle/>
          <a:p>
            <a:pPr algn="ctr" indent="0" marL="0">
              <a:buNone/>
            </a:pPr>
            <a:r>
              <a:rPr lang="en-US" sz="2000" b="1" dirty="0">
                <a:solidFill>
                  <a:srgbClr val="F2B705"/>
                </a:solidFill>
                <a:latin typeface="Comic Sans MS" pitchFamily="34" charset="0"/>
                <a:ea typeface="Comic Sans MS" pitchFamily="34" charset="-122"/>
                <a:cs typeface="Comic Sans MS" pitchFamily="34" charset="-120"/>
              </a:rPr>
              <a:t>2</a:t>
            </a:r>
            <a:endParaRPr lang="en-US" sz="2000" dirty="0"/>
          </a:p>
        </p:txBody>
      </p:sp>
      <p:sp>
        <p:nvSpPr>
          <p:cNvPr id="9" name="Shape 7"/>
          <p:cNvSpPr/>
          <p:nvPr/>
        </p:nvSpPr>
        <p:spPr>
          <a:xfrm>
            <a:off x="2697480" y="1143000"/>
            <a:ext cx="1691640" cy="2194560"/>
          </a:xfrm>
          <a:prstGeom prst="roundRect">
            <a:avLst>
              <a:gd name="adj" fmla="val 10811"/>
            </a:avLst>
          </a:prstGeom>
          <a:solidFill>
            <a:srgbClr val="3B82F6"/>
          </a:solidFill>
          <a:ln/>
        </p:spPr>
      </p:sp>
      <p:sp>
        <p:nvSpPr>
          <p:cNvPr id="10" name="Text 8"/>
          <p:cNvSpPr/>
          <p:nvPr/>
        </p:nvSpPr>
        <p:spPr>
          <a:xfrm>
            <a:off x="2697480" y="1143000"/>
            <a:ext cx="1691640" cy="2194560"/>
          </a:xfrm>
          <a:prstGeom prst="rect">
            <a:avLst/>
          </a:prstGeom>
          <a:noFill/>
          <a:ln/>
        </p:spPr>
        <p:txBody>
          <a:bodyPr wrap="square" rtlCol="0" anchor="ctr"/>
          <a:lstStyle/>
          <a:p>
            <a:pPr algn="ctr" indent="0" marL="0">
              <a:buNone/>
            </a:pPr>
            <a:r>
              <a:rPr lang="en-US" sz="11000" b="1" dirty="0">
                <a:solidFill>
                  <a:srgbClr val="FFFFFF"/>
                </a:solidFill>
                <a:latin typeface="Arial" pitchFamily="34" charset="0"/>
                <a:ea typeface="Arial" pitchFamily="34" charset="-122"/>
                <a:cs typeface="Arial" pitchFamily="34" charset="-120"/>
              </a:rPr>
              <a:t>ק</a:t>
            </a:r>
            <a:endParaRPr lang="en-US" sz="11000" dirty="0"/>
          </a:p>
        </p:txBody>
      </p:sp>
      <p:sp>
        <p:nvSpPr>
          <p:cNvPr id="11" name="Text 9"/>
          <p:cNvSpPr/>
          <p:nvPr/>
        </p:nvSpPr>
        <p:spPr>
          <a:xfrm>
            <a:off x="2697480" y="3383280"/>
            <a:ext cx="1691640" cy="457200"/>
          </a:xfrm>
          <a:prstGeom prst="rect">
            <a:avLst/>
          </a:prstGeom>
          <a:noFill/>
          <a:ln/>
        </p:spPr>
        <p:txBody>
          <a:bodyPr wrap="square" rtlCol="0" anchor="ctr"/>
          <a:lstStyle/>
          <a:p>
            <a:pPr algn="ctr" indent="0" marL="0">
              <a:buNone/>
            </a:pPr>
            <a:r>
              <a:rPr lang="en-US" sz="2000" b="1" dirty="0">
                <a:solidFill>
                  <a:srgbClr val="F2B705"/>
                </a:solidFill>
                <a:latin typeface="Comic Sans MS" pitchFamily="34" charset="0"/>
                <a:ea typeface="Comic Sans MS" pitchFamily="34" charset="-122"/>
                <a:cs typeface="Comic Sans MS" pitchFamily="34" charset="-120"/>
              </a:rPr>
              <a:t>3</a:t>
            </a:r>
            <a:endParaRPr lang="en-US" sz="2000" dirty="0"/>
          </a:p>
        </p:txBody>
      </p:sp>
      <p:sp>
        <p:nvSpPr>
          <p:cNvPr id="12" name="Shape 10"/>
          <p:cNvSpPr/>
          <p:nvPr/>
        </p:nvSpPr>
        <p:spPr>
          <a:xfrm>
            <a:off x="777240" y="1143000"/>
            <a:ext cx="1691640" cy="2194560"/>
          </a:xfrm>
          <a:prstGeom prst="roundRect">
            <a:avLst>
              <a:gd name="adj" fmla="val 10811"/>
            </a:avLst>
          </a:prstGeom>
          <a:solidFill>
            <a:srgbClr val="7C3AED"/>
          </a:solidFill>
          <a:ln/>
        </p:spPr>
      </p:sp>
      <p:sp>
        <p:nvSpPr>
          <p:cNvPr id="13" name="Text 11"/>
          <p:cNvSpPr/>
          <p:nvPr/>
        </p:nvSpPr>
        <p:spPr>
          <a:xfrm>
            <a:off x="777240" y="1143000"/>
            <a:ext cx="1691640" cy="2194560"/>
          </a:xfrm>
          <a:prstGeom prst="rect">
            <a:avLst/>
          </a:prstGeom>
          <a:noFill/>
          <a:ln/>
        </p:spPr>
        <p:txBody>
          <a:bodyPr wrap="square" rtlCol="0" anchor="ctr"/>
          <a:lstStyle/>
          <a:p>
            <a:pPr algn="ctr" indent="0" marL="0">
              <a:buNone/>
            </a:pPr>
            <a:r>
              <a:rPr lang="en-US" sz="11000" b="1" dirty="0">
                <a:solidFill>
                  <a:srgbClr val="FFFFFF"/>
                </a:solidFill>
                <a:latin typeface="Arial" pitchFamily="34" charset="0"/>
                <a:ea typeface="Arial" pitchFamily="34" charset="-122"/>
                <a:cs typeface="Arial" pitchFamily="34" charset="-120"/>
              </a:rPr>
              <a:t>ה</a:t>
            </a:r>
            <a:endParaRPr lang="en-US" sz="11000" dirty="0"/>
          </a:p>
        </p:txBody>
      </p:sp>
      <p:sp>
        <p:nvSpPr>
          <p:cNvPr id="14" name="Text 12"/>
          <p:cNvSpPr/>
          <p:nvPr/>
        </p:nvSpPr>
        <p:spPr>
          <a:xfrm>
            <a:off x="777240" y="3383280"/>
            <a:ext cx="1691640" cy="457200"/>
          </a:xfrm>
          <a:prstGeom prst="rect">
            <a:avLst/>
          </a:prstGeom>
          <a:noFill/>
          <a:ln/>
        </p:spPr>
        <p:txBody>
          <a:bodyPr wrap="square" rtlCol="0" anchor="ctr"/>
          <a:lstStyle/>
          <a:p>
            <a:pPr algn="ctr" indent="0" marL="0">
              <a:buNone/>
            </a:pPr>
            <a:r>
              <a:rPr lang="en-US" sz="2000" b="1" dirty="0">
                <a:solidFill>
                  <a:srgbClr val="F2B705"/>
                </a:solidFill>
                <a:latin typeface="Comic Sans MS" pitchFamily="34" charset="0"/>
                <a:ea typeface="Comic Sans MS" pitchFamily="34" charset="-122"/>
                <a:cs typeface="Comic Sans MS" pitchFamily="34" charset="-120"/>
              </a:rPr>
              <a:t>4</a:t>
            </a:r>
            <a:endParaRPr lang="en-US" sz="2000" dirty="0"/>
          </a:p>
        </p:txBody>
      </p:sp>
      <p:sp>
        <p:nvSpPr>
          <p:cNvPr id="15" name="Text 13"/>
          <p:cNvSpPr/>
          <p:nvPr/>
        </p:nvSpPr>
        <p:spPr>
          <a:xfrm>
            <a:off x="457200" y="4023360"/>
            <a:ext cx="8229600" cy="640080"/>
          </a:xfrm>
          <a:prstGeom prst="rect">
            <a:avLst/>
          </a:prstGeom>
          <a:noFill/>
          <a:ln/>
        </p:spPr>
        <p:txBody>
          <a:bodyPr wrap="square" rtlCol="0" anchor="ctr"/>
          <a:lstStyle/>
          <a:p>
            <a:pPr algn="ctr" indent="0" marL="0">
              <a:buNone/>
            </a:pPr>
            <a:r>
              <a:rPr lang="en-US" sz="2200" dirty="0">
                <a:solidFill>
                  <a:srgbClr val="FFFFFF"/>
                </a:solidFill>
                <a:latin typeface="Comic Sans MS" pitchFamily="34" charset="0"/>
                <a:ea typeface="Comic Sans MS" pitchFamily="34" charset="-122"/>
                <a:cs typeface="Comic Sans MS" pitchFamily="34" charset="-120"/>
              </a:rPr>
              <a:t>Start at number 1 on the right, then read right to left  ←</a:t>
            </a:r>
            <a:endParaRPr lang="en-US"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E3A8A"/>
        </a:solidFill>
      </p:bgPr>
    </p:bg>
    <p:spTree>
      <p:nvGrpSpPr>
        <p:cNvPr id="1" name=""/>
        <p:cNvGrpSpPr/>
        <p:nvPr/>
      </p:nvGrpSpPr>
      <p:grpSpPr>
        <a:xfrm>
          <a:off x="0" y="0"/>
          <a:ext cx="0" cy="0"/>
          <a:chOff x="0" y="0"/>
          <a:chExt cx="0" cy="0"/>
        </a:xfrm>
      </p:grpSpPr>
      <p:sp>
        <p:nvSpPr>
          <p:cNvPr id="2" name="Shape 0"/>
          <p:cNvSpPr/>
          <p:nvPr/>
        </p:nvSpPr>
        <p:spPr>
          <a:xfrm>
            <a:off x="548640" y="914400"/>
            <a:ext cx="2377440" cy="2020824"/>
          </a:xfrm>
          <a:prstGeom prst="rect">
            <a:avLst/>
          </a:prstGeom>
          <a:solidFill>
            <a:srgbClr val="3B82F6"/>
          </a:solidFill>
          <a:ln w="25400">
            <a:solidFill>
              <a:srgbClr val="1E3A8A"/>
            </a:solidFill>
            <a:prstDash val="solid"/>
          </a:ln>
        </p:spPr>
      </p:sp>
      <p:sp>
        <p:nvSpPr>
          <p:cNvPr id="3" name="Shape 1"/>
          <p:cNvSpPr/>
          <p:nvPr/>
        </p:nvSpPr>
        <p:spPr>
          <a:xfrm>
            <a:off x="1261872" y="1116482"/>
            <a:ext cx="950976" cy="141458"/>
          </a:xfrm>
          <a:prstGeom prst="rect">
            <a:avLst/>
          </a:prstGeom>
          <a:solidFill>
            <a:srgbClr val="1F2937"/>
          </a:solidFill>
          <a:ln/>
        </p:spPr>
      </p:sp>
      <p:sp>
        <p:nvSpPr>
          <p:cNvPr id="4" name="Text 2"/>
          <p:cNvSpPr/>
          <p:nvPr/>
        </p:nvSpPr>
        <p:spPr>
          <a:xfrm>
            <a:off x="548640" y="1419606"/>
            <a:ext cx="2377440" cy="808330"/>
          </a:xfrm>
          <a:prstGeom prst="rect">
            <a:avLst/>
          </a:prstGeom>
          <a:noFill/>
          <a:ln/>
        </p:spPr>
        <p:txBody>
          <a:bodyPr wrap="square" rtlCol="0" anchor="ctr"/>
          <a:lstStyle/>
          <a:p>
            <a:pPr algn="ctr" indent="0" marL="0">
              <a:buNone/>
            </a:pPr>
            <a:r>
              <a:rPr lang="en-US" sz="3400" b="1" dirty="0">
                <a:solidFill>
                  <a:srgbClr val="FFFFFF"/>
                </a:solidFill>
                <a:latin typeface="Comic Sans MS" pitchFamily="34" charset="0"/>
                <a:ea typeface="Comic Sans MS" pitchFamily="34" charset="-122"/>
                <a:cs typeface="Comic Sans MS" pitchFamily="34" charset="-120"/>
              </a:rPr>
              <a:t>צְדָקָה</a:t>
            </a:r>
            <a:endParaRPr lang="en-US" sz="3400" dirty="0"/>
          </a:p>
        </p:txBody>
      </p:sp>
      <p:sp>
        <p:nvSpPr>
          <p:cNvPr id="5" name="Shape 3"/>
          <p:cNvSpPr/>
          <p:nvPr/>
        </p:nvSpPr>
        <p:spPr>
          <a:xfrm>
            <a:off x="1547165" y="2288560"/>
            <a:ext cx="380390" cy="330940"/>
          </a:xfrm>
          <a:prstGeom prst="triangle">
            <a:avLst/>
          </a:prstGeom>
          <a:solidFill>
            <a:srgbClr val="F2B705"/>
          </a:solidFill>
          <a:ln/>
        </p:spPr>
      </p:sp>
      <p:sp>
        <p:nvSpPr>
          <p:cNvPr id="6" name="Shape 4"/>
          <p:cNvSpPr/>
          <p:nvPr/>
        </p:nvSpPr>
        <p:spPr>
          <a:xfrm flipV="1">
            <a:off x="1547165" y="2398874"/>
            <a:ext cx="380390" cy="330940"/>
          </a:xfrm>
          <a:prstGeom prst="triangle">
            <a:avLst/>
          </a:prstGeom>
          <a:solidFill>
            <a:srgbClr val="F2B705"/>
          </a:solidFill>
          <a:ln/>
        </p:spPr>
      </p:sp>
      <p:sp>
        <p:nvSpPr>
          <p:cNvPr id="7" name="Text 5"/>
          <p:cNvSpPr/>
          <p:nvPr/>
        </p:nvSpPr>
        <p:spPr>
          <a:xfrm>
            <a:off x="3291840" y="548640"/>
            <a:ext cx="5486400" cy="731520"/>
          </a:xfrm>
          <a:prstGeom prst="rect">
            <a:avLst/>
          </a:prstGeom>
          <a:noFill/>
          <a:ln/>
        </p:spPr>
        <p:txBody>
          <a:bodyPr wrap="square" rtlCol="0" anchor="ctr"/>
          <a:lstStyle/>
          <a:p>
            <a:pPr indent="0" marL="0">
              <a:buNone/>
            </a:pPr>
            <a:r>
              <a:rPr lang="en-US" sz="3000" b="1" dirty="0">
                <a:solidFill>
                  <a:srgbClr val="F2B705"/>
                </a:solidFill>
                <a:latin typeface="Comic Sans MS" pitchFamily="34" charset="0"/>
                <a:ea typeface="Comic Sans MS" pitchFamily="34" charset="-122"/>
                <a:cs typeface="Comic Sans MS" pitchFamily="34" charset="-120"/>
              </a:rPr>
              <a:t>Post your idea into the box!</a:t>
            </a:r>
            <a:endParaRPr lang="en-US" sz="3000" dirty="0"/>
          </a:p>
        </p:txBody>
      </p:sp>
      <p:sp>
        <p:nvSpPr>
          <p:cNvPr id="8" name="Text 6"/>
          <p:cNvSpPr/>
          <p:nvPr/>
        </p:nvSpPr>
        <p:spPr>
          <a:xfrm>
            <a:off x="3291840" y="1280160"/>
            <a:ext cx="5486400" cy="914400"/>
          </a:xfrm>
          <a:prstGeom prst="rect">
            <a:avLst/>
          </a:prstGeom>
          <a:noFill/>
          <a:ln/>
        </p:spPr>
        <p:txBody>
          <a:bodyPr wrap="square" rtlCol="0" anchor="ctr"/>
          <a:lstStyle/>
          <a:p>
            <a:pPr indent="0" marL="0">
              <a:buNone/>
            </a:pPr>
            <a:r>
              <a:rPr lang="en-US" sz="2000" dirty="0">
                <a:solidFill>
                  <a:srgbClr val="FFFFFF"/>
                </a:solidFill>
                <a:latin typeface="Comic Sans MS" pitchFamily="34" charset="0"/>
                <a:ea typeface="Comic Sans MS" pitchFamily="34" charset="-122"/>
                <a:cs typeface="Comic Sans MS" pitchFamily="34" charset="-120"/>
              </a:rPr>
              <a:t>Share your idea with the class, then fold it and post it through the slot.</a:t>
            </a:r>
            <a:endParaRPr lang="en-US" sz="2000" dirty="0"/>
          </a:p>
        </p:txBody>
      </p:sp>
      <p:sp>
        <p:nvSpPr>
          <p:cNvPr id="9" name="Shape 7"/>
          <p:cNvSpPr/>
          <p:nvPr/>
        </p:nvSpPr>
        <p:spPr>
          <a:xfrm>
            <a:off x="3291840" y="2377440"/>
            <a:ext cx="5394960" cy="2286000"/>
          </a:xfrm>
          <a:prstGeom prst="roundRect">
            <a:avLst>
              <a:gd name="adj" fmla="val 8000"/>
            </a:avLst>
          </a:prstGeom>
          <a:solidFill>
            <a:srgbClr val="172554"/>
          </a:solidFill>
          <a:ln w="25400">
            <a:solidFill>
              <a:srgbClr val="F2B705"/>
            </a:solidFill>
            <a:prstDash val="solid"/>
          </a:ln>
        </p:spPr>
      </p:sp>
      <p:sp>
        <p:nvSpPr>
          <p:cNvPr id="10" name="Text 8"/>
          <p:cNvSpPr/>
          <p:nvPr/>
        </p:nvSpPr>
        <p:spPr>
          <a:xfrm>
            <a:off x="3474720" y="2377440"/>
            <a:ext cx="5029200" cy="2286000"/>
          </a:xfrm>
          <a:prstGeom prst="rect">
            <a:avLst/>
          </a:prstGeom>
          <a:noFill/>
          <a:ln/>
        </p:spPr>
        <p:txBody>
          <a:bodyPr wrap="square" rtlCol="0" anchor="ctr"/>
          <a:lstStyle/>
          <a:p>
            <a:pPr indent="0" marL="0">
              <a:spcAft>
                <a:spcPts val="1000"/>
              </a:spcAft>
              <a:buNone/>
            </a:pPr>
            <a:r>
              <a:rPr lang="en-US" sz="2000" dirty="0">
                <a:solidFill>
                  <a:srgbClr val="FFFFFF"/>
                </a:solidFill>
                <a:latin typeface="Comic Sans MS" pitchFamily="34" charset="0"/>
                <a:ea typeface="Comic Sans MS" pitchFamily="34" charset="-122"/>
                <a:cs typeface="Comic Sans MS" pitchFamily="34" charset="-120"/>
              </a:rPr>
              <a:t>It's a mitzvah to GIVE when you belong to the Jewish community.</a:t>
            </a:r>
            <a:endParaRPr lang="en-US" sz="2000" dirty="0"/>
          </a:p>
          <a:p>
            <a:pPr indent="0" marL="0">
              <a:spcAft>
                <a:spcPts val="1000"/>
              </a:spcAft>
              <a:buNone/>
            </a:pPr>
            <a:r>
              <a:rPr lang="en-US" sz="2000" dirty="0">
                <a:solidFill>
                  <a:srgbClr val="FFFFFF"/>
                </a:solidFill>
                <a:latin typeface="Comic Sans MS" pitchFamily="34" charset="0"/>
                <a:ea typeface="Comic Sans MS" pitchFamily="34" charset="-122"/>
                <a:cs typeface="Comic Sans MS" pitchFamily="34" charset="-120"/>
              </a:rPr>
              <a:t>Giving reminds Zoe she belongs to God and her Jewish family.</a:t>
            </a:r>
            <a:endParaRPr lang="en-US" sz="2000" dirty="0"/>
          </a:p>
          <a:p>
            <a:pPr indent="0" marL="0">
              <a:spcAft>
                <a:spcPts val="1000"/>
              </a:spcAft>
              <a:buNone/>
            </a:pPr>
            <a:r>
              <a:rPr lang="en-US" sz="2000" b="1" dirty="0">
                <a:solidFill>
                  <a:srgbClr val="F2B705"/>
                </a:solidFill>
                <a:latin typeface="Comic Sans MS" pitchFamily="34" charset="0"/>
                <a:ea typeface="Comic Sans MS" pitchFamily="34" charset="-122"/>
                <a:cs typeface="Comic Sans MS" pitchFamily="34" charset="-120"/>
              </a:rPr>
              <a:t>Is GIVING a mitzvah for everyone?</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334155"/>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Teacher page: lesson plan (50 mins)</a:t>
            </a:r>
            <a:endParaRPr lang="en-US" sz="3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365760" y="1097280"/>
          <a:ext cx="8412480" cy="914400"/>
        </p:xfrm>
        <a:graphic>
          <a:graphicData uri="http://schemas.openxmlformats.org/drawingml/2006/table">
            <a:tbl>
              <a:tblPr/>
              <a:tblGrid>
                <a:gridCol w="822960"/>
                <a:gridCol w="6583680"/>
                <a:gridCol w="1005840"/>
              </a:tblGrid>
              <a:tr h="27432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Time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Section</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Slides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0–4</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Shalom, recap (mitzvah / mitzvot / Zoe and Gran), objective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4–12</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Who should we give to? Plastic coins by the 'need' pictures; other ways to help</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4–5</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12–22</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Zoe's present: unwrap and read the book, spot Shabbat and tzedakah (or play the card game); different mitzvot</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6–9</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22–30</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Zoe's unfinished box. What is a tzedakah box? Piggy bank vs tzedakah box</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10–12</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30–35</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Shalom Sesame video: spot the giving</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35–45</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Class challenge: make the giant tzedakah box, Hebrew letters, draw 'giving' ideas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14–15</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74320">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45–50</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Share and post ideas in the box; is GIVING a mitzvah for everyone?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bl>
          </a:graphicData>
        </a:graphic>
      </p:graphicFrame>
      <p:sp>
        <p:nvSpPr>
          <p:cNvPr id="6" name="Text 3"/>
          <p:cNvSpPr/>
          <p:nvPr/>
        </p:nvSpPr>
        <p:spPr>
          <a:xfrm>
            <a:off x="365760" y="3931920"/>
            <a:ext cx="8412480" cy="1143000"/>
          </a:xfrm>
          <a:prstGeom prst="rect">
            <a:avLst/>
          </a:prstGeom>
          <a:noFill/>
          <a:ln/>
        </p:spPr>
        <p:txBody>
          <a:bodyPr wrap="square" rtlCol="0" anchor="t"/>
          <a:lstStyle/>
          <a:p>
            <a:pPr indent="0" marL="0">
              <a:buNone/>
            </a:pPr>
            <a:r>
              <a:rPr lang="en-US" sz="1100" dirty="0">
                <a:solidFill>
                  <a:srgbClr val="1F2937"/>
                </a:solidFill>
                <a:latin typeface="Calibri" pitchFamily="34" charset="0"/>
                <a:ea typeface="Calibri" pitchFamily="34" charset="-122"/>
                <a:cs typeface="Calibri" pitchFamily="34" charset="-120"/>
              </a:rPr>
              <a:t>Resources: plastic coins · printed 'need' signs (slide 20) · 'It's a… It's a… It's a Mitzvah' (Suneby &amp; Heiman), wrapped with Zoe's note, or the mitzvah cards (slides 18–19) · pictures of tzedakah boxes or a real one · photocopy-paper box, card, scissors, glue · paper slips.</a:t>
            </a:r>
            <a:endParaRPr lang="en-US" sz="1100" dirty="0"/>
          </a:p>
          <a:p>
            <a:pPr indent="0" marL="0">
              <a:buNone/>
            </a:pPr>
            <a:r>
              <a:rPr lang="en-US" sz="1100" dirty="0">
                <a:solidFill>
                  <a:srgbClr val="1F2937"/>
                </a:solidFill>
                <a:latin typeface="Calibri" pitchFamily="34" charset="0"/>
                <a:ea typeface="Calibri" pitchFamily="34" charset="-122"/>
                <a:cs typeface="Calibri" pitchFamily="34" charset="-120"/>
              </a:rPr>
              <a:t>The unit's Appendix 1 has its own mitzvah cards. Use those if you have them. KS1 writing plans for the book: education@cofesuffolk.org.</a:t>
            </a:r>
            <a:endParaRPr lang="en-US" sz="1100" dirty="0"/>
          </a:p>
          <a:p>
            <a:pPr indent="0" marL="0">
              <a:buNone/>
            </a:pPr>
            <a:r>
              <a:rPr lang="en-US" sz="1100" dirty="0">
                <a:solidFill>
                  <a:srgbClr val="1F2937"/>
                </a:solidFill>
                <a:latin typeface="Calibri" pitchFamily="34" charset="0"/>
                <a:ea typeface="Calibri" pitchFamily="34" charset="-122"/>
                <a:cs typeface="Calibri" pitchFamily="34" charset="-120"/>
              </a:rPr>
              <a:t>Based on the Emmanuel Project Judaism unit (ENQUIRE), © 2020 Diocese of St Edmundsbury and Ipswich.</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274320" y="91440"/>
            <a:ext cx="8595360" cy="411480"/>
          </a:xfrm>
          <a:prstGeom prst="rect">
            <a:avLst/>
          </a:prstGeom>
          <a:noFill/>
          <a:ln/>
        </p:spPr>
        <p:txBody>
          <a:bodyPr wrap="square" rtlCol="0" anchor="ctr"/>
          <a:lstStyle/>
          <a:p>
            <a:pPr indent="0" marL="0">
              <a:buNone/>
            </a:pPr>
            <a:r>
              <a:rPr lang="en-US" sz="1400" b="1" dirty="0">
                <a:solidFill>
                  <a:srgbClr val="64748B"/>
                </a:solidFill>
                <a:latin typeface="Comic Sans MS" pitchFamily="34" charset="0"/>
                <a:ea typeface="Comic Sans MS" pitchFamily="34" charset="-122"/>
                <a:cs typeface="Comic Sans MS" pitchFamily="34" charset="-120"/>
              </a:rPr>
              <a:t>Printable mitzvah cards (1 of 2): cut out</a:t>
            </a:r>
            <a:endParaRPr lang="en-US" sz="1400" dirty="0"/>
          </a:p>
        </p:txBody>
      </p:sp>
      <p:sp>
        <p:nvSpPr>
          <p:cNvPr id="3" name="Shape 1"/>
          <p:cNvSpPr/>
          <p:nvPr/>
        </p:nvSpPr>
        <p:spPr>
          <a:xfrm>
            <a:off x="274320" y="594360"/>
            <a:ext cx="4114800" cy="2103120"/>
          </a:xfrm>
          <a:prstGeom prst="rect">
            <a:avLst/>
          </a:prstGeom>
          <a:solidFill>
            <a:srgbClr val="FFFFFF"/>
          </a:solidFill>
          <a:ln w="19050">
            <a:solidFill>
              <a:srgbClr val="94A3B8"/>
            </a:solidFill>
            <a:prstDash val="dash"/>
          </a:ln>
        </p:spPr>
      </p:sp>
      <p:sp>
        <p:nvSpPr>
          <p:cNvPr id="4" name="Shape 2"/>
          <p:cNvSpPr/>
          <p:nvPr/>
        </p:nvSpPr>
        <p:spPr>
          <a:xfrm>
            <a:off x="365760" y="685800"/>
            <a:ext cx="3931920" cy="411480"/>
          </a:xfrm>
          <a:prstGeom prst="rect">
            <a:avLst/>
          </a:prstGeom>
          <a:solidFill>
            <a:srgbClr val="EC4899"/>
          </a:solidFill>
          <a:ln/>
        </p:spPr>
      </p:sp>
      <p:sp>
        <p:nvSpPr>
          <p:cNvPr id="5" name="Text 3"/>
          <p:cNvSpPr/>
          <p:nvPr/>
        </p:nvSpPr>
        <p:spPr>
          <a:xfrm>
            <a:off x="365760" y="685800"/>
            <a:ext cx="3931920" cy="41148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It's a mitzvah!</a:t>
            </a:r>
            <a:endParaRPr lang="en-US" sz="1600" dirty="0"/>
          </a:p>
        </p:txBody>
      </p:sp>
      <p:sp>
        <p:nvSpPr>
          <p:cNvPr id="6" name="Text 4"/>
          <p:cNvSpPr/>
          <p:nvPr/>
        </p:nvSpPr>
        <p:spPr>
          <a:xfrm>
            <a:off x="457200" y="1143000"/>
            <a:ext cx="3749040" cy="1463040"/>
          </a:xfrm>
          <a:prstGeom prst="rect">
            <a:avLst/>
          </a:prstGeom>
          <a:noFill/>
          <a:ln/>
        </p:spPr>
        <p:txBody>
          <a:bodyPr wrap="square" rtlCol="0" anchor="ctr"/>
          <a:lstStyle/>
          <a:p>
            <a:pPr algn="ctr" indent="0" marL="0">
              <a:buNone/>
            </a:pPr>
            <a:r>
              <a:rPr lang="en-US" sz="2400" dirty="0">
                <a:solidFill>
                  <a:srgbClr val="1F2937"/>
                </a:solidFill>
                <a:latin typeface="Comic Sans MS" pitchFamily="34" charset="0"/>
                <a:ea typeface="Comic Sans MS" pitchFamily="34" charset="-122"/>
                <a:cs typeface="Comic Sans MS" pitchFamily="34" charset="-120"/>
              </a:rPr>
              <a:t>Visit someone who is ill</a:t>
            </a:r>
            <a:endParaRPr lang="en-US" sz="2400" dirty="0"/>
          </a:p>
        </p:txBody>
      </p:sp>
      <p:sp>
        <p:nvSpPr>
          <p:cNvPr id="7" name="Shape 5"/>
          <p:cNvSpPr/>
          <p:nvPr/>
        </p:nvSpPr>
        <p:spPr>
          <a:xfrm>
            <a:off x="4617720" y="594360"/>
            <a:ext cx="4114800" cy="2103120"/>
          </a:xfrm>
          <a:prstGeom prst="rect">
            <a:avLst/>
          </a:prstGeom>
          <a:solidFill>
            <a:srgbClr val="FFFFFF"/>
          </a:solidFill>
          <a:ln w="19050">
            <a:solidFill>
              <a:srgbClr val="94A3B8"/>
            </a:solidFill>
            <a:prstDash val="dash"/>
          </a:ln>
        </p:spPr>
      </p:sp>
      <p:sp>
        <p:nvSpPr>
          <p:cNvPr id="8" name="Shape 6"/>
          <p:cNvSpPr/>
          <p:nvPr/>
        </p:nvSpPr>
        <p:spPr>
          <a:xfrm>
            <a:off x="4709160" y="685800"/>
            <a:ext cx="3931920" cy="411480"/>
          </a:xfrm>
          <a:prstGeom prst="rect">
            <a:avLst/>
          </a:prstGeom>
          <a:solidFill>
            <a:srgbClr val="F2B705"/>
          </a:solidFill>
          <a:ln/>
        </p:spPr>
      </p:sp>
      <p:sp>
        <p:nvSpPr>
          <p:cNvPr id="9" name="Text 7"/>
          <p:cNvSpPr/>
          <p:nvPr/>
        </p:nvSpPr>
        <p:spPr>
          <a:xfrm>
            <a:off x="4709160" y="685800"/>
            <a:ext cx="3931920" cy="41148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It's a mitzvah!</a:t>
            </a:r>
            <a:endParaRPr lang="en-US" sz="1600" dirty="0"/>
          </a:p>
        </p:txBody>
      </p:sp>
      <p:sp>
        <p:nvSpPr>
          <p:cNvPr id="10" name="Text 8"/>
          <p:cNvSpPr/>
          <p:nvPr/>
        </p:nvSpPr>
        <p:spPr>
          <a:xfrm>
            <a:off x="4800600" y="1143000"/>
            <a:ext cx="3749040" cy="1463040"/>
          </a:xfrm>
          <a:prstGeom prst="rect">
            <a:avLst/>
          </a:prstGeom>
          <a:noFill/>
          <a:ln/>
        </p:spPr>
        <p:txBody>
          <a:bodyPr wrap="square" rtlCol="0" anchor="ctr"/>
          <a:lstStyle/>
          <a:p>
            <a:pPr algn="ctr" indent="0" marL="0">
              <a:buNone/>
            </a:pPr>
            <a:r>
              <a:rPr lang="en-US" sz="2400" dirty="0">
                <a:solidFill>
                  <a:srgbClr val="1F2937"/>
                </a:solidFill>
                <a:latin typeface="Comic Sans MS" pitchFamily="34" charset="0"/>
                <a:ea typeface="Comic Sans MS" pitchFamily="34" charset="-122"/>
                <a:cs typeface="Comic Sans MS" pitchFamily="34" charset="-120"/>
              </a:rPr>
              <a:t>Give tzedakah to help others</a:t>
            </a:r>
            <a:endParaRPr lang="en-US" sz="2400" dirty="0"/>
          </a:p>
        </p:txBody>
      </p:sp>
      <p:sp>
        <p:nvSpPr>
          <p:cNvPr id="11" name="Shape 9"/>
          <p:cNvSpPr/>
          <p:nvPr/>
        </p:nvSpPr>
        <p:spPr>
          <a:xfrm>
            <a:off x="274320" y="2834640"/>
            <a:ext cx="4114800" cy="2103120"/>
          </a:xfrm>
          <a:prstGeom prst="rect">
            <a:avLst/>
          </a:prstGeom>
          <a:solidFill>
            <a:srgbClr val="FFFFFF"/>
          </a:solidFill>
          <a:ln w="19050">
            <a:solidFill>
              <a:srgbClr val="94A3B8"/>
            </a:solidFill>
            <a:prstDash val="dash"/>
          </a:ln>
        </p:spPr>
      </p:sp>
      <p:sp>
        <p:nvSpPr>
          <p:cNvPr id="12" name="Shape 10"/>
          <p:cNvSpPr/>
          <p:nvPr/>
        </p:nvSpPr>
        <p:spPr>
          <a:xfrm>
            <a:off x="365760" y="2926080"/>
            <a:ext cx="3931920" cy="411480"/>
          </a:xfrm>
          <a:prstGeom prst="rect">
            <a:avLst/>
          </a:prstGeom>
          <a:solidFill>
            <a:srgbClr val="16A34A"/>
          </a:solidFill>
          <a:ln/>
        </p:spPr>
      </p:sp>
      <p:sp>
        <p:nvSpPr>
          <p:cNvPr id="13" name="Text 11"/>
          <p:cNvSpPr/>
          <p:nvPr/>
        </p:nvSpPr>
        <p:spPr>
          <a:xfrm>
            <a:off x="365760" y="2926080"/>
            <a:ext cx="3931920" cy="41148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It's a mitzvah!</a:t>
            </a:r>
            <a:endParaRPr lang="en-US" sz="1600" dirty="0"/>
          </a:p>
        </p:txBody>
      </p:sp>
      <p:sp>
        <p:nvSpPr>
          <p:cNvPr id="14" name="Text 12"/>
          <p:cNvSpPr/>
          <p:nvPr/>
        </p:nvSpPr>
        <p:spPr>
          <a:xfrm>
            <a:off x="457200" y="3383280"/>
            <a:ext cx="3749040" cy="1463040"/>
          </a:xfrm>
          <a:prstGeom prst="rect">
            <a:avLst/>
          </a:prstGeom>
          <a:noFill/>
          <a:ln/>
        </p:spPr>
        <p:txBody>
          <a:bodyPr wrap="square" rtlCol="0" anchor="ctr"/>
          <a:lstStyle/>
          <a:p>
            <a:pPr algn="ctr" indent="0" marL="0">
              <a:buNone/>
            </a:pPr>
            <a:r>
              <a:rPr lang="en-US" sz="2400" dirty="0">
                <a:solidFill>
                  <a:srgbClr val="1F2937"/>
                </a:solidFill>
                <a:latin typeface="Comic Sans MS" pitchFamily="34" charset="0"/>
                <a:ea typeface="Comic Sans MS" pitchFamily="34" charset="-122"/>
                <a:cs typeface="Comic Sans MS" pitchFamily="34" charset="-120"/>
              </a:rPr>
              <a:t>Welcome guests into your home</a:t>
            </a:r>
            <a:endParaRPr lang="en-US" sz="2400" dirty="0"/>
          </a:p>
        </p:txBody>
      </p:sp>
      <p:sp>
        <p:nvSpPr>
          <p:cNvPr id="15" name="Shape 13"/>
          <p:cNvSpPr/>
          <p:nvPr/>
        </p:nvSpPr>
        <p:spPr>
          <a:xfrm>
            <a:off x="4617720" y="2834640"/>
            <a:ext cx="4114800" cy="2103120"/>
          </a:xfrm>
          <a:prstGeom prst="rect">
            <a:avLst/>
          </a:prstGeom>
          <a:solidFill>
            <a:srgbClr val="FFFFFF"/>
          </a:solidFill>
          <a:ln w="19050">
            <a:solidFill>
              <a:srgbClr val="94A3B8"/>
            </a:solidFill>
            <a:prstDash val="dash"/>
          </a:ln>
        </p:spPr>
      </p:sp>
      <p:sp>
        <p:nvSpPr>
          <p:cNvPr id="16" name="Shape 14"/>
          <p:cNvSpPr/>
          <p:nvPr/>
        </p:nvSpPr>
        <p:spPr>
          <a:xfrm>
            <a:off x="4709160" y="2926080"/>
            <a:ext cx="3931920" cy="411480"/>
          </a:xfrm>
          <a:prstGeom prst="rect">
            <a:avLst/>
          </a:prstGeom>
          <a:solidFill>
            <a:srgbClr val="3B82F6"/>
          </a:solidFill>
          <a:ln/>
        </p:spPr>
      </p:sp>
      <p:sp>
        <p:nvSpPr>
          <p:cNvPr id="17" name="Text 15"/>
          <p:cNvSpPr/>
          <p:nvPr/>
        </p:nvSpPr>
        <p:spPr>
          <a:xfrm>
            <a:off x="4709160" y="2926080"/>
            <a:ext cx="3931920" cy="41148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It's a mitzvah!</a:t>
            </a:r>
            <a:endParaRPr lang="en-US" sz="1600" dirty="0"/>
          </a:p>
        </p:txBody>
      </p:sp>
      <p:sp>
        <p:nvSpPr>
          <p:cNvPr id="18" name="Text 16"/>
          <p:cNvSpPr/>
          <p:nvPr/>
        </p:nvSpPr>
        <p:spPr>
          <a:xfrm>
            <a:off x="4800600" y="3383280"/>
            <a:ext cx="3749040" cy="1463040"/>
          </a:xfrm>
          <a:prstGeom prst="rect">
            <a:avLst/>
          </a:prstGeom>
          <a:noFill/>
          <a:ln/>
        </p:spPr>
        <p:txBody>
          <a:bodyPr wrap="square" rtlCol="0" anchor="ctr"/>
          <a:lstStyle/>
          <a:p>
            <a:pPr algn="ctr" indent="0" marL="0">
              <a:buNone/>
            </a:pPr>
            <a:r>
              <a:rPr lang="en-US" sz="2400" dirty="0">
                <a:solidFill>
                  <a:srgbClr val="1F2937"/>
                </a:solidFill>
                <a:latin typeface="Comic Sans MS" pitchFamily="34" charset="0"/>
                <a:ea typeface="Comic Sans MS" pitchFamily="34" charset="-122"/>
                <a:cs typeface="Comic Sans MS" pitchFamily="34" charset="-120"/>
              </a:rPr>
              <a:t>Respect your parents and grandparents</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274320" y="91440"/>
            <a:ext cx="8595360" cy="411480"/>
          </a:xfrm>
          <a:prstGeom prst="rect">
            <a:avLst/>
          </a:prstGeom>
          <a:noFill/>
          <a:ln/>
        </p:spPr>
        <p:txBody>
          <a:bodyPr wrap="square" rtlCol="0" anchor="ctr"/>
          <a:lstStyle/>
          <a:p>
            <a:pPr indent="0" marL="0">
              <a:buNone/>
            </a:pPr>
            <a:r>
              <a:rPr lang="en-US" sz="1400" b="1" dirty="0">
                <a:solidFill>
                  <a:srgbClr val="64748B"/>
                </a:solidFill>
                <a:latin typeface="Comic Sans MS" pitchFamily="34" charset="0"/>
                <a:ea typeface="Comic Sans MS" pitchFamily="34" charset="-122"/>
                <a:cs typeface="Comic Sans MS" pitchFamily="34" charset="-120"/>
              </a:rPr>
              <a:t>Printable mitzvah cards (2 of 2): cut out</a:t>
            </a:r>
            <a:endParaRPr lang="en-US" sz="1400" dirty="0"/>
          </a:p>
        </p:txBody>
      </p:sp>
      <p:sp>
        <p:nvSpPr>
          <p:cNvPr id="3" name="Shape 1"/>
          <p:cNvSpPr/>
          <p:nvPr/>
        </p:nvSpPr>
        <p:spPr>
          <a:xfrm>
            <a:off x="274320" y="594360"/>
            <a:ext cx="4114800" cy="2103120"/>
          </a:xfrm>
          <a:prstGeom prst="rect">
            <a:avLst/>
          </a:prstGeom>
          <a:solidFill>
            <a:srgbClr val="FFFFFF"/>
          </a:solidFill>
          <a:ln w="19050">
            <a:solidFill>
              <a:srgbClr val="94A3B8"/>
            </a:solidFill>
            <a:prstDash val="dash"/>
          </a:ln>
        </p:spPr>
      </p:sp>
      <p:sp>
        <p:nvSpPr>
          <p:cNvPr id="4" name="Shape 2"/>
          <p:cNvSpPr/>
          <p:nvPr/>
        </p:nvSpPr>
        <p:spPr>
          <a:xfrm>
            <a:off x="365760" y="685800"/>
            <a:ext cx="3931920" cy="411480"/>
          </a:xfrm>
          <a:prstGeom prst="rect">
            <a:avLst/>
          </a:prstGeom>
          <a:solidFill>
            <a:srgbClr val="8B5A2B"/>
          </a:solidFill>
          <a:ln/>
        </p:spPr>
      </p:sp>
      <p:sp>
        <p:nvSpPr>
          <p:cNvPr id="5" name="Text 3"/>
          <p:cNvSpPr/>
          <p:nvPr/>
        </p:nvSpPr>
        <p:spPr>
          <a:xfrm>
            <a:off x="365760" y="685800"/>
            <a:ext cx="3931920" cy="41148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It's a mitzvah!</a:t>
            </a:r>
            <a:endParaRPr lang="en-US" sz="1600" dirty="0"/>
          </a:p>
        </p:txBody>
      </p:sp>
      <p:sp>
        <p:nvSpPr>
          <p:cNvPr id="6" name="Text 4"/>
          <p:cNvSpPr/>
          <p:nvPr/>
        </p:nvSpPr>
        <p:spPr>
          <a:xfrm>
            <a:off x="457200" y="1143000"/>
            <a:ext cx="3749040" cy="1463040"/>
          </a:xfrm>
          <a:prstGeom prst="rect">
            <a:avLst/>
          </a:prstGeom>
          <a:noFill/>
          <a:ln/>
        </p:spPr>
        <p:txBody>
          <a:bodyPr wrap="square" rtlCol="0" anchor="ctr"/>
          <a:lstStyle/>
          <a:p>
            <a:pPr algn="ctr" indent="0" marL="0">
              <a:buNone/>
            </a:pPr>
            <a:r>
              <a:rPr lang="en-US" sz="2400" dirty="0">
                <a:solidFill>
                  <a:srgbClr val="1F2937"/>
                </a:solidFill>
                <a:latin typeface="Comic Sans MS" pitchFamily="34" charset="0"/>
                <a:ea typeface="Comic Sans MS" pitchFamily="34" charset="-122"/>
                <a:cs typeface="Comic Sans MS" pitchFamily="34" charset="-120"/>
              </a:rPr>
              <a:t>Be kind to animals</a:t>
            </a:r>
            <a:endParaRPr lang="en-US" sz="2400" dirty="0"/>
          </a:p>
        </p:txBody>
      </p:sp>
      <p:sp>
        <p:nvSpPr>
          <p:cNvPr id="7" name="Shape 5"/>
          <p:cNvSpPr/>
          <p:nvPr/>
        </p:nvSpPr>
        <p:spPr>
          <a:xfrm>
            <a:off x="4617720" y="594360"/>
            <a:ext cx="4114800" cy="2103120"/>
          </a:xfrm>
          <a:prstGeom prst="rect">
            <a:avLst/>
          </a:prstGeom>
          <a:solidFill>
            <a:srgbClr val="FFFFFF"/>
          </a:solidFill>
          <a:ln w="19050">
            <a:solidFill>
              <a:srgbClr val="94A3B8"/>
            </a:solidFill>
            <a:prstDash val="dash"/>
          </a:ln>
        </p:spPr>
      </p:sp>
      <p:sp>
        <p:nvSpPr>
          <p:cNvPr id="8" name="Shape 6"/>
          <p:cNvSpPr/>
          <p:nvPr/>
        </p:nvSpPr>
        <p:spPr>
          <a:xfrm>
            <a:off x="4709160" y="685800"/>
            <a:ext cx="3931920" cy="411480"/>
          </a:xfrm>
          <a:prstGeom prst="rect">
            <a:avLst/>
          </a:prstGeom>
          <a:solidFill>
            <a:srgbClr val="7C3AED"/>
          </a:solidFill>
          <a:ln/>
        </p:spPr>
      </p:sp>
      <p:sp>
        <p:nvSpPr>
          <p:cNvPr id="9" name="Text 7"/>
          <p:cNvSpPr/>
          <p:nvPr/>
        </p:nvSpPr>
        <p:spPr>
          <a:xfrm>
            <a:off x="4709160" y="685800"/>
            <a:ext cx="3931920" cy="41148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It's a mitzvah!</a:t>
            </a:r>
            <a:endParaRPr lang="en-US" sz="1600" dirty="0"/>
          </a:p>
        </p:txBody>
      </p:sp>
      <p:sp>
        <p:nvSpPr>
          <p:cNvPr id="10" name="Text 8"/>
          <p:cNvSpPr/>
          <p:nvPr/>
        </p:nvSpPr>
        <p:spPr>
          <a:xfrm>
            <a:off x="4800600" y="1143000"/>
            <a:ext cx="3749040" cy="1463040"/>
          </a:xfrm>
          <a:prstGeom prst="rect">
            <a:avLst/>
          </a:prstGeom>
          <a:noFill/>
          <a:ln/>
        </p:spPr>
        <p:txBody>
          <a:bodyPr wrap="square" rtlCol="0" anchor="ctr"/>
          <a:lstStyle/>
          <a:p>
            <a:pPr algn="ctr" indent="0" marL="0">
              <a:buNone/>
            </a:pPr>
            <a:r>
              <a:rPr lang="en-US" sz="2400" dirty="0">
                <a:solidFill>
                  <a:srgbClr val="1F2937"/>
                </a:solidFill>
                <a:latin typeface="Comic Sans MS" pitchFamily="34" charset="0"/>
                <a:ea typeface="Comic Sans MS" pitchFamily="34" charset="-122"/>
                <a:cs typeface="Comic Sans MS" pitchFamily="34" charset="-120"/>
              </a:rPr>
              <a:t>Rest on Shabbat</a:t>
            </a:r>
            <a:endParaRPr lang="en-US" sz="2400" dirty="0"/>
          </a:p>
        </p:txBody>
      </p:sp>
      <p:sp>
        <p:nvSpPr>
          <p:cNvPr id="11" name="Shape 9"/>
          <p:cNvSpPr/>
          <p:nvPr/>
        </p:nvSpPr>
        <p:spPr>
          <a:xfrm>
            <a:off x="274320" y="2834640"/>
            <a:ext cx="4114800" cy="2103120"/>
          </a:xfrm>
          <a:prstGeom prst="rect">
            <a:avLst/>
          </a:prstGeom>
          <a:solidFill>
            <a:srgbClr val="FFFFFF"/>
          </a:solidFill>
          <a:ln w="19050">
            <a:solidFill>
              <a:srgbClr val="94A3B8"/>
            </a:solidFill>
            <a:prstDash val="dash"/>
          </a:ln>
        </p:spPr>
      </p:sp>
      <p:sp>
        <p:nvSpPr>
          <p:cNvPr id="12" name="Shape 10"/>
          <p:cNvSpPr/>
          <p:nvPr/>
        </p:nvSpPr>
        <p:spPr>
          <a:xfrm>
            <a:off x="365760" y="2926080"/>
            <a:ext cx="3931920" cy="411480"/>
          </a:xfrm>
          <a:prstGeom prst="rect">
            <a:avLst/>
          </a:prstGeom>
          <a:solidFill>
            <a:srgbClr val="0D9488"/>
          </a:solidFill>
          <a:ln/>
        </p:spPr>
      </p:sp>
      <p:sp>
        <p:nvSpPr>
          <p:cNvPr id="13" name="Text 11"/>
          <p:cNvSpPr/>
          <p:nvPr/>
        </p:nvSpPr>
        <p:spPr>
          <a:xfrm>
            <a:off x="365760" y="2926080"/>
            <a:ext cx="3931920" cy="41148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It's a mitzvah!</a:t>
            </a:r>
            <a:endParaRPr lang="en-US" sz="1600" dirty="0"/>
          </a:p>
        </p:txBody>
      </p:sp>
      <p:sp>
        <p:nvSpPr>
          <p:cNvPr id="14" name="Text 12"/>
          <p:cNvSpPr/>
          <p:nvPr/>
        </p:nvSpPr>
        <p:spPr>
          <a:xfrm>
            <a:off x="457200" y="3383280"/>
            <a:ext cx="3749040" cy="1463040"/>
          </a:xfrm>
          <a:prstGeom prst="rect">
            <a:avLst/>
          </a:prstGeom>
          <a:noFill/>
          <a:ln/>
        </p:spPr>
        <p:txBody>
          <a:bodyPr wrap="square" rtlCol="0" anchor="ctr"/>
          <a:lstStyle/>
          <a:p>
            <a:pPr algn="ctr" indent="0" marL="0">
              <a:buNone/>
            </a:pPr>
            <a:r>
              <a:rPr lang="en-US" sz="2400" dirty="0">
                <a:solidFill>
                  <a:srgbClr val="1F2937"/>
                </a:solidFill>
                <a:latin typeface="Comic Sans MS" pitchFamily="34" charset="0"/>
                <a:ea typeface="Comic Sans MS" pitchFamily="34" charset="-122"/>
                <a:cs typeface="Comic Sans MS" pitchFamily="34" charset="-120"/>
              </a:rPr>
              <a:t>Look after the world and don't waste things</a:t>
            </a:r>
            <a:endParaRPr lang="en-US" sz="2400" dirty="0"/>
          </a:p>
        </p:txBody>
      </p:sp>
      <p:sp>
        <p:nvSpPr>
          <p:cNvPr id="15" name="Shape 13"/>
          <p:cNvSpPr/>
          <p:nvPr/>
        </p:nvSpPr>
        <p:spPr>
          <a:xfrm>
            <a:off x="4617720" y="2834640"/>
            <a:ext cx="4114800" cy="2103120"/>
          </a:xfrm>
          <a:prstGeom prst="rect">
            <a:avLst/>
          </a:prstGeom>
          <a:solidFill>
            <a:srgbClr val="FFFFFF"/>
          </a:solidFill>
          <a:ln w="19050">
            <a:solidFill>
              <a:srgbClr val="94A3B8"/>
            </a:solidFill>
            <a:prstDash val="dash"/>
          </a:ln>
        </p:spPr>
      </p:sp>
      <p:sp>
        <p:nvSpPr>
          <p:cNvPr id="16" name="Shape 14"/>
          <p:cNvSpPr/>
          <p:nvPr/>
        </p:nvSpPr>
        <p:spPr>
          <a:xfrm>
            <a:off x="4709160" y="2926080"/>
            <a:ext cx="3931920" cy="411480"/>
          </a:xfrm>
          <a:prstGeom prst="rect">
            <a:avLst/>
          </a:prstGeom>
          <a:solidFill>
            <a:srgbClr val="F97316"/>
          </a:solidFill>
          <a:ln/>
        </p:spPr>
      </p:sp>
      <p:sp>
        <p:nvSpPr>
          <p:cNvPr id="17" name="Text 15"/>
          <p:cNvSpPr/>
          <p:nvPr/>
        </p:nvSpPr>
        <p:spPr>
          <a:xfrm>
            <a:off x="4709160" y="2926080"/>
            <a:ext cx="3931920" cy="41148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It's a mitzvah!</a:t>
            </a:r>
            <a:endParaRPr lang="en-US" sz="1600" dirty="0"/>
          </a:p>
        </p:txBody>
      </p:sp>
      <p:sp>
        <p:nvSpPr>
          <p:cNvPr id="18" name="Text 16"/>
          <p:cNvSpPr/>
          <p:nvPr/>
        </p:nvSpPr>
        <p:spPr>
          <a:xfrm>
            <a:off x="4800600" y="3383280"/>
            <a:ext cx="3749040" cy="1463040"/>
          </a:xfrm>
          <a:prstGeom prst="rect">
            <a:avLst/>
          </a:prstGeom>
          <a:noFill/>
          <a:ln/>
        </p:spPr>
        <p:txBody>
          <a:bodyPr wrap="square" rtlCol="0" anchor="ctr"/>
          <a:lstStyle/>
          <a:p>
            <a:pPr algn="ctr" indent="0" marL="0">
              <a:buNone/>
            </a:pPr>
            <a:r>
              <a:rPr lang="en-US" sz="2400" dirty="0">
                <a:solidFill>
                  <a:srgbClr val="1F2937"/>
                </a:solidFill>
                <a:latin typeface="Comic Sans MS" pitchFamily="34" charset="0"/>
                <a:ea typeface="Comic Sans MS" pitchFamily="34" charset="-122"/>
                <a:cs typeface="Comic Sans MS" pitchFamily="34" charset="-120"/>
              </a:rPr>
              <a:t>Say thank you to God for your food</a:t>
            </a:r>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274320" y="91440"/>
            <a:ext cx="8595360" cy="411480"/>
          </a:xfrm>
          <a:prstGeom prst="rect">
            <a:avLst/>
          </a:prstGeom>
          <a:noFill/>
          <a:ln/>
        </p:spPr>
        <p:txBody>
          <a:bodyPr wrap="square" rtlCol="0" anchor="ctr"/>
          <a:lstStyle/>
          <a:p>
            <a:pPr indent="0" marL="0">
              <a:buNone/>
            </a:pPr>
            <a:r>
              <a:rPr lang="en-US" sz="1400" b="1" dirty="0">
                <a:solidFill>
                  <a:srgbClr val="64748B"/>
                </a:solidFill>
                <a:latin typeface="Comic Sans MS" pitchFamily="34" charset="0"/>
                <a:ea typeface="Comic Sans MS" pitchFamily="34" charset="-122"/>
                <a:cs typeface="Comic Sans MS" pitchFamily="34" charset="-120"/>
              </a:rPr>
              <a:t>Printable 'need' signs: one per table</a:t>
            </a:r>
            <a:endParaRPr lang="en-US" sz="1400" dirty="0"/>
          </a:p>
        </p:txBody>
      </p:sp>
      <p:sp>
        <p:nvSpPr>
          <p:cNvPr id="3" name="Shape 1"/>
          <p:cNvSpPr/>
          <p:nvPr/>
        </p:nvSpPr>
        <p:spPr>
          <a:xfrm>
            <a:off x="274320" y="594360"/>
            <a:ext cx="2743200" cy="2103120"/>
          </a:xfrm>
          <a:prstGeom prst="rect">
            <a:avLst/>
          </a:prstGeom>
          <a:solidFill>
            <a:srgbClr val="FFFFFF"/>
          </a:solidFill>
          <a:ln w="19050">
            <a:solidFill>
              <a:srgbClr val="94A3B8"/>
            </a:solidFill>
            <a:prstDash val="dash"/>
          </a:ln>
        </p:spPr>
      </p:sp>
      <p:sp>
        <p:nvSpPr>
          <p:cNvPr id="4" name="Shape 2"/>
          <p:cNvSpPr/>
          <p:nvPr/>
        </p:nvSpPr>
        <p:spPr>
          <a:xfrm>
            <a:off x="1289304" y="923544"/>
            <a:ext cx="713232" cy="713232"/>
          </a:xfrm>
          <a:prstGeom prst="ellipse">
            <a:avLst/>
          </a:prstGeom>
          <a:solidFill>
            <a:srgbClr val="FFFFFF"/>
          </a:solidFill>
          <a:ln w="38100">
            <a:solidFill>
              <a:srgbClr val="94A3B8"/>
            </a:solidFill>
            <a:prstDash val="solid"/>
          </a:ln>
        </p:spPr>
      </p:sp>
      <p:sp>
        <p:nvSpPr>
          <p:cNvPr id="5" name="Shape 3"/>
          <p:cNvSpPr/>
          <p:nvPr/>
        </p:nvSpPr>
        <p:spPr>
          <a:xfrm>
            <a:off x="1431950" y="1066190"/>
            <a:ext cx="427939" cy="427939"/>
          </a:xfrm>
          <a:prstGeom prst="ellipse">
            <a:avLst/>
          </a:prstGeom>
          <a:solidFill>
            <a:srgbClr val="FFFFFF"/>
          </a:solidFill>
          <a:ln w="19050">
            <a:solidFill>
              <a:srgbClr val="CBD5E1"/>
            </a:solidFill>
            <a:prstDash val="solid"/>
          </a:ln>
        </p:spPr>
      </p:sp>
      <p:sp>
        <p:nvSpPr>
          <p:cNvPr id="6" name="Shape 4"/>
          <p:cNvSpPr/>
          <p:nvPr/>
        </p:nvSpPr>
        <p:spPr>
          <a:xfrm>
            <a:off x="1146658" y="923544"/>
            <a:ext cx="71323" cy="713232"/>
          </a:xfrm>
          <a:prstGeom prst="roundRect">
            <a:avLst>
              <a:gd name="adj" fmla="val 38462"/>
            </a:avLst>
          </a:prstGeom>
          <a:solidFill>
            <a:srgbClr val="94A3B8"/>
          </a:solidFill>
          <a:ln/>
        </p:spPr>
      </p:sp>
      <p:sp>
        <p:nvSpPr>
          <p:cNvPr id="7" name="Shape 5"/>
          <p:cNvSpPr/>
          <p:nvPr/>
        </p:nvSpPr>
        <p:spPr>
          <a:xfrm>
            <a:off x="2073859" y="923544"/>
            <a:ext cx="71323" cy="713232"/>
          </a:xfrm>
          <a:prstGeom prst="roundRect">
            <a:avLst>
              <a:gd name="adj" fmla="val 38462"/>
            </a:avLst>
          </a:prstGeom>
          <a:solidFill>
            <a:srgbClr val="94A3B8"/>
          </a:solidFill>
          <a:ln/>
        </p:spPr>
      </p:sp>
      <p:sp>
        <p:nvSpPr>
          <p:cNvPr id="8" name="Text 6"/>
          <p:cNvSpPr/>
          <p:nvPr/>
        </p:nvSpPr>
        <p:spPr>
          <a:xfrm>
            <a:off x="365760" y="1920240"/>
            <a:ext cx="2560320" cy="73152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Someone who is hungry</a:t>
            </a:r>
            <a:endParaRPr lang="en-US" sz="1700" dirty="0"/>
          </a:p>
        </p:txBody>
      </p:sp>
      <p:sp>
        <p:nvSpPr>
          <p:cNvPr id="9" name="Shape 7"/>
          <p:cNvSpPr/>
          <p:nvPr/>
        </p:nvSpPr>
        <p:spPr>
          <a:xfrm>
            <a:off x="3154680" y="594360"/>
            <a:ext cx="2743200" cy="2103120"/>
          </a:xfrm>
          <a:prstGeom prst="rect">
            <a:avLst/>
          </a:prstGeom>
          <a:solidFill>
            <a:srgbClr val="FFFFFF"/>
          </a:solidFill>
          <a:ln w="19050">
            <a:solidFill>
              <a:srgbClr val="94A3B8"/>
            </a:solidFill>
            <a:prstDash val="dash"/>
          </a:ln>
        </p:spPr>
      </p:sp>
      <p:sp>
        <p:nvSpPr>
          <p:cNvPr id="10" name="Shape 8"/>
          <p:cNvSpPr/>
          <p:nvPr/>
        </p:nvSpPr>
        <p:spPr>
          <a:xfrm>
            <a:off x="4490618" y="804672"/>
            <a:ext cx="71323" cy="950976"/>
          </a:xfrm>
          <a:prstGeom prst="rect">
            <a:avLst/>
          </a:prstGeom>
          <a:solidFill>
            <a:srgbClr val="3B82F6"/>
          </a:solidFill>
          <a:ln/>
        </p:spPr>
      </p:sp>
      <p:sp>
        <p:nvSpPr>
          <p:cNvPr id="11" name="Shape 9"/>
          <p:cNvSpPr/>
          <p:nvPr/>
        </p:nvSpPr>
        <p:spPr>
          <a:xfrm rot="3600000">
            <a:off x="4490618" y="804672"/>
            <a:ext cx="71323" cy="950976"/>
          </a:xfrm>
          <a:prstGeom prst="rect">
            <a:avLst/>
          </a:prstGeom>
          <a:solidFill>
            <a:srgbClr val="3B82F6"/>
          </a:solidFill>
          <a:ln/>
        </p:spPr>
      </p:sp>
      <p:sp>
        <p:nvSpPr>
          <p:cNvPr id="12" name="Shape 10"/>
          <p:cNvSpPr/>
          <p:nvPr/>
        </p:nvSpPr>
        <p:spPr>
          <a:xfrm rot="7200000">
            <a:off x="4490618" y="804672"/>
            <a:ext cx="71323" cy="950976"/>
          </a:xfrm>
          <a:prstGeom prst="rect">
            <a:avLst/>
          </a:prstGeom>
          <a:solidFill>
            <a:srgbClr val="3B82F6"/>
          </a:solidFill>
          <a:ln/>
        </p:spPr>
      </p:sp>
      <p:sp>
        <p:nvSpPr>
          <p:cNvPr id="13" name="Shape 11"/>
          <p:cNvSpPr/>
          <p:nvPr/>
        </p:nvSpPr>
        <p:spPr>
          <a:xfrm>
            <a:off x="4407408" y="1161288"/>
            <a:ext cx="237744" cy="237744"/>
          </a:xfrm>
          <a:prstGeom prst="ellipse">
            <a:avLst/>
          </a:prstGeom>
          <a:solidFill>
            <a:srgbClr val="FFFFFF"/>
          </a:solidFill>
          <a:ln w="25400">
            <a:solidFill>
              <a:srgbClr val="3B82F6"/>
            </a:solidFill>
            <a:prstDash val="solid"/>
          </a:ln>
        </p:spPr>
      </p:sp>
      <p:sp>
        <p:nvSpPr>
          <p:cNvPr id="14" name="Text 12"/>
          <p:cNvSpPr/>
          <p:nvPr/>
        </p:nvSpPr>
        <p:spPr>
          <a:xfrm>
            <a:off x="3246120" y="1920240"/>
            <a:ext cx="2560320" cy="73152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Someone who is cold</a:t>
            </a:r>
            <a:endParaRPr lang="en-US" sz="1700" dirty="0"/>
          </a:p>
        </p:txBody>
      </p:sp>
      <p:sp>
        <p:nvSpPr>
          <p:cNvPr id="15" name="Shape 13"/>
          <p:cNvSpPr/>
          <p:nvPr/>
        </p:nvSpPr>
        <p:spPr>
          <a:xfrm>
            <a:off x="6035040" y="594360"/>
            <a:ext cx="2743200" cy="2103120"/>
          </a:xfrm>
          <a:prstGeom prst="rect">
            <a:avLst/>
          </a:prstGeom>
          <a:solidFill>
            <a:srgbClr val="FFFFFF"/>
          </a:solidFill>
          <a:ln w="19050">
            <a:solidFill>
              <a:srgbClr val="94A3B8"/>
            </a:solidFill>
            <a:prstDash val="dash"/>
          </a:ln>
        </p:spPr>
      </p:sp>
      <p:sp>
        <p:nvSpPr>
          <p:cNvPr id="16" name="Shape 14"/>
          <p:cNvSpPr/>
          <p:nvPr/>
        </p:nvSpPr>
        <p:spPr>
          <a:xfrm rot="-2100000">
            <a:off x="6931152" y="1137514"/>
            <a:ext cx="950976" cy="309067"/>
          </a:xfrm>
          <a:prstGeom prst="roundRect">
            <a:avLst>
              <a:gd name="adj" fmla="val 29586"/>
            </a:avLst>
          </a:prstGeom>
          <a:solidFill>
            <a:srgbClr val="FBCFA0"/>
          </a:solidFill>
          <a:ln w="19050">
            <a:solidFill>
              <a:srgbClr val="D97706"/>
            </a:solidFill>
            <a:prstDash val="solid"/>
          </a:ln>
        </p:spPr>
      </p:sp>
      <p:sp>
        <p:nvSpPr>
          <p:cNvPr id="17" name="Shape 15"/>
          <p:cNvSpPr/>
          <p:nvPr/>
        </p:nvSpPr>
        <p:spPr>
          <a:xfrm rot="-2100000">
            <a:off x="7263994" y="1161288"/>
            <a:ext cx="285293" cy="261518"/>
          </a:xfrm>
          <a:prstGeom prst="rect">
            <a:avLst/>
          </a:prstGeom>
          <a:solidFill>
            <a:srgbClr val="FDE7CC"/>
          </a:solidFill>
          <a:ln/>
        </p:spPr>
      </p:sp>
      <p:sp>
        <p:nvSpPr>
          <p:cNvPr id="18" name="Text 16"/>
          <p:cNvSpPr/>
          <p:nvPr/>
        </p:nvSpPr>
        <p:spPr>
          <a:xfrm>
            <a:off x="6126480" y="1920240"/>
            <a:ext cx="2560320" cy="73152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Someone who is poorly</a:t>
            </a:r>
            <a:endParaRPr lang="en-US" sz="1700" dirty="0"/>
          </a:p>
        </p:txBody>
      </p:sp>
      <p:sp>
        <p:nvSpPr>
          <p:cNvPr id="19" name="Shape 17"/>
          <p:cNvSpPr/>
          <p:nvPr/>
        </p:nvSpPr>
        <p:spPr>
          <a:xfrm>
            <a:off x="274320" y="2834640"/>
            <a:ext cx="2743200" cy="2103120"/>
          </a:xfrm>
          <a:prstGeom prst="rect">
            <a:avLst/>
          </a:prstGeom>
          <a:solidFill>
            <a:srgbClr val="FFFFFF"/>
          </a:solidFill>
          <a:ln w="19050">
            <a:solidFill>
              <a:srgbClr val="94A3B8"/>
            </a:solidFill>
            <a:prstDash val="dash"/>
          </a:ln>
        </p:spPr>
      </p:sp>
      <p:sp>
        <p:nvSpPr>
          <p:cNvPr id="20" name="Shape 18"/>
          <p:cNvSpPr/>
          <p:nvPr/>
        </p:nvSpPr>
        <p:spPr>
          <a:xfrm>
            <a:off x="1503274" y="3068726"/>
            <a:ext cx="285293" cy="285293"/>
          </a:xfrm>
          <a:prstGeom prst="ellipse">
            <a:avLst/>
          </a:prstGeom>
          <a:solidFill>
            <a:srgbClr val="94A3B8"/>
          </a:solidFill>
          <a:ln/>
        </p:spPr>
      </p:sp>
      <p:sp>
        <p:nvSpPr>
          <p:cNvPr id="21" name="Shape 19"/>
          <p:cNvSpPr/>
          <p:nvPr/>
        </p:nvSpPr>
        <p:spPr>
          <a:xfrm>
            <a:off x="1408176" y="3377794"/>
            <a:ext cx="475488" cy="534924"/>
          </a:xfrm>
          <a:prstGeom prst="trapezoid">
            <a:avLst/>
          </a:prstGeom>
          <a:solidFill>
            <a:srgbClr val="94A3B8"/>
          </a:solidFill>
          <a:ln/>
        </p:spPr>
      </p:sp>
      <p:sp>
        <p:nvSpPr>
          <p:cNvPr id="22" name="Shape 20"/>
          <p:cNvSpPr/>
          <p:nvPr/>
        </p:nvSpPr>
        <p:spPr>
          <a:xfrm>
            <a:off x="1788566" y="2985516"/>
            <a:ext cx="356616" cy="237744"/>
          </a:xfrm>
          <a:prstGeom prst="ellipse">
            <a:avLst/>
          </a:prstGeom>
          <a:solidFill>
            <a:srgbClr val="DBEAFE"/>
          </a:solidFill>
          <a:ln w="12700">
            <a:solidFill>
              <a:srgbClr val="94A3B8"/>
            </a:solidFill>
            <a:prstDash val="solid"/>
          </a:ln>
        </p:spPr>
      </p:sp>
      <p:sp>
        <p:nvSpPr>
          <p:cNvPr id="23" name="Text 21"/>
          <p:cNvSpPr/>
          <p:nvPr/>
        </p:nvSpPr>
        <p:spPr>
          <a:xfrm>
            <a:off x="1788566" y="2949854"/>
            <a:ext cx="356616" cy="237744"/>
          </a:xfrm>
          <a:prstGeom prst="rect">
            <a:avLst/>
          </a:prstGeom>
          <a:noFill/>
          <a:ln/>
        </p:spPr>
        <p:txBody>
          <a:bodyPr wrap="square" rtlCol="0" anchor="ctr"/>
          <a:lstStyle/>
          <a:p>
            <a:pPr algn="ctr" indent="0" marL="0">
              <a:buNone/>
            </a:pPr>
            <a:r>
              <a:rPr lang="en-US" sz="1400" dirty="0">
                <a:solidFill>
                  <a:srgbClr val="1F2937"/>
                </a:solidFill>
              </a:rPr>
              <a:t>…</a:t>
            </a:r>
            <a:endParaRPr lang="en-US" sz="1400" dirty="0"/>
          </a:p>
        </p:txBody>
      </p:sp>
      <p:sp>
        <p:nvSpPr>
          <p:cNvPr id="24" name="Text 22"/>
          <p:cNvSpPr/>
          <p:nvPr/>
        </p:nvSpPr>
        <p:spPr>
          <a:xfrm>
            <a:off x="365760" y="4160520"/>
            <a:ext cx="2560320" cy="73152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Someone who is lonely</a:t>
            </a:r>
            <a:endParaRPr lang="en-US" sz="1700" dirty="0"/>
          </a:p>
        </p:txBody>
      </p:sp>
      <p:sp>
        <p:nvSpPr>
          <p:cNvPr id="25" name="Shape 23"/>
          <p:cNvSpPr/>
          <p:nvPr/>
        </p:nvSpPr>
        <p:spPr>
          <a:xfrm>
            <a:off x="3154680" y="2834640"/>
            <a:ext cx="2743200" cy="2103120"/>
          </a:xfrm>
          <a:prstGeom prst="rect">
            <a:avLst/>
          </a:prstGeom>
          <a:solidFill>
            <a:srgbClr val="FFFFFF"/>
          </a:solidFill>
          <a:ln w="19050">
            <a:solidFill>
              <a:srgbClr val="94A3B8"/>
            </a:solidFill>
            <a:prstDash val="dash"/>
          </a:ln>
        </p:spPr>
      </p:sp>
      <p:sp>
        <p:nvSpPr>
          <p:cNvPr id="26" name="Shape 24"/>
          <p:cNvSpPr/>
          <p:nvPr/>
        </p:nvSpPr>
        <p:spPr>
          <a:xfrm>
            <a:off x="4288536" y="3461004"/>
            <a:ext cx="475488" cy="416052"/>
          </a:xfrm>
          <a:prstGeom prst="ellipse">
            <a:avLst/>
          </a:prstGeom>
          <a:solidFill>
            <a:srgbClr val="8B5A2B"/>
          </a:solidFill>
          <a:ln/>
        </p:spPr>
      </p:sp>
      <p:sp>
        <p:nvSpPr>
          <p:cNvPr id="27" name="Shape 25"/>
          <p:cNvSpPr/>
          <p:nvPr/>
        </p:nvSpPr>
        <p:spPr>
          <a:xfrm>
            <a:off x="4145890" y="3282696"/>
            <a:ext cx="178308" cy="213970"/>
          </a:xfrm>
          <a:prstGeom prst="ellipse">
            <a:avLst/>
          </a:prstGeom>
          <a:solidFill>
            <a:srgbClr val="8B5A2B"/>
          </a:solidFill>
          <a:ln/>
        </p:spPr>
      </p:sp>
      <p:sp>
        <p:nvSpPr>
          <p:cNvPr id="28" name="Shape 26"/>
          <p:cNvSpPr/>
          <p:nvPr/>
        </p:nvSpPr>
        <p:spPr>
          <a:xfrm>
            <a:off x="4324198" y="3104388"/>
            <a:ext cx="178308" cy="213970"/>
          </a:xfrm>
          <a:prstGeom prst="ellipse">
            <a:avLst/>
          </a:prstGeom>
          <a:solidFill>
            <a:srgbClr val="8B5A2B"/>
          </a:solidFill>
          <a:ln/>
        </p:spPr>
      </p:sp>
      <p:sp>
        <p:nvSpPr>
          <p:cNvPr id="29" name="Shape 27"/>
          <p:cNvSpPr/>
          <p:nvPr/>
        </p:nvSpPr>
        <p:spPr>
          <a:xfrm>
            <a:off x="4561942" y="3104388"/>
            <a:ext cx="178308" cy="213970"/>
          </a:xfrm>
          <a:prstGeom prst="ellipse">
            <a:avLst/>
          </a:prstGeom>
          <a:solidFill>
            <a:srgbClr val="8B5A2B"/>
          </a:solidFill>
          <a:ln/>
        </p:spPr>
      </p:sp>
      <p:sp>
        <p:nvSpPr>
          <p:cNvPr id="30" name="Shape 28"/>
          <p:cNvSpPr/>
          <p:nvPr/>
        </p:nvSpPr>
        <p:spPr>
          <a:xfrm>
            <a:off x="4740250" y="3282696"/>
            <a:ext cx="178308" cy="213970"/>
          </a:xfrm>
          <a:prstGeom prst="ellipse">
            <a:avLst/>
          </a:prstGeom>
          <a:solidFill>
            <a:srgbClr val="8B5A2B"/>
          </a:solidFill>
          <a:ln/>
        </p:spPr>
      </p:sp>
      <p:sp>
        <p:nvSpPr>
          <p:cNvPr id="31" name="Text 29"/>
          <p:cNvSpPr/>
          <p:nvPr/>
        </p:nvSpPr>
        <p:spPr>
          <a:xfrm>
            <a:off x="3246120" y="4160520"/>
            <a:ext cx="2560320" cy="73152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An animal that needs a home</a:t>
            </a:r>
            <a:endParaRPr lang="en-US" sz="1700" dirty="0"/>
          </a:p>
        </p:txBody>
      </p:sp>
      <p:sp>
        <p:nvSpPr>
          <p:cNvPr id="32" name="Shape 30"/>
          <p:cNvSpPr/>
          <p:nvPr/>
        </p:nvSpPr>
        <p:spPr>
          <a:xfrm>
            <a:off x="6035040" y="2834640"/>
            <a:ext cx="2743200" cy="2103120"/>
          </a:xfrm>
          <a:prstGeom prst="rect">
            <a:avLst/>
          </a:prstGeom>
          <a:solidFill>
            <a:srgbClr val="FFFFFF"/>
          </a:solidFill>
          <a:ln w="19050">
            <a:solidFill>
              <a:srgbClr val="94A3B8"/>
            </a:solidFill>
            <a:prstDash val="dash"/>
          </a:ln>
        </p:spPr>
      </p:sp>
      <p:sp>
        <p:nvSpPr>
          <p:cNvPr id="33" name="Shape 31"/>
          <p:cNvSpPr/>
          <p:nvPr/>
        </p:nvSpPr>
        <p:spPr>
          <a:xfrm>
            <a:off x="6931152" y="3044952"/>
            <a:ext cx="950976" cy="416052"/>
          </a:xfrm>
          <a:prstGeom prst="triangle">
            <a:avLst/>
          </a:prstGeom>
          <a:solidFill>
            <a:srgbClr val="DC2626"/>
          </a:solidFill>
          <a:ln/>
        </p:spPr>
      </p:sp>
      <p:sp>
        <p:nvSpPr>
          <p:cNvPr id="34" name="Shape 32"/>
          <p:cNvSpPr/>
          <p:nvPr/>
        </p:nvSpPr>
        <p:spPr>
          <a:xfrm>
            <a:off x="7050024" y="3461004"/>
            <a:ext cx="713232" cy="475488"/>
          </a:xfrm>
          <a:prstGeom prst="rect">
            <a:avLst/>
          </a:prstGeom>
          <a:solidFill>
            <a:srgbClr val="DBEAFE"/>
          </a:solidFill>
          <a:ln w="19050">
            <a:solidFill>
              <a:srgbClr val="1E3A8A"/>
            </a:solidFill>
            <a:prstDash val="solid"/>
          </a:ln>
        </p:spPr>
      </p:sp>
      <p:sp>
        <p:nvSpPr>
          <p:cNvPr id="35" name="Shape 33"/>
          <p:cNvSpPr/>
          <p:nvPr/>
        </p:nvSpPr>
        <p:spPr>
          <a:xfrm>
            <a:off x="7311542" y="3639312"/>
            <a:ext cx="190195" cy="297180"/>
          </a:xfrm>
          <a:prstGeom prst="rect">
            <a:avLst/>
          </a:prstGeom>
          <a:solidFill>
            <a:srgbClr val="8B5A2B"/>
          </a:solidFill>
          <a:ln/>
        </p:spPr>
      </p:sp>
      <p:sp>
        <p:nvSpPr>
          <p:cNvPr id="36" name="Text 34"/>
          <p:cNvSpPr/>
          <p:nvPr/>
        </p:nvSpPr>
        <p:spPr>
          <a:xfrm>
            <a:off x="6126480" y="4160520"/>
            <a:ext cx="2560320" cy="73152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A family whose home was flooded</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Tzedakah — Year 1/2</dc:title>
  <dc:subject>PptxGenJS Presentation</dc:subject>
  <dc:creator>PptxGenJS</dc:creator>
  <cp:lastModifiedBy>PptxGenJS</cp:lastModifiedBy>
  <cp:revision>1</cp:revision>
  <dcterms:created xsi:type="dcterms:W3CDTF">2026-11-04T10:45:39Z</dcterms:created>
  <dcterms:modified xsi:type="dcterms:W3CDTF">2026-11-04T10:45:39Z</dcterms:modified>
</cp:coreProperties>
</file>